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xvatit.com/index.php?title=%D0%9E%D0%BA%D0%BE._%D0%92%D0%B0%D0%B4%D0%B8_%D0%B7%D0%BE%D1%80%D1%83._%D0%9E%D0%BA%D1%83%D0%BB%D1%8F%D1%80%D0%B8._%D0%9E%D0%BF%D1%82%D0%B8%D1%87%D0%BD%D1%96_%D0%BF%D1%80%D0%B8%D0%BB%D0%B0%D0%B4%D0%B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786322"/>
            <a:ext cx="6400800" cy="1600200"/>
          </a:xfrm>
        </p:spPr>
        <p:txBody>
          <a:bodyPr/>
          <a:lstStyle/>
          <a:p>
            <a:pPr algn="r"/>
            <a:r>
              <a:rPr lang="ru-RU" dirty="0" err="1" smtClean="0"/>
              <a:t>Виконала</a:t>
            </a:r>
            <a:r>
              <a:rPr lang="ru-RU" dirty="0" smtClean="0"/>
              <a:t> </a:t>
            </a:r>
            <a:endParaRPr lang="uk-UA" dirty="0" smtClean="0"/>
          </a:p>
          <a:p>
            <a:pPr algn="r"/>
            <a:r>
              <a:rPr lang="uk-UA" dirty="0" smtClean="0"/>
              <a:t>Учениця 11-А класу</a:t>
            </a:r>
          </a:p>
          <a:p>
            <a:pPr algn="r"/>
            <a:r>
              <a:rPr lang="uk-UA" dirty="0" smtClean="0"/>
              <a:t>Очеретяна </a:t>
            </a:r>
            <a:r>
              <a:rPr lang="uk-UA" dirty="0" err="1" smtClean="0"/>
              <a:t>Каріна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ВАДИ ЗОРУ</a:t>
            </a:r>
            <a:endParaRPr lang="uk-UA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357214"/>
            <a:ext cx="77724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Інерція зору</a:t>
            </a:r>
            <a:endParaRPr lang="uk-UA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9072626" cy="4286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тому,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як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зникає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сітківки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ока (предмет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прибирають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перестають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освітлювати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затуляють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непрозорим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зоровий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предметом,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зберігається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0,1 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 інерції зору також базується застосування 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стробоскопа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(Стробоскоп являє собою джерело світла, що випромінює світлові спалахи через певні, дуже малі проміжки часу.) Під час фотографування об'єктів, що освітлені стробоскопом, ми отримуємо стробоскопічні фотографії</a:t>
            </a:r>
            <a:endParaRPr lang="uk-UA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3.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929198"/>
            <a:ext cx="1857388" cy="1798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11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286124"/>
            <a:ext cx="22415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 зберегти свій зір?</a:t>
            </a:r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472518" cy="3000396"/>
          </a:xfrm>
        </p:spPr>
        <p:txBody>
          <a:bodyPr/>
          <a:lstStyle/>
          <a:p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Травми очей найчастіше пов'язані з нехтуванням правил техніки безпеки.</a:t>
            </a:r>
          </a:p>
          <a:p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Вітаміни для очей</a:t>
            </a:r>
          </a:p>
          <a:p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процесі читання, писання книжку чи зошит потрібно розміщувати на відстані 30-35 см від ока.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acbproject.com/wp-content/uploads/2012/10/Khlamidiyjnihyj-konjhyunktiv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2464611" cy="1643074"/>
          </a:xfrm>
          <a:prstGeom prst="rect">
            <a:avLst/>
          </a:prstGeom>
          <a:noFill/>
        </p:spPr>
      </p:pic>
      <p:pic>
        <p:nvPicPr>
          <p:cNvPr id="23556" name="Picture 4" descr="http://vision24.ru/images/photos/articles/7/big/vitaminy-dlya-zreniya.jpg?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876"/>
            <a:ext cx="3838459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://moyogorod.ru/wp-content/uploads/81PETRUSHKA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43372" y="3857628"/>
            <a:ext cx="2643196" cy="125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Смород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786322"/>
            <a:ext cx="2820988" cy="22574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zaruddya.info/images/roslyny/07-shipovn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11" y="5072074"/>
            <a:ext cx="2371764" cy="2258546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Вітаміни для очей</a:t>
            </a:r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64" y="785794"/>
            <a:ext cx="8929782" cy="321471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підтримки необхідного очного тонусу у Ваш раціон повинні входити свіжі овочів і фруктів, у яких багато вітамінів А, В, С і Е.</a:t>
            </a:r>
            <a:endParaRPr lang="ru-RU" sz="28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Людям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ослабленим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зором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вживати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зміцнюють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судини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сітківки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ока: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чорницю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чорну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смородину,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моркву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раціоні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короткозорих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присутня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печінка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тріски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зелень: петрушка, салат,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кріп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зелена цибуля.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дистрофії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сітківки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допомагає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шипшина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настій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відвар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журавлина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dirty="0"/>
          </a:p>
        </p:txBody>
      </p:sp>
      <p:pic>
        <p:nvPicPr>
          <p:cNvPr id="4" name="Picture 6" descr="http://darus.com.ua/userfiles/carr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286257"/>
            <a:ext cx="4629139" cy="257174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health.unian.net/photos/2007_09/11902714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572140"/>
            <a:ext cx="1867211" cy="144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Чорниц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482589"/>
            <a:ext cx="2786050" cy="208953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7724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ПІДСУМКИ</a:t>
            </a:r>
            <a:endParaRPr lang="uk-UA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85770"/>
            <a:ext cx="6643734" cy="607223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  З погляду фізики, око являє собою оптичну систему, основними елементами якої є рогівка, кришталик та склисте тіло.</a:t>
            </a:r>
            <a:br>
              <a:rPr lang="uk-UA" dirty="0" smtClean="0"/>
            </a:br>
            <a:r>
              <a:rPr lang="uk-UA" dirty="0" smtClean="0"/>
              <a:t>  У результаті заломлення світла в цій оптичній системі на світлочутливій поверхні очного дна — сітківці — утворюється зменшене, дійсне, перевернуте зображення предмета.</a:t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  Якщо оптична система ока збирає промені перед сітківкою, то зображення предмета на сітківці буде розмитим — такий дефект зору називається короткозорістю. Короткозорість коригують носінням окулярів із розсіювальними лінзами.</a:t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  Якщо оптична система ока слабко заломлює промені, то продовження променів перетинаються за сітківкою — такий дефект зору називається далекозорістю. Далекозорість коригують носінням окулярів зі збиральними лінзами.</a:t>
            </a:r>
            <a:br>
              <a:rPr lang="uk-UA" dirty="0" smtClean="0"/>
            </a:br>
            <a:r>
              <a:rPr lang="uk-UA" dirty="0" smtClean="0"/>
              <a:t>  </a:t>
            </a:r>
            <a:endParaRPr lang="uk-UA" dirty="0" smtClean="0"/>
          </a:p>
          <a:p>
            <a:r>
              <a:rPr lang="uk-UA" dirty="0" smtClean="0"/>
              <a:t>Після </a:t>
            </a:r>
            <a:r>
              <a:rPr lang="uk-UA" dirty="0" smtClean="0"/>
              <a:t>того як зображення предмета зникає із сітківки ока, зоровий образ, викликаний цим предметом, зберігається у свідомості людини протягом 0,1 с. Цю властивість називають інерцією зору.</a:t>
            </a:r>
            <a:endParaRPr lang="uk-UA" dirty="0"/>
          </a:p>
        </p:txBody>
      </p:sp>
      <p:pic>
        <p:nvPicPr>
          <p:cNvPr id="24578" name="Picture 2" descr="http://zhenskij-sajt.ru/uploads/posts/1337083964_gmnastika-dlya-oche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714488"/>
            <a:ext cx="2530280" cy="2757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http://school.xvatit.com/index.php?title=%D0%9E%D0%BA%D0%BE._%D0%92%D0%B0%D0%B4%D0%B8_%D0%B7%D0%BE%D1%80%D1%83._%D0%9E%D0%BA%D1%83%D0%BB%D1%8F%D1%80%D0%B8._%D0%9E%D0%BF%D1%82%D0%B8%D1%87%D0%BD%D1%96_%</a:t>
            </a:r>
            <a:r>
              <a:rPr lang="en-US" dirty="0" smtClean="0">
                <a:hlinkClick r:id="rId2"/>
              </a:rPr>
              <a:t>D0%BF%D1%80%D0%B8%D0%BB%D0%B0%D0%B4%D0%B8</a:t>
            </a:r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800" dirty="0" smtClean="0"/>
              <a:t>Дякую за увагу!</a:t>
            </a:r>
            <a:endParaRPr lang="uk-UA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chk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14620"/>
            <a:ext cx="567932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143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</a:rPr>
              <a:t>План</a:t>
            </a:r>
            <a:endParaRPr lang="uk-UA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6858048" cy="5500726"/>
          </a:xfrm>
        </p:spPr>
        <p:txBody>
          <a:bodyPr/>
          <a:lstStyle/>
          <a:p>
            <a:r>
              <a:rPr lang="uk-UA" dirty="0" smtClean="0"/>
              <a:t>Будова ока</a:t>
            </a:r>
          </a:p>
          <a:p>
            <a:r>
              <a:rPr lang="uk-UA" dirty="0" smtClean="0"/>
              <a:t>Оптична система ока</a:t>
            </a:r>
          </a:p>
          <a:p>
            <a:r>
              <a:rPr lang="uk-UA" dirty="0" smtClean="0"/>
              <a:t>Утворення зображення </a:t>
            </a:r>
          </a:p>
          <a:p>
            <a:r>
              <a:rPr lang="uk-UA" dirty="0" smtClean="0"/>
              <a:t>Акомодація та адаптація</a:t>
            </a:r>
          </a:p>
          <a:p>
            <a:r>
              <a:rPr lang="uk-UA" dirty="0" smtClean="0"/>
              <a:t>Вади зору</a:t>
            </a:r>
          </a:p>
          <a:p>
            <a:r>
              <a:rPr lang="uk-UA" dirty="0" smtClean="0"/>
              <a:t>Інерція зору</a:t>
            </a:r>
          </a:p>
          <a:p>
            <a:r>
              <a:rPr lang="uk-UA" dirty="0" smtClean="0"/>
              <a:t>Вітаміни для очей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54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90 % </a:t>
            </a:r>
            <a:r>
              <a:rPr lang="ru-RU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усієї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навколишній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люди </a:t>
            </a:r>
            <a:r>
              <a:rPr lang="ru-RU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тварини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отримують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зору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29190" y="1571612"/>
            <a:ext cx="3757610" cy="4448188"/>
          </a:xfrm>
        </p:spPr>
        <p:txBody>
          <a:bodyPr/>
          <a:lstStyle/>
          <a:p>
            <a:pPr algn="ctr">
              <a:buNone/>
              <a:defRPr/>
            </a:pPr>
            <a:r>
              <a:rPr lang="uk-UA" sz="2400" b="1" dirty="0" smtClean="0">
                <a:solidFill>
                  <a:srgbClr val="660033"/>
                </a:solidFill>
                <a:cs typeface="Times New Roman" pitchFamily="18" charset="0"/>
              </a:rPr>
              <a:t>Зір </a:t>
            </a:r>
            <a:r>
              <a:rPr lang="uk-UA" sz="2400" b="1" dirty="0" smtClean="0">
                <a:solidFill>
                  <a:schemeClr val="tx2"/>
                </a:solidFill>
                <a:cs typeface="Times New Roman" pitchFamily="18" charset="0"/>
              </a:rPr>
              <a:t>— </a:t>
            </a:r>
            <a:r>
              <a:rPr lang="uk-UA" sz="2400" dirty="0" smtClean="0">
                <a:solidFill>
                  <a:schemeClr val="tx2"/>
                </a:solidFill>
                <a:cs typeface="Times New Roman" pitchFamily="18" charset="0"/>
              </a:rPr>
              <a:t>це процес сприймання мозком  сигналів від  очей і перетворення їх на образи.</a:t>
            </a:r>
            <a:r>
              <a:rPr lang="uk-UA" sz="2400" b="1" dirty="0" smtClean="0">
                <a:cs typeface="Times New Roman" pitchFamily="18" charset="0"/>
              </a:rPr>
              <a:t> </a:t>
            </a:r>
            <a:endParaRPr lang="uk-UA" sz="2400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1026" name="Picture 2" descr="https://encrypted-tbn0.gstatic.com/images?q=tbn:ANd9GcTHGw5Qr4D8FJta1ddrEuVhuJ0gsrHQ02ajxzKqiP6uN27prGR_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4429156" cy="2947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mybritishcat.ru/wp-content/uploads/2012/04/E%60ti-zagadochnyie-kos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00504"/>
            <a:ext cx="423564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mirfactov.com/wp-content/uploads/gla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357694"/>
            <a:ext cx="4643470" cy="2321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 ока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Зорове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сприйняття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складний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біологічний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перша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стадія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одержання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предмета на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сітківці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оптичної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ока.  </a:t>
            </a:r>
            <a:endParaRPr lang="uk-UA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3.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4991100" cy="1257301"/>
          </a:xfrm>
          <a:prstGeom prst="rect">
            <a:avLst/>
          </a:prstGeom>
          <a:noFill/>
        </p:spPr>
      </p:pic>
      <p:pic>
        <p:nvPicPr>
          <p:cNvPr id="5" name="Picture 7" descr="R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8208963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Оптична система ока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29190" y="1214422"/>
            <a:ext cx="4071966" cy="5124472"/>
          </a:xfrm>
        </p:spPr>
        <p:txBody>
          <a:bodyPr>
            <a:normAutofit fontScale="92500"/>
          </a:bodyPr>
          <a:lstStyle/>
          <a:p>
            <a:r>
              <a:rPr lang="uk-UA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Кришталик </a:t>
            </a:r>
            <a:r>
              <a:rPr lang="uk-UA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– </a:t>
            </a: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двоопукла лінза, яка може змінювати свою кривизну, а, отже, і оптичну силу.</a:t>
            </a:r>
          </a:p>
          <a:p>
            <a:r>
              <a:rPr lang="uk-UA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Franklin Gothic Medium Cond" pitchFamily="34" charset="0"/>
              </a:rPr>
              <a:t>Рогівка</a:t>
            </a:r>
            <a:r>
              <a:rPr lang="uk-U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Franklin Gothic Medium Cond" pitchFamily="34" charset="0"/>
              </a:rPr>
              <a:t> </a:t>
            </a: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Franklin Gothic Medium Cond" pitchFamily="34" charset="0"/>
              </a:rPr>
              <a:t>є заломлюючою лінзою. </a:t>
            </a:r>
          </a:p>
          <a:p>
            <a:r>
              <a:rPr lang="uk-UA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Склисте тіло – </a:t>
            </a: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прозора драглиста маса, що заповнює простір між кришталиком і сітківкою.</a:t>
            </a:r>
          </a:p>
          <a:p>
            <a:endParaRPr lang="uk-UA" sz="2800" dirty="0" smtClean="0">
              <a:solidFill>
                <a:srgbClr val="85540A"/>
              </a:solidFill>
              <a:latin typeface="Times New Roman" pitchFamily="18" charset="0"/>
            </a:endParaRPr>
          </a:p>
          <a:p>
            <a:endParaRPr lang="uk-UA" dirty="0"/>
          </a:p>
        </p:txBody>
      </p:sp>
      <p:pic>
        <p:nvPicPr>
          <p:cNvPr id="4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8" y="1408113"/>
            <a:ext cx="2928938" cy="2498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3214688" y="2786063"/>
            <a:ext cx="1979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rgbClr val="660033"/>
                </a:solidFill>
                <a:effectLst/>
              </a:rPr>
              <a:t>Склисте тіло</a:t>
            </a:r>
            <a:r>
              <a:rPr lang="uk-UA" sz="2000" b="1">
                <a:solidFill>
                  <a:srgbClr val="002060"/>
                </a:solidFill>
                <a:effectLst/>
                <a:latin typeface="Franklin Gothic Book" pitchFamily="34" charset="0"/>
              </a:rPr>
              <a:t> </a:t>
            </a:r>
            <a:endParaRPr lang="uk-UA" sz="2000">
              <a:effectLst/>
              <a:latin typeface="Franklin Gothic Book" pitchFamily="34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428992" y="2285992"/>
            <a:ext cx="1211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660033"/>
                </a:solidFill>
                <a:effectLst/>
              </a:rPr>
              <a:t>Рогівка</a:t>
            </a: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3214678" y="1643050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660033"/>
                </a:solidFill>
                <a:effectLst/>
              </a:rPr>
              <a:t>Кришталик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500298" y="2143116"/>
            <a:ext cx="928687" cy="12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85918" y="2857496"/>
            <a:ext cx="1500188" cy="128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857488" y="2500306"/>
            <a:ext cx="57150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Утворення зображення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786874" cy="2981332"/>
          </a:xfrm>
        </p:spPr>
        <p:txBody>
          <a:bodyPr>
            <a:normAutofit/>
          </a:bodyPr>
          <a:lstStyle/>
          <a:p>
            <a:pPr algn="ctr">
              <a:lnSpc>
                <a:spcPct val="71000"/>
              </a:lnSpc>
              <a:buNone/>
            </a:pP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 результаті заломлення світла в оптичній системі ока на сітківці утворюється дійсне, обернене, зменшене зображення предмета.</a:t>
            </a:r>
          </a:p>
          <a:p>
            <a:pPr algn="ctr">
              <a:buNone/>
            </a:pP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Зображення викликає нервові збудження, які передаються у мозок і формують зоровий образ об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uk-UA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єктів</a:t>
            </a: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навколишнього світу</a:t>
            </a: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endParaRPr lang="uk-UA" dirty="0"/>
          </a:p>
        </p:txBody>
      </p:sp>
      <p:pic>
        <p:nvPicPr>
          <p:cNvPr id="17410" name="Picture 2" descr="3.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0504"/>
            <a:ext cx="7543383" cy="1900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Акомодація та адаптація</a:t>
            </a:r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929718" cy="2857520"/>
          </a:xfrm>
        </p:spPr>
        <p:txBody>
          <a:bodyPr>
            <a:normAutofit fontScale="85000" lnSpcReduction="20000"/>
          </a:bodyPr>
          <a:lstStyle/>
          <a:p>
            <a:r>
              <a:rPr lang="uk-UA" sz="2800" b="1" i="1" dirty="0" smtClean="0">
                <a:solidFill>
                  <a:srgbClr val="660033"/>
                </a:solidFill>
                <a:latin typeface="Times New Roman" pitchFamily="18" charset="0"/>
              </a:rPr>
              <a:t>Акомодація </a:t>
            </a:r>
            <a:r>
              <a:rPr lang="uk-UA" sz="2800" b="1" i="1" dirty="0" smtClean="0">
                <a:solidFill>
                  <a:srgbClr val="660033"/>
                </a:solidFill>
                <a:latin typeface="Times New Roman" pitchFamily="18" charset="0"/>
              </a:rPr>
              <a:t>-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здатність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ока фокусуватися на далеких і близьких предметах. </a:t>
            </a:r>
          </a:p>
          <a:p>
            <a:pPr>
              <a:buNone/>
            </a:pPr>
            <a:r>
              <a:rPr lang="uk-UA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розгляданні віддалених і близьких предметів змінюється товщина кришталика</a:t>
            </a:r>
            <a:r>
              <a:rPr lang="uk-UA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2800" b="1" i="1" dirty="0" smtClean="0">
                <a:solidFill>
                  <a:srgbClr val="660033"/>
                </a:solidFill>
                <a:latin typeface="Times New Roman" pitchFamily="18" charset="0"/>
              </a:rPr>
              <a:t>Адаптація –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здатність ока пристосовуватися до різної яскравості предметів, що спостерігаються.</a:t>
            </a:r>
          </a:p>
          <a:p>
            <a:pPr>
              <a:buNone/>
            </a:pPr>
            <a:r>
              <a:rPr lang="uk-UA" sz="2800" b="1" i="1" dirty="0" smtClean="0">
                <a:solidFill>
                  <a:schemeClr val="tx2"/>
                </a:solidFill>
                <a:latin typeface="Times New Roman" pitchFamily="18" charset="0"/>
              </a:rPr>
              <a:t>Досягається </a:t>
            </a:r>
            <a:r>
              <a:rPr lang="uk-UA" sz="2800" b="1" i="1" dirty="0" smtClean="0">
                <a:solidFill>
                  <a:schemeClr val="tx2"/>
                </a:solidFill>
                <a:latin typeface="Times New Roman" pitchFamily="18" charset="0"/>
              </a:rPr>
              <a:t>зміною розмірів зіниці.</a:t>
            </a:r>
          </a:p>
          <a:p>
            <a:pPr>
              <a:buNone/>
            </a:pPr>
            <a:r>
              <a:rPr lang="uk-UA" dirty="0" smtClean="0">
                <a:solidFill>
                  <a:schemeClr val="tx2"/>
                </a:solidFill>
              </a:rPr>
              <a:t>	</a:t>
            </a:r>
            <a:endParaRPr lang="uk-UA" dirty="0"/>
          </a:p>
        </p:txBody>
      </p:sp>
      <p:pic>
        <p:nvPicPr>
          <p:cNvPr id="4" name="Picture 8" descr="ANd9GcSc0I3olMjeM_eF458ZKVViCXYxENquDBOxi4xucPOavnWlV8iJ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071810"/>
            <a:ext cx="517613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organic.org.ua/wp-content/uploads/2013/07/%D0%B3%D0%BB%D0%B0%D0%B7-%D1%87%D0%B5%D0%BB%D0%BE%D0%B2%D0%B5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75354"/>
            <a:ext cx="3143272" cy="1768091"/>
          </a:xfrm>
          <a:prstGeom prst="rect">
            <a:avLst/>
          </a:prstGeom>
          <a:noFill/>
        </p:spPr>
      </p:pic>
      <p:pic>
        <p:nvPicPr>
          <p:cNvPr id="19460" name="Picture 4" descr="http://3ladies.ru/wp-content/uploads/2011/11/06-gr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14884"/>
            <a:ext cx="3114466" cy="1950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285776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ВАДИ ЗОРУ</a:t>
            </a:r>
            <a:endParaRPr lang="uk-UA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5786478" cy="5715040"/>
          </a:xfrm>
        </p:spPr>
        <p:txBody>
          <a:bodyPr>
            <a:normAutofit fontScale="92500" lnSpcReduction="10000"/>
          </a:bodyPr>
          <a:lstStyle/>
          <a:p>
            <a:pPr indent="112713" eaLnBrk="0" hangingPunct="0"/>
            <a:r>
              <a:rPr lang="uk-UA" sz="2800" b="1" i="1" dirty="0" smtClean="0">
                <a:solidFill>
                  <a:srgbClr val="660033"/>
                </a:solidFill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Короткозорість </a:t>
            </a:r>
            <a:r>
              <a:rPr lang="uk-UA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</a:t>
            </a: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 вада зору, при якій фокус оптичної системи ока в спокійному (ненапруженому) стані розташований перед сітківкою. </a:t>
            </a:r>
          </a:p>
          <a:p>
            <a:pPr indent="112713" eaLnBrk="0" hangingPunct="0">
              <a:buNone/>
            </a:pP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r>
              <a:rPr lang="uk-UA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Виправити цей недолік можна за допомогою контактних лінз або окулярів із </a:t>
            </a:r>
            <a:r>
              <a:rPr lang="uk-UA" sz="28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увігнутими</a:t>
            </a:r>
            <a:r>
              <a:rPr lang="uk-UA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лінзами. </a:t>
            </a:r>
            <a:endParaRPr lang="uk-UA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uk-UA" sz="3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Далекозорість</a:t>
            </a:r>
            <a:r>
              <a:rPr lang="uk-UA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вада зору, при якій фокус оптичної системи ока в спокійному (ненапруженому) стані розташований за сітківкою. 	 </a:t>
            </a:r>
          </a:p>
          <a:p>
            <a:pPr>
              <a:buNone/>
              <a:defRPr/>
            </a:pPr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Виправити цей недолік можна за допомогою контактних лінз або окулярів із </a:t>
            </a:r>
            <a:r>
              <a:rPr lang="uk-UA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опуклими </a:t>
            </a:r>
            <a:r>
              <a:rPr lang="uk-UA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лінзами.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5" name="Picture 12" descr="ANd9GcRCd4eyk_uJbZCyetaEk0bkFwYEgKC-FP0mGCML9EtpbOncw7Mg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785794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ANd9GcSK2_I_rX-vlpzDad-NUpqP3ehG-XNwejAwF-8s6ZH5cdX0uD1C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000504"/>
            <a:ext cx="30299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01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Короткозорість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далекозорість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корекції</a:t>
            </a:r>
            <a:endParaRPr lang="uk-U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858312" cy="22860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нормальним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зором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оптичної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ока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спокійному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ненапруженому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сітківці</a:t>
            </a:r>
            <a:endPara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короткозорості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спокійному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ока фокус F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оптичної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сітківкою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далекозорості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спокійному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ока фокус F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оптичної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сітківкою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(а).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віддалених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сітківці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виходить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нечітким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3.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86190"/>
            <a:ext cx="3143272" cy="2089851"/>
          </a:xfrm>
          <a:prstGeom prst="rect">
            <a:avLst/>
          </a:prstGeom>
          <a:noFill/>
        </p:spPr>
      </p:pic>
      <p:pic>
        <p:nvPicPr>
          <p:cNvPr id="20484" name="Picture 4" descr="3.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876"/>
            <a:ext cx="2428892" cy="3144565"/>
          </a:xfrm>
          <a:prstGeom prst="rect">
            <a:avLst/>
          </a:prstGeom>
          <a:noFill/>
        </p:spPr>
      </p:pic>
      <p:pic>
        <p:nvPicPr>
          <p:cNvPr id="20486" name="Picture 6" descr="3.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71876"/>
            <a:ext cx="2286016" cy="314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</TotalTime>
  <Words>400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ВАДИ ЗОРУ</vt:lpstr>
      <vt:lpstr>План</vt:lpstr>
      <vt:lpstr>Близько 90 % усієї інформації про навколишній світ люди і тварини отримують завдяки зору. </vt:lpstr>
      <vt:lpstr> Будова ока  Зорове сприйняття світу – це складний біологічний процес. Його перша стадія – одержання зображення предмета на сітківці за допомогою оптичної системи ока.  </vt:lpstr>
      <vt:lpstr>Оптична система ока </vt:lpstr>
      <vt:lpstr>Утворення зображення </vt:lpstr>
      <vt:lpstr>Акомодація та адаптація </vt:lpstr>
      <vt:lpstr>ВАДИ ЗОРУ</vt:lpstr>
      <vt:lpstr>Короткозорість і далекозорість, способи їх корекції</vt:lpstr>
      <vt:lpstr>Інерція зору</vt:lpstr>
      <vt:lpstr>Як зберегти свій зір? </vt:lpstr>
      <vt:lpstr>Вітаміни для очей </vt:lpstr>
      <vt:lpstr>ПІДСУМКИ</vt:lpstr>
      <vt:lpstr>Джерела: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ВАДИ ЗОРУ</dc:title>
  <dc:creator>Карина</dc:creator>
  <cp:lastModifiedBy>Карина</cp:lastModifiedBy>
  <cp:revision>6</cp:revision>
  <dcterms:created xsi:type="dcterms:W3CDTF">2014-02-17T19:32:03Z</dcterms:created>
  <dcterms:modified xsi:type="dcterms:W3CDTF">2014-02-17T20:33:40Z</dcterms:modified>
</cp:coreProperties>
</file>