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59" r:id="rId1"/>
  </p:sldMasterIdLst>
  <p:sldIdLst>
    <p:sldId id="256" r:id="rId2"/>
    <p:sldId id="257" r:id="rId3"/>
    <p:sldId id="258" r:id="rId4"/>
    <p:sldId id="259" r:id="rId5"/>
    <p:sldId id="260" r:id="rId6"/>
    <p:sldId id="261" r:id="rId7"/>
    <p:sldId id="262" r:id="rId8"/>
    <p:sldId id="263"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ru-RU" smtClean="0"/>
              <a:t>Образец заголовка</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10/16/2013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508180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smtClean="0"/>
              <a:pPr/>
              <a:t>10/16/2013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49308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ru-RU" smtClean="0"/>
              <a:t>Образец заголовка</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smtClean="0"/>
              <a:pPr/>
              <a:t>10/16/2013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81360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ru-RU" smtClean="0"/>
              <a:t>Образец заголовка</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ru-RU" smtClean="0"/>
              <a:t>Образец текста</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smtClean="0"/>
              <a:pPr/>
              <a:t>10/16/2013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9627439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smtClean="0"/>
              <a:pPr/>
              <a:t>10/16/2013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714819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ru-RU" smtClean="0"/>
              <a:t>Образец заголовка</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61BEF0D-F0BB-DE4B-95CE-6DB70DBA9567}" type="datetimeFigureOut">
              <a:rPr lang="en-US" smtClean="0"/>
              <a:pPr/>
              <a:t>10/16/2013</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631441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ru-RU" smtClean="0"/>
              <a:t>Образец заголовка</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61BEF0D-F0BB-DE4B-95CE-6DB70DBA9567}" type="datetimeFigureOut">
              <a:rPr lang="en-US" smtClean="0"/>
              <a:pPr/>
              <a:t>10/16/2013</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99601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nchorCtr="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10/16/2013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159819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10/16/2013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95876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3"/>
          <p:cNvSpPr>
            <a:spLocks noGrp="1"/>
          </p:cNvSpPr>
          <p:nvPr>
            <p:ph type="dt" sz="half" idx="10"/>
          </p:nvPr>
        </p:nvSpPr>
        <p:spPr/>
        <p:txBody>
          <a:bodyPr/>
          <a:lstStyle/>
          <a:p>
            <a:fld id="{B61BEF0D-F0BB-DE4B-95CE-6DB70DBA9567}" type="datetimeFigureOut">
              <a:rPr lang="en-US" smtClean="0"/>
              <a:pPr/>
              <a:t>10/16/2013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07587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smtClean="0"/>
              <a:pPr/>
              <a:t>10/16/2013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79615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10/16/2013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91197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10/16/2013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566452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7" name="Date Placeholder 2"/>
          <p:cNvSpPr>
            <a:spLocks noGrp="1"/>
          </p:cNvSpPr>
          <p:nvPr>
            <p:ph type="dt" sz="half" idx="10"/>
          </p:nvPr>
        </p:nvSpPr>
        <p:spPr/>
        <p:txBody>
          <a:bodyPr/>
          <a:lstStyle/>
          <a:p>
            <a:fld id="{B61BEF0D-F0BB-DE4B-95CE-6DB70DBA9567}" type="datetimeFigureOut">
              <a:rPr lang="en-US" smtClean="0"/>
              <a:pPr/>
              <a:t>10/16/2013</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88767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B61BEF0D-F0BB-DE4B-95CE-6DB70DBA9567}" type="datetimeFigureOut">
              <a:rPr lang="en-US" smtClean="0"/>
              <a:pPr/>
              <a:t>10/16/2013</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30631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ru-RU" smtClean="0"/>
              <a:t>Образец заголовка</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7" name="Date Placeholder 4"/>
          <p:cNvSpPr>
            <a:spLocks noGrp="1"/>
          </p:cNvSpPr>
          <p:nvPr>
            <p:ph type="dt" sz="half" idx="10"/>
          </p:nvPr>
        </p:nvSpPr>
        <p:spPr/>
        <p:txBody>
          <a:bodyPr/>
          <a:lstStyle/>
          <a:p>
            <a:fld id="{B61BEF0D-F0BB-DE4B-95CE-6DB70DBA9567}" type="datetimeFigureOut">
              <a:rPr lang="en-US" smtClean="0"/>
              <a:pPr/>
              <a:t>10/16/2013</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050600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smtClean="0"/>
              <a:pPr/>
              <a:t>10/16/2013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338757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B61BEF0D-F0BB-DE4B-95CE-6DB70DBA9567}" type="datetimeFigureOut">
              <a:rPr lang="en-US" smtClean="0"/>
              <a:pPr/>
              <a:t>10/16/2013</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48586235"/>
      </p:ext>
    </p:extLst>
  </p:cSld>
  <p:clrMap bg1="dk1" tx1="lt1" bg2="dk2" tx2="lt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 id="2147483776"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721625" y="0"/>
            <a:ext cx="10023907" cy="1287206"/>
          </a:xfrm>
        </p:spPr>
        <p:txBody>
          <a:bodyPr/>
          <a:lstStyle/>
          <a:p>
            <a:r>
              <a:rPr lang="de-DE" i="1" u="sng" dirty="0">
                <a:solidFill>
                  <a:schemeClr val="bg2">
                    <a:lumMod val="60000"/>
                    <a:lumOff val="40000"/>
                  </a:schemeClr>
                </a:solidFill>
              </a:rPr>
              <a:t>George Washington</a:t>
            </a:r>
            <a:endParaRPr lang="ru-RU" i="1" u="sng" dirty="0">
              <a:solidFill>
                <a:schemeClr val="bg2">
                  <a:lumMod val="60000"/>
                  <a:lumOff val="40000"/>
                </a:schemeClr>
              </a:solidFill>
            </a:endParaRPr>
          </a:p>
        </p:txBody>
      </p:sp>
      <p:pic>
        <p:nvPicPr>
          <p:cNvPr id="4" name="Рисунок 3"/>
          <p:cNvPicPr>
            <a:picLocks noChangeAspect="1"/>
          </p:cNvPicPr>
          <p:nvPr/>
        </p:nvPicPr>
        <p:blipFill>
          <a:blip r:embed="rId2"/>
          <a:stretch>
            <a:fillRect/>
          </a:stretch>
        </p:blipFill>
        <p:spPr>
          <a:xfrm>
            <a:off x="7778823" y="1442434"/>
            <a:ext cx="3966709" cy="4826027"/>
          </a:xfrm>
          <a:prstGeom prst="rect">
            <a:avLst/>
          </a:prstGeom>
        </p:spPr>
      </p:pic>
      <p:sp>
        <p:nvSpPr>
          <p:cNvPr id="5" name="Прямоугольник 4"/>
          <p:cNvSpPr/>
          <p:nvPr/>
        </p:nvSpPr>
        <p:spPr>
          <a:xfrm>
            <a:off x="991674" y="1772769"/>
            <a:ext cx="6096000" cy="1938992"/>
          </a:xfrm>
          <a:prstGeom prst="rect">
            <a:avLst/>
          </a:prstGeom>
        </p:spPr>
        <p:txBody>
          <a:bodyPr>
            <a:spAutoFit/>
          </a:bodyPr>
          <a:lstStyle/>
          <a:p>
            <a:r>
              <a:rPr lang="en-US" sz="2400" i="1" dirty="0">
                <a:latin typeface="Baskerville Old Face" panose="02020602080505020303" pitchFamily="18" charset="0"/>
              </a:rPr>
              <a:t>George Washington (1732—1799) won a lasting place in American History as the "Father of our Country". For nearly twenty years he guided his country much as a father cares for a growing child.</a:t>
            </a:r>
            <a:endParaRPr lang="ru-RU" sz="2400" i="1" dirty="0"/>
          </a:p>
        </p:txBody>
      </p:sp>
    </p:spTree>
    <p:extLst>
      <p:ext uri="{BB962C8B-B14F-4D97-AF65-F5344CB8AC3E}">
        <p14:creationId xmlns:p14="http://schemas.microsoft.com/office/powerpoint/2010/main" val="185522075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par>
                                <p:cTn id="14" presetID="2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155842" y="1437505"/>
            <a:ext cx="6538174" cy="4524315"/>
          </a:xfrm>
          <a:prstGeom prst="rect">
            <a:avLst/>
          </a:prstGeom>
        </p:spPr>
        <p:txBody>
          <a:bodyPr wrap="square">
            <a:spAutoFit/>
          </a:bodyPr>
          <a:lstStyle/>
          <a:p>
            <a:r>
              <a:rPr lang="en-US" sz="2400" i="1" dirty="0">
                <a:latin typeface="Baskerville Old Face" panose="02020602080505020303" pitchFamily="18" charset="0"/>
              </a:rPr>
              <a:t>Washington lived an exciting life in exciting times. As a boy, he explored the wilderness. When he grew older, he helped the British fight the French and Indians. Many times he was nearly killed. As a general he suffered hardships with his troops in the cold winters.</a:t>
            </a:r>
          </a:p>
          <a:p>
            <a:r>
              <a:rPr lang="en-US" sz="2400" i="1" dirty="0">
                <a:latin typeface="Baskerville Old Face" panose="02020602080505020303" pitchFamily="18" charset="0"/>
              </a:rPr>
              <a:t>He lost many battles, but led the American Army to final victory. After he became President, he successfully solved many problems facing his country, Washington belonged to an old colonial family that believed in hard work, in public service and in worshipping God.</a:t>
            </a:r>
          </a:p>
        </p:txBody>
      </p:sp>
      <p:pic>
        <p:nvPicPr>
          <p:cNvPr id="3" name="Рисунок 2"/>
          <p:cNvPicPr>
            <a:picLocks noChangeAspect="1"/>
          </p:cNvPicPr>
          <p:nvPr/>
        </p:nvPicPr>
        <p:blipFill>
          <a:blip r:embed="rId2"/>
          <a:stretch>
            <a:fillRect/>
          </a:stretch>
        </p:blipFill>
        <p:spPr>
          <a:xfrm>
            <a:off x="267881" y="192208"/>
            <a:ext cx="4445786" cy="5130455"/>
          </a:xfrm>
          <a:prstGeom prst="rect">
            <a:avLst/>
          </a:prstGeom>
        </p:spPr>
      </p:pic>
    </p:spTree>
    <p:extLst>
      <p:ext uri="{BB962C8B-B14F-4D97-AF65-F5344CB8AC3E}">
        <p14:creationId xmlns:p14="http://schemas.microsoft.com/office/powerpoint/2010/main" val="4039742379"/>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3"/>
          <p:cNvGrpSpPr/>
          <p:nvPr/>
        </p:nvGrpSpPr>
        <p:grpSpPr>
          <a:xfrm>
            <a:off x="343437" y="433159"/>
            <a:ext cx="9959662" cy="6225220"/>
            <a:chOff x="343437" y="433159"/>
            <a:chExt cx="6096000" cy="6167412"/>
          </a:xfrm>
        </p:grpSpPr>
        <p:sp>
          <p:nvSpPr>
            <p:cNvPr id="2" name="Прямоугольник 1"/>
            <p:cNvSpPr/>
            <p:nvPr/>
          </p:nvSpPr>
          <p:spPr>
            <a:xfrm>
              <a:off x="343437" y="433159"/>
              <a:ext cx="6096000" cy="3416320"/>
            </a:xfrm>
            <a:prstGeom prst="rect">
              <a:avLst/>
            </a:prstGeom>
          </p:spPr>
          <p:txBody>
            <a:bodyPr>
              <a:spAutoFit/>
            </a:bodyPr>
            <a:lstStyle/>
            <a:p>
              <a:r>
                <a:rPr lang="en-US" sz="2400" i="1" dirty="0">
                  <a:latin typeface="Baskerville Old Face" panose="02020602080505020303" pitchFamily="18" charset="0"/>
                </a:rPr>
                <a:t>George Washington was born in Westmoreland county, Virginia; on a farm, on February 22, 1732. His first American ancestor came to Virginia from England in 1657. Farming, land buying, trading, milling, and the iron industry were the means by which the family rose in the world. George's father, Augustine, had four children by his first wife and six by his second wife, Mary Ball, George's mother.</a:t>
              </a:r>
              <a:endParaRPr lang="ru-RU" sz="2400" i="1" dirty="0"/>
            </a:p>
          </p:txBody>
        </p:sp>
        <p:pic>
          <p:nvPicPr>
            <p:cNvPr id="3" name="Рисунок 2"/>
            <p:cNvPicPr>
              <a:picLocks noChangeAspect="1"/>
            </p:cNvPicPr>
            <p:nvPr/>
          </p:nvPicPr>
          <p:blipFill>
            <a:blip r:embed="rId2"/>
            <a:stretch>
              <a:fillRect/>
            </a:stretch>
          </p:blipFill>
          <p:spPr>
            <a:xfrm>
              <a:off x="1123830" y="2421974"/>
              <a:ext cx="1484586" cy="4178597"/>
            </a:xfrm>
            <a:prstGeom prst="rect">
              <a:avLst/>
            </a:prstGeom>
          </p:spPr>
        </p:pic>
      </p:grpSp>
      <p:pic>
        <p:nvPicPr>
          <p:cNvPr id="5" name="Рисунок 4"/>
          <p:cNvPicPr>
            <a:picLocks noChangeAspect="1"/>
          </p:cNvPicPr>
          <p:nvPr/>
        </p:nvPicPr>
        <p:blipFill>
          <a:blip r:embed="rId3"/>
          <a:stretch>
            <a:fillRect/>
          </a:stretch>
        </p:blipFill>
        <p:spPr>
          <a:xfrm>
            <a:off x="4360841" y="2800754"/>
            <a:ext cx="3238500" cy="3857625"/>
          </a:xfrm>
          <a:prstGeom prst="rect">
            <a:avLst/>
          </a:prstGeom>
        </p:spPr>
      </p:pic>
      <p:pic>
        <p:nvPicPr>
          <p:cNvPr id="6" name="Рисунок 5"/>
          <p:cNvPicPr>
            <a:picLocks noChangeAspect="1"/>
          </p:cNvPicPr>
          <p:nvPr/>
        </p:nvPicPr>
        <p:blipFill>
          <a:blip r:embed="rId4"/>
          <a:stretch>
            <a:fillRect/>
          </a:stretch>
        </p:blipFill>
        <p:spPr>
          <a:xfrm>
            <a:off x="7997981" y="2440615"/>
            <a:ext cx="2437998" cy="4217764"/>
          </a:xfrm>
          <a:prstGeom prst="rect">
            <a:avLst/>
          </a:prstGeom>
        </p:spPr>
      </p:pic>
    </p:spTree>
    <p:extLst>
      <p:ext uri="{BB962C8B-B14F-4D97-AF65-F5344CB8AC3E}">
        <p14:creationId xmlns:p14="http://schemas.microsoft.com/office/powerpoint/2010/main" val="8592174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9311425" y="130196"/>
            <a:ext cx="2676928" cy="3816046"/>
          </a:xfrm>
          <a:prstGeom prst="rect">
            <a:avLst/>
          </a:prstGeom>
        </p:spPr>
      </p:pic>
      <p:pic>
        <p:nvPicPr>
          <p:cNvPr id="7" name="Рисунок 6"/>
          <p:cNvPicPr>
            <a:picLocks noChangeAspect="1"/>
          </p:cNvPicPr>
          <p:nvPr/>
        </p:nvPicPr>
        <p:blipFill>
          <a:blip r:embed="rId3"/>
          <a:stretch>
            <a:fillRect/>
          </a:stretch>
        </p:blipFill>
        <p:spPr>
          <a:xfrm>
            <a:off x="7875089" y="1919028"/>
            <a:ext cx="2305390" cy="3032975"/>
          </a:xfrm>
          <a:prstGeom prst="rect">
            <a:avLst/>
          </a:prstGeom>
        </p:spPr>
      </p:pic>
      <p:sp>
        <p:nvSpPr>
          <p:cNvPr id="2" name="Прямоугольник 1"/>
          <p:cNvSpPr/>
          <p:nvPr/>
        </p:nvSpPr>
        <p:spPr>
          <a:xfrm>
            <a:off x="304800" y="258985"/>
            <a:ext cx="6933128" cy="4893647"/>
          </a:xfrm>
          <a:prstGeom prst="rect">
            <a:avLst/>
          </a:prstGeom>
        </p:spPr>
        <p:txBody>
          <a:bodyPr wrap="square">
            <a:spAutoFit/>
          </a:bodyPr>
          <a:lstStyle/>
          <a:p>
            <a:r>
              <a:rPr lang="en-US" sz="2400" i="1" dirty="0">
                <a:latin typeface="Baskerville Old Face" panose="02020602080505020303" pitchFamily="18" charset="0"/>
              </a:rPr>
              <a:t>Of George's early life little is known. His formal education was slight: no more than 7 or 8 years of school. Men, plantation life and the haunts of river, field and forest were his principal teachers. His </a:t>
            </a:r>
            <a:r>
              <a:rPr lang="en-US" sz="2400" i="1" dirty="0" err="1">
                <a:latin typeface="Baskerville Old Face" panose="02020602080505020303" pitchFamily="18" charset="0"/>
              </a:rPr>
              <a:t>favourite</a:t>
            </a:r>
            <a:r>
              <a:rPr lang="en-US" sz="2400" i="1" dirty="0">
                <a:latin typeface="Baskerville Old Face" panose="02020602080505020303" pitchFamily="18" charset="0"/>
              </a:rPr>
              <a:t> subject was arithmetic. He studied enough history and geography to know something of the outside world. But he never learned very much about literature, foreign languages and history.</a:t>
            </a:r>
          </a:p>
          <a:p>
            <a:r>
              <a:rPr lang="en-US" sz="2400" i="1" dirty="0">
                <a:latin typeface="Baskerville Old Face" panose="02020602080505020303" pitchFamily="18" charset="0"/>
              </a:rPr>
              <a:t>At the age of 14 he began to work as a surveyor, making many trips into the wilderness areas of Virginia and Pennsylvania. His first military experience came in the French and Indian War (1754—1763), when he was sent on two missions deep into the Ohio county.</a:t>
            </a:r>
          </a:p>
        </p:txBody>
      </p:sp>
      <p:pic>
        <p:nvPicPr>
          <p:cNvPr id="6" name="Рисунок 5"/>
          <p:cNvPicPr>
            <a:picLocks noChangeAspect="1"/>
          </p:cNvPicPr>
          <p:nvPr/>
        </p:nvPicPr>
        <p:blipFill>
          <a:blip r:embed="rId4"/>
          <a:stretch>
            <a:fillRect/>
          </a:stretch>
        </p:blipFill>
        <p:spPr>
          <a:xfrm>
            <a:off x="9507813" y="3519304"/>
            <a:ext cx="2284151" cy="3022108"/>
          </a:xfrm>
          <a:prstGeom prst="rect">
            <a:avLst/>
          </a:prstGeom>
        </p:spPr>
      </p:pic>
    </p:spTree>
    <p:extLst>
      <p:ext uri="{BB962C8B-B14F-4D97-AF65-F5344CB8AC3E}">
        <p14:creationId xmlns:p14="http://schemas.microsoft.com/office/powerpoint/2010/main" val="47347363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6" presetClass="entr" presetSubtype="0" fill="hold" nodeType="afterEffect">
                                  <p:stCondLst>
                                    <p:cond delay="25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435">
                                          <p:stCondLst>
                                            <p:cond delay="0"/>
                                          </p:stCondLst>
                                        </p:cTn>
                                        <p:tgtEl>
                                          <p:spTgt spid="5"/>
                                        </p:tgtEl>
                                      </p:cBhvr>
                                    </p:animEffect>
                                    <p:anim calcmode="lin" valueType="num">
                                      <p:cBhvr>
                                        <p:cTn id="14" dur="1367"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498"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498" tmFilter="0, 0; 0.125,0.2665; 0.25,0.4; 0.375,0.465; 0.5,0.5;  0.625,0.535; 0.75,0.6; 0.875,0.7335; 1,1">
                                          <p:stCondLst>
                                            <p:cond delay="498"/>
                                          </p:stCondLst>
                                        </p:cTn>
                                        <p:tgtEl>
                                          <p:spTgt spid="5"/>
                                        </p:tgtEl>
                                        <p:attrNameLst>
                                          <p:attrName>ppt_y</p:attrName>
                                        </p:attrNameLst>
                                      </p:cBhvr>
                                      <p:tavLst>
                                        <p:tav tm="0" fmla="#ppt_y-sin(pi*$)/9">
                                          <p:val>
                                            <p:fltVal val="0"/>
                                          </p:val>
                                        </p:tav>
                                        <p:tav tm="100000">
                                          <p:val>
                                            <p:fltVal val="1"/>
                                          </p:val>
                                        </p:tav>
                                      </p:tavLst>
                                    </p:anim>
                                    <p:anim calcmode="lin" valueType="num">
                                      <p:cBhvr>
                                        <p:cTn id="17" dur="249" tmFilter="0, 0; 0.125,0.2665; 0.25,0.4; 0.375,0.465; 0.5,0.5;  0.625,0.535; 0.75,0.6; 0.875,0.7335; 1,1">
                                          <p:stCondLst>
                                            <p:cond delay="993"/>
                                          </p:stCondLst>
                                        </p:cTn>
                                        <p:tgtEl>
                                          <p:spTgt spid="5"/>
                                        </p:tgtEl>
                                        <p:attrNameLst>
                                          <p:attrName>ppt_y</p:attrName>
                                        </p:attrNameLst>
                                      </p:cBhvr>
                                      <p:tavLst>
                                        <p:tav tm="0" fmla="#ppt_y-sin(pi*$)/27">
                                          <p:val>
                                            <p:fltVal val="0"/>
                                          </p:val>
                                        </p:tav>
                                        <p:tav tm="100000">
                                          <p:val>
                                            <p:fltVal val="1"/>
                                          </p:val>
                                        </p:tav>
                                      </p:tavLst>
                                    </p:anim>
                                    <p:anim calcmode="lin" valueType="num">
                                      <p:cBhvr>
                                        <p:cTn id="18" dur="123" tmFilter="0, 0; 0.125,0.2665; 0.25,0.4; 0.375,0.465; 0.5,0.5;  0.625,0.535; 0.75,0.6; 0.875,0.7335; 1,1">
                                          <p:stCondLst>
                                            <p:cond delay="1242"/>
                                          </p:stCondLst>
                                        </p:cTn>
                                        <p:tgtEl>
                                          <p:spTgt spid="5"/>
                                        </p:tgtEl>
                                        <p:attrNameLst>
                                          <p:attrName>ppt_y</p:attrName>
                                        </p:attrNameLst>
                                      </p:cBhvr>
                                      <p:tavLst>
                                        <p:tav tm="0" fmla="#ppt_y-sin(pi*$)/81">
                                          <p:val>
                                            <p:fltVal val="0"/>
                                          </p:val>
                                        </p:tav>
                                        <p:tav tm="100000">
                                          <p:val>
                                            <p:fltVal val="1"/>
                                          </p:val>
                                        </p:tav>
                                      </p:tavLst>
                                    </p:anim>
                                    <p:animScale>
                                      <p:cBhvr>
                                        <p:cTn id="19" dur="20">
                                          <p:stCondLst>
                                            <p:cond delay="487"/>
                                          </p:stCondLst>
                                        </p:cTn>
                                        <p:tgtEl>
                                          <p:spTgt spid="5"/>
                                        </p:tgtEl>
                                      </p:cBhvr>
                                      <p:to x="100000" y="60000"/>
                                    </p:animScale>
                                    <p:animScale>
                                      <p:cBhvr>
                                        <p:cTn id="20" dur="124" decel="50000">
                                          <p:stCondLst>
                                            <p:cond delay="507"/>
                                          </p:stCondLst>
                                        </p:cTn>
                                        <p:tgtEl>
                                          <p:spTgt spid="5"/>
                                        </p:tgtEl>
                                      </p:cBhvr>
                                      <p:to x="100000" y="100000"/>
                                    </p:animScale>
                                    <p:animScale>
                                      <p:cBhvr>
                                        <p:cTn id="21" dur="20">
                                          <p:stCondLst>
                                            <p:cond delay="984"/>
                                          </p:stCondLst>
                                        </p:cTn>
                                        <p:tgtEl>
                                          <p:spTgt spid="5"/>
                                        </p:tgtEl>
                                      </p:cBhvr>
                                      <p:to x="100000" y="80000"/>
                                    </p:animScale>
                                    <p:animScale>
                                      <p:cBhvr>
                                        <p:cTn id="22" dur="124" decel="50000">
                                          <p:stCondLst>
                                            <p:cond delay="1004"/>
                                          </p:stCondLst>
                                        </p:cTn>
                                        <p:tgtEl>
                                          <p:spTgt spid="5"/>
                                        </p:tgtEl>
                                      </p:cBhvr>
                                      <p:to x="100000" y="100000"/>
                                    </p:animScale>
                                    <p:animScale>
                                      <p:cBhvr>
                                        <p:cTn id="23" dur="20">
                                          <p:stCondLst>
                                            <p:cond delay="1231"/>
                                          </p:stCondLst>
                                        </p:cTn>
                                        <p:tgtEl>
                                          <p:spTgt spid="5"/>
                                        </p:tgtEl>
                                      </p:cBhvr>
                                      <p:to x="100000" y="90000"/>
                                    </p:animScale>
                                    <p:animScale>
                                      <p:cBhvr>
                                        <p:cTn id="24" dur="124" decel="50000">
                                          <p:stCondLst>
                                            <p:cond delay="1251"/>
                                          </p:stCondLst>
                                        </p:cTn>
                                        <p:tgtEl>
                                          <p:spTgt spid="5"/>
                                        </p:tgtEl>
                                      </p:cBhvr>
                                      <p:to x="100000" y="100000"/>
                                    </p:animScale>
                                    <p:animScale>
                                      <p:cBhvr>
                                        <p:cTn id="25" dur="20">
                                          <p:stCondLst>
                                            <p:cond delay="1356"/>
                                          </p:stCondLst>
                                        </p:cTn>
                                        <p:tgtEl>
                                          <p:spTgt spid="5"/>
                                        </p:tgtEl>
                                      </p:cBhvr>
                                      <p:to x="100000" y="95000"/>
                                    </p:animScale>
                                    <p:animScale>
                                      <p:cBhvr>
                                        <p:cTn id="26" dur="124" decel="50000">
                                          <p:stCondLst>
                                            <p:cond delay="1376"/>
                                          </p:stCondLst>
                                        </p:cTn>
                                        <p:tgtEl>
                                          <p:spTgt spid="5"/>
                                        </p:tgtEl>
                                      </p:cBhvr>
                                      <p:to x="100000" y="100000"/>
                                    </p:animScale>
                                  </p:childTnLst>
                                </p:cTn>
                              </p:par>
                            </p:childTnLst>
                          </p:cTn>
                        </p:par>
                        <p:par>
                          <p:cTn id="27" fill="hold">
                            <p:stCondLst>
                              <p:cond delay="2250"/>
                            </p:stCondLst>
                            <p:childTnLst>
                              <p:par>
                                <p:cTn id="28" presetID="6" presetClass="entr" presetSubtype="16"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circle(in)">
                                      <p:cBhvr>
                                        <p:cTn id="30" dur="1000"/>
                                        <p:tgtEl>
                                          <p:spTgt spid="7"/>
                                        </p:tgtEl>
                                      </p:cBhvr>
                                    </p:animEffect>
                                  </p:childTnLst>
                                </p:cTn>
                              </p:par>
                            </p:childTnLst>
                          </p:cTn>
                        </p:par>
                        <p:par>
                          <p:cTn id="31" fill="hold">
                            <p:stCondLst>
                              <p:cond delay="3250"/>
                            </p:stCondLst>
                            <p:childTnLst>
                              <p:par>
                                <p:cTn id="32" presetID="6" presetClass="emph" presetSubtype="0" fill="hold" nodeType="afterEffect">
                                  <p:stCondLst>
                                    <p:cond delay="1000"/>
                                  </p:stCondLst>
                                  <p:childTnLst>
                                    <p:animScale>
                                      <p:cBhvr>
                                        <p:cTn id="33"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71059" y="284995"/>
            <a:ext cx="6096000" cy="1569660"/>
          </a:xfrm>
          <a:prstGeom prst="rect">
            <a:avLst/>
          </a:prstGeom>
        </p:spPr>
        <p:txBody>
          <a:bodyPr>
            <a:spAutoFit/>
          </a:bodyPr>
          <a:lstStyle/>
          <a:p>
            <a:r>
              <a:rPr lang="en-US" sz="2400" i="1" dirty="0">
                <a:latin typeface="Baskerville Old Face" panose="02020602080505020303" pitchFamily="18" charset="0"/>
              </a:rPr>
              <a:t>In 1759 Washington retired and married </a:t>
            </a:r>
            <a:r>
              <a:rPr lang="en-US" sz="2400" b="1" i="1" dirty="0">
                <a:latin typeface="Baskerville Old Face" panose="02020602080505020303" pitchFamily="18" charset="0"/>
              </a:rPr>
              <a:t>Martha Dandridge</a:t>
            </a:r>
            <a:r>
              <a:rPr lang="en-US" sz="2400" i="1" dirty="0">
                <a:latin typeface="Baskerville Old Face" panose="02020602080505020303" pitchFamily="18" charset="0"/>
              </a:rPr>
              <a:t>, a rich widow. He became a loving stepfather to Martha's two children. He was a progressive farmer of that time.</a:t>
            </a:r>
            <a:endParaRPr lang="ru-RU" sz="2400" i="1" dirty="0"/>
          </a:p>
        </p:txBody>
      </p:sp>
      <p:pic>
        <p:nvPicPr>
          <p:cNvPr id="3" name="Рисунок 2"/>
          <p:cNvPicPr>
            <a:picLocks noChangeAspect="1"/>
          </p:cNvPicPr>
          <p:nvPr/>
        </p:nvPicPr>
        <p:blipFill>
          <a:blip r:embed="rId2"/>
          <a:stretch>
            <a:fillRect/>
          </a:stretch>
        </p:blipFill>
        <p:spPr>
          <a:xfrm>
            <a:off x="7537803" y="397626"/>
            <a:ext cx="4384989" cy="3271877"/>
          </a:xfrm>
          <a:prstGeom prst="rect">
            <a:avLst/>
          </a:prstGeom>
        </p:spPr>
      </p:pic>
      <p:pic>
        <p:nvPicPr>
          <p:cNvPr id="5" name="Рисунок 4"/>
          <p:cNvPicPr>
            <a:picLocks noChangeAspect="1"/>
          </p:cNvPicPr>
          <p:nvPr/>
        </p:nvPicPr>
        <p:blipFill>
          <a:blip r:embed="rId3"/>
          <a:stretch>
            <a:fillRect/>
          </a:stretch>
        </p:blipFill>
        <p:spPr>
          <a:xfrm>
            <a:off x="4293546" y="2862314"/>
            <a:ext cx="5317771" cy="2978715"/>
          </a:xfrm>
          <a:prstGeom prst="rect">
            <a:avLst/>
          </a:prstGeom>
        </p:spPr>
      </p:pic>
      <p:pic>
        <p:nvPicPr>
          <p:cNvPr id="6" name="Рисунок 5"/>
          <p:cNvPicPr>
            <a:picLocks noChangeAspect="1"/>
          </p:cNvPicPr>
          <p:nvPr/>
        </p:nvPicPr>
        <p:blipFill>
          <a:blip r:embed="rId4"/>
          <a:stretch>
            <a:fillRect/>
          </a:stretch>
        </p:blipFill>
        <p:spPr>
          <a:xfrm>
            <a:off x="271059" y="2203927"/>
            <a:ext cx="3618949" cy="4295488"/>
          </a:xfrm>
          <a:prstGeom prst="rect">
            <a:avLst/>
          </a:prstGeom>
        </p:spPr>
      </p:pic>
    </p:spTree>
    <p:extLst>
      <p:ext uri="{BB962C8B-B14F-4D97-AF65-F5344CB8AC3E}">
        <p14:creationId xmlns:p14="http://schemas.microsoft.com/office/powerpoint/2010/main" val="4737069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2" presetClass="entr" presetSubtype="4" fill="hold" nodeType="afterEffect">
                                  <p:stCondLst>
                                    <p:cond delay="50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750"/>
                            </p:stCondLst>
                            <p:childTnLst>
                              <p:par>
                                <p:cTn id="15" presetID="10" presetClass="entr" presetSubtype="0" fill="hold" nodeType="afterEffect">
                                  <p:stCondLst>
                                    <p:cond delay="75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par>
                          <p:cTn id="18" fill="hold">
                            <p:stCondLst>
                              <p:cond delay="3000"/>
                            </p:stCondLst>
                            <p:childTnLst>
                              <p:par>
                                <p:cTn id="19" presetID="6" presetClass="emph" presetSubtype="0" fill="hold" nodeType="afterEffect">
                                  <p:stCondLst>
                                    <p:cond delay="1750"/>
                                  </p:stCondLst>
                                  <p:childTnLst>
                                    <p:animScale>
                                      <p:cBhvr>
                                        <p:cTn id="20"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01769" y="172208"/>
            <a:ext cx="6096000" cy="4524315"/>
          </a:xfrm>
          <a:prstGeom prst="rect">
            <a:avLst/>
          </a:prstGeom>
        </p:spPr>
        <p:txBody>
          <a:bodyPr>
            <a:spAutoFit/>
          </a:bodyPr>
          <a:lstStyle/>
          <a:p>
            <a:r>
              <a:rPr lang="en-US" sz="2400" i="1" dirty="0">
                <a:latin typeface="Baskerville Old Face" panose="02020602080505020303" pitchFamily="18" charset="0"/>
              </a:rPr>
              <a:t>In 1760's the American colonists grew angrier and angrier at the taxes placed on them by Great Britain. In September 1771 the Continental Congress met, where Washington had his first chance to meet and talk with leaders of other colonies. The members were impressed with his </a:t>
            </a:r>
            <a:r>
              <a:rPr lang="en-US" sz="2400" i="1" dirty="0" err="1">
                <a:latin typeface="Baskerville Old Face" panose="02020602080505020303" pitchFamily="18" charset="0"/>
              </a:rPr>
              <a:t>judgement</a:t>
            </a:r>
            <a:r>
              <a:rPr lang="en-US" sz="2400" i="1" dirty="0">
                <a:latin typeface="Baskerville Old Face" panose="02020602080505020303" pitchFamily="18" charset="0"/>
              </a:rPr>
              <a:t> and military knowledge. He was sent to attend the Second Continental Congress (1775) where he was elected a commander-in-chief of the Continental Army. He proved himself a capable commander of the War of Independence.</a:t>
            </a:r>
            <a:endParaRPr lang="ru-RU" sz="2400" i="1" dirty="0"/>
          </a:p>
        </p:txBody>
      </p:sp>
      <p:pic>
        <p:nvPicPr>
          <p:cNvPr id="5" name="Рисунок 4"/>
          <p:cNvPicPr>
            <a:picLocks noChangeAspect="1"/>
          </p:cNvPicPr>
          <p:nvPr/>
        </p:nvPicPr>
        <p:blipFill>
          <a:blip r:embed="rId2"/>
          <a:stretch>
            <a:fillRect/>
          </a:stretch>
        </p:blipFill>
        <p:spPr>
          <a:xfrm>
            <a:off x="7225364" y="585567"/>
            <a:ext cx="4217419" cy="2770317"/>
          </a:xfrm>
          <a:prstGeom prst="rect">
            <a:avLst/>
          </a:prstGeom>
        </p:spPr>
      </p:pic>
      <p:pic>
        <p:nvPicPr>
          <p:cNvPr id="4" name="Рисунок 3"/>
          <p:cNvPicPr>
            <a:picLocks noChangeAspect="1"/>
          </p:cNvPicPr>
          <p:nvPr/>
        </p:nvPicPr>
        <p:blipFill>
          <a:blip r:embed="rId3"/>
          <a:stretch>
            <a:fillRect/>
          </a:stretch>
        </p:blipFill>
        <p:spPr>
          <a:xfrm>
            <a:off x="6648552" y="172208"/>
            <a:ext cx="5371042" cy="5371042"/>
          </a:xfrm>
          <a:prstGeom prst="rect">
            <a:avLst/>
          </a:prstGeom>
        </p:spPr>
      </p:pic>
    </p:spTree>
    <p:extLst>
      <p:ext uri="{BB962C8B-B14F-4D97-AF65-F5344CB8AC3E}">
        <p14:creationId xmlns:p14="http://schemas.microsoft.com/office/powerpoint/2010/main" val="416036332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31" presetClass="exit" presetSubtype="0" fill="hold" nodeType="afterEffect">
                                  <p:stCondLst>
                                    <p:cond delay="1500"/>
                                  </p:stCondLst>
                                  <p:childTnLst>
                                    <p:anim calcmode="lin" valueType="num">
                                      <p:cBhvr>
                                        <p:cTn id="10" dur="1500"/>
                                        <p:tgtEl>
                                          <p:spTgt spid="4"/>
                                        </p:tgtEl>
                                        <p:attrNameLst>
                                          <p:attrName>ppt_w</p:attrName>
                                        </p:attrNameLst>
                                      </p:cBhvr>
                                      <p:tavLst>
                                        <p:tav tm="0">
                                          <p:val>
                                            <p:strVal val="ppt_w"/>
                                          </p:val>
                                        </p:tav>
                                        <p:tav tm="100000">
                                          <p:val>
                                            <p:fltVal val="0"/>
                                          </p:val>
                                        </p:tav>
                                      </p:tavLst>
                                    </p:anim>
                                    <p:anim calcmode="lin" valueType="num">
                                      <p:cBhvr>
                                        <p:cTn id="11" dur="1500"/>
                                        <p:tgtEl>
                                          <p:spTgt spid="4"/>
                                        </p:tgtEl>
                                        <p:attrNameLst>
                                          <p:attrName>ppt_h</p:attrName>
                                        </p:attrNameLst>
                                      </p:cBhvr>
                                      <p:tavLst>
                                        <p:tav tm="0">
                                          <p:val>
                                            <p:strVal val="ppt_h"/>
                                          </p:val>
                                        </p:tav>
                                        <p:tav tm="100000">
                                          <p:val>
                                            <p:fltVal val="0"/>
                                          </p:val>
                                        </p:tav>
                                      </p:tavLst>
                                    </p:anim>
                                    <p:anim calcmode="lin" valueType="num">
                                      <p:cBhvr>
                                        <p:cTn id="12" dur="1500"/>
                                        <p:tgtEl>
                                          <p:spTgt spid="4"/>
                                        </p:tgtEl>
                                        <p:attrNameLst>
                                          <p:attrName>style.rotation</p:attrName>
                                        </p:attrNameLst>
                                      </p:cBhvr>
                                      <p:tavLst>
                                        <p:tav tm="0">
                                          <p:val>
                                            <p:fltVal val="0"/>
                                          </p:val>
                                        </p:tav>
                                        <p:tav tm="100000">
                                          <p:val>
                                            <p:fltVal val="90"/>
                                          </p:val>
                                        </p:tav>
                                      </p:tavLst>
                                    </p:anim>
                                    <p:animEffect transition="out" filter="fade">
                                      <p:cBhvr>
                                        <p:cTn id="13" dur="1500"/>
                                        <p:tgtEl>
                                          <p:spTgt spid="4"/>
                                        </p:tgtEl>
                                      </p:cBhvr>
                                    </p:animEffect>
                                    <p:set>
                                      <p:cBhvr>
                                        <p:cTn id="14" dur="1" fill="hold">
                                          <p:stCondLst>
                                            <p:cond delay="1499"/>
                                          </p:stCondLst>
                                        </p:cTn>
                                        <p:tgtEl>
                                          <p:spTgt spid="4"/>
                                        </p:tgtEl>
                                        <p:attrNameLst>
                                          <p:attrName>style.visibility</p:attrName>
                                        </p:attrNameLst>
                                      </p:cBhvr>
                                      <p:to>
                                        <p:strVal val="hidden"/>
                                      </p:to>
                                    </p:set>
                                  </p:childTnLst>
                                </p:cTn>
                              </p:par>
                            </p:childTnLst>
                          </p:cTn>
                        </p:par>
                        <p:par>
                          <p:cTn id="15" fill="hold">
                            <p:stCondLst>
                              <p:cond delay="3500"/>
                            </p:stCondLst>
                            <p:childTnLst>
                              <p:par>
                                <p:cTn id="16" presetID="6" presetClass="emph" presetSubtype="0" fill="hold" nodeType="afterEffect">
                                  <p:stCondLst>
                                    <p:cond delay="500"/>
                                  </p:stCondLst>
                                  <p:childTnLst>
                                    <p:animScale>
                                      <p:cBhvr>
                                        <p:cTn id="17"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344212" y="169100"/>
            <a:ext cx="5774030" cy="1569660"/>
          </a:xfrm>
          <a:prstGeom prst="rect">
            <a:avLst/>
          </a:prstGeom>
        </p:spPr>
        <p:txBody>
          <a:bodyPr wrap="square">
            <a:spAutoFit/>
          </a:bodyPr>
          <a:lstStyle/>
          <a:p>
            <a:r>
              <a:rPr lang="en-US" sz="2400" i="1" dirty="0">
                <a:latin typeface="Baskerville Old Face" panose="02020602080505020303" pitchFamily="18" charset="0"/>
              </a:rPr>
              <a:t>In 1787 Washington was chosen president of the Continental Convention and later elected first president of the republic (1789), followed by reelection (1792).</a:t>
            </a:r>
            <a:endParaRPr lang="ru-RU" sz="2400" i="1" dirty="0"/>
          </a:p>
        </p:txBody>
      </p:sp>
      <p:pic>
        <p:nvPicPr>
          <p:cNvPr id="3" name="Рисунок 2"/>
          <p:cNvPicPr>
            <a:picLocks noChangeAspect="1"/>
          </p:cNvPicPr>
          <p:nvPr/>
        </p:nvPicPr>
        <p:blipFill>
          <a:blip r:embed="rId2"/>
          <a:stretch>
            <a:fillRect/>
          </a:stretch>
        </p:blipFill>
        <p:spPr>
          <a:xfrm>
            <a:off x="212253" y="169100"/>
            <a:ext cx="2943072" cy="2943072"/>
          </a:xfrm>
          <a:prstGeom prst="rect">
            <a:avLst/>
          </a:prstGeom>
        </p:spPr>
      </p:pic>
      <p:pic>
        <p:nvPicPr>
          <p:cNvPr id="4" name="Рисунок 3"/>
          <p:cNvPicPr>
            <a:picLocks noChangeAspect="1"/>
          </p:cNvPicPr>
          <p:nvPr/>
        </p:nvPicPr>
        <p:blipFill>
          <a:blip r:embed="rId3"/>
          <a:stretch>
            <a:fillRect/>
          </a:stretch>
        </p:blipFill>
        <p:spPr>
          <a:xfrm>
            <a:off x="2346099" y="729693"/>
            <a:ext cx="7770255" cy="5727969"/>
          </a:xfrm>
          <a:prstGeom prst="rect">
            <a:avLst/>
          </a:prstGeom>
        </p:spPr>
      </p:pic>
      <p:sp>
        <p:nvSpPr>
          <p:cNvPr id="5" name="Прямоугольник 4"/>
          <p:cNvSpPr/>
          <p:nvPr/>
        </p:nvSpPr>
        <p:spPr>
          <a:xfrm>
            <a:off x="2702415" y="953930"/>
            <a:ext cx="7250805" cy="954107"/>
          </a:xfrm>
          <a:prstGeom prst="rect">
            <a:avLst/>
          </a:prstGeom>
        </p:spPr>
        <p:txBody>
          <a:bodyPr wrap="square">
            <a:spAutoFit/>
          </a:bodyPr>
          <a:lstStyle/>
          <a:p>
            <a:r>
              <a:rPr lang="en-US" sz="2800" i="1" dirty="0">
                <a:latin typeface="Baskerville Old Face" panose="02020602080505020303" pitchFamily="18" charset="0"/>
              </a:rPr>
              <a:t>George Washington died after an illness of two days on December 14, 1799.</a:t>
            </a:r>
            <a:endParaRPr lang="ru-RU" sz="2800" i="1" dirty="0"/>
          </a:p>
        </p:txBody>
      </p:sp>
    </p:spTree>
    <p:extLst>
      <p:ext uri="{BB962C8B-B14F-4D97-AF65-F5344CB8AC3E}">
        <p14:creationId xmlns:p14="http://schemas.microsoft.com/office/powerpoint/2010/main" val="17060714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xit" presetSubtype="10" fill="hold" grpId="0" nodeType="afterEffect">
                                  <p:stCondLst>
                                    <p:cond delay="3000"/>
                                  </p:stCondLst>
                                  <p:childTnLst>
                                    <p:animEffect transition="out" filter="randombar(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par>
                          <p:cTn id="8" fill="hold">
                            <p:stCondLst>
                              <p:cond delay="3500"/>
                            </p:stCondLst>
                            <p:childTnLst>
                              <p:par>
                                <p:cTn id="9" presetID="31" presetClass="exit" presetSubtype="0" fill="hold" nodeType="afterEffect">
                                  <p:stCondLst>
                                    <p:cond delay="250"/>
                                  </p:stCondLst>
                                  <p:childTnLst>
                                    <p:anim calcmode="lin" valueType="num">
                                      <p:cBhvr>
                                        <p:cTn id="10" dur="1000"/>
                                        <p:tgtEl>
                                          <p:spTgt spid="3"/>
                                        </p:tgtEl>
                                        <p:attrNameLst>
                                          <p:attrName>ppt_w</p:attrName>
                                        </p:attrNameLst>
                                      </p:cBhvr>
                                      <p:tavLst>
                                        <p:tav tm="0">
                                          <p:val>
                                            <p:strVal val="ppt_w"/>
                                          </p:val>
                                        </p:tav>
                                        <p:tav tm="100000">
                                          <p:val>
                                            <p:fltVal val="0"/>
                                          </p:val>
                                        </p:tav>
                                      </p:tavLst>
                                    </p:anim>
                                    <p:anim calcmode="lin" valueType="num">
                                      <p:cBhvr>
                                        <p:cTn id="11" dur="1000"/>
                                        <p:tgtEl>
                                          <p:spTgt spid="3"/>
                                        </p:tgtEl>
                                        <p:attrNameLst>
                                          <p:attrName>ppt_h</p:attrName>
                                        </p:attrNameLst>
                                      </p:cBhvr>
                                      <p:tavLst>
                                        <p:tav tm="0">
                                          <p:val>
                                            <p:strVal val="ppt_h"/>
                                          </p:val>
                                        </p:tav>
                                        <p:tav tm="100000">
                                          <p:val>
                                            <p:fltVal val="0"/>
                                          </p:val>
                                        </p:tav>
                                      </p:tavLst>
                                    </p:anim>
                                    <p:anim calcmode="lin" valueType="num">
                                      <p:cBhvr>
                                        <p:cTn id="12" dur="1000"/>
                                        <p:tgtEl>
                                          <p:spTgt spid="3"/>
                                        </p:tgtEl>
                                        <p:attrNameLst>
                                          <p:attrName>style.rotation</p:attrName>
                                        </p:attrNameLst>
                                      </p:cBhvr>
                                      <p:tavLst>
                                        <p:tav tm="0">
                                          <p:val>
                                            <p:fltVal val="0"/>
                                          </p:val>
                                        </p:tav>
                                        <p:tav tm="100000">
                                          <p:val>
                                            <p:fltVal val="90"/>
                                          </p:val>
                                        </p:tav>
                                      </p:tavLst>
                                    </p:anim>
                                    <p:animEffect transition="out" filter="fade">
                                      <p:cBhvr>
                                        <p:cTn id="13" dur="1000"/>
                                        <p:tgtEl>
                                          <p:spTgt spid="3"/>
                                        </p:tgtEl>
                                      </p:cBhvr>
                                    </p:animEffect>
                                    <p:set>
                                      <p:cBhvr>
                                        <p:cTn id="14" dur="1" fill="hold">
                                          <p:stCondLst>
                                            <p:cond delay="999"/>
                                          </p:stCondLst>
                                        </p:cTn>
                                        <p:tgtEl>
                                          <p:spTgt spid="3"/>
                                        </p:tgtEl>
                                        <p:attrNameLst>
                                          <p:attrName>style.visibility</p:attrName>
                                        </p:attrNameLst>
                                      </p:cBhvr>
                                      <p:to>
                                        <p:strVal val="hidden"/>
                                      </p:to>
                                    </p:set>
                                  </p:childTnLst>
                                </p:cTn>
                              </p:par>
                            </p:childTnLst>
                          </p:cTn>
                        </p:par>
                        <p:par>
                          <p:cTn id="15" fill="hold">
                            <p:stCondLst>
                              <p:cond delay="4750"/>
                            </p:stCondLst>
                            <p:childTnLst>
                              <p:par>
                                <p:cTn id="16" presetID="42"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5750"/>
                            </p:stCondLst>
                            <p:childTnLst>
                              <p:par>
                                <p:cTn id="22" presetID="14" presetClass="entr" presetSubtype="1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randombar(horizontal)">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59347" y="333297"/>
            <a:ext cx="6096000" cy="3693319"/>
          </a:xfrm>
          <a:prstGeom prst="rect">
            <a:avLst/>
          </a:prstGeom>
        </p:spPr>
        <p:txBody>
          <a:bodyPr>
            <a:spAutoFit/>
          </a:bodyPr>
          <a:lstStyle/>
          <a:p>
            <a:r>
              <a:rPr lang="en-US" sz="2400" i="1" dirty="0">
                <a:latin typeface="Baskerville Old Face" panose="02020602080505020303" pitchFamily="18" charset="0"/>
              </a:rPr>
              <a:t>No other American has been </a:t>
            </a:r>
            <a:r>
              <a:rPr lang="en-US" sz="2400" i="1" dirty="0" err="1">
                <a:latin typeface="Baskerville Old Face" panose="02020602080505020303" pitchFamily="18" charset="0"/>
              </a:rPr>
              <a:t>honoured</a:t>
            </a:r>
            <a:r>
              <a:rPr lang="en-US" sz="2400" i="1" dirty="0">
                <a:latin typeface="Baskerville Old Face" panose="02020602080505020303" pitchFamily="18" charset="0"/>
              </a:rPr>
              <a:t> more than Washington. The nation's capital, Washington D. C., was named after him. There the giant Washington Monument stands. The state of Washington is the only state named after President. Many cities, parks, streets, bridges, lakes, and schools bear his name. Washington's portrait appears on postage stamps, on the $1 bill, and on the quarter. </a:t>
            </a:r>
          </a:p>
          <a:p>
            <a:endParaRPr lang="en-US" dirty="0"/>
          </a:p>
        </p:txBody>
      </p:sp>
      <p:pic>
        <p:nvPicPr>
          <p:cNvPr id="3" name="Рисунок 2"/>
          <p:cNvPicPr>
            <a:picLocks noChangeAspect="1"/>
          </p:cNvPicPr>
          <p:nvPr/>
        </p:nvPicPr>
        <p:blipFill>
          <a:blip r:embed="rId2"/>
          <a:stretch>
            <a:fillRect/>
          </a:stretch>
        </p:blipFill>
        <p:spPr>
          <a:xfrm>
            <a:off x="867848" y="3825026"/>
            <a:ext cx="6569362" cy="2772043"/>
          </a:xfrm>
          <a:prstGeom prst="rect">
            <a:avLst/>
          </a:prstGeom>
        </p:spPr>
      </p:pic>
      <p:pic>
        <p:nvPicPr>
          <p:cNvPr id="4" name="Рисунок 3"/>
          <p:cNvPicPr>
            <a:picLocks noChangeAspect="1"/>
          </p:cNvPicPr>
          <p:nvPr/>
        </p:nvPicPr>
        <p:blipFill>
          <a:blip r:embed="rId3"/>
          <a:stretch>
            <a:fillRect/>
          </a:stretch>
        </p:blipFill>
        <p:spPr>
          <a:xfrm>
            <a:off x="6555347" y="333297"/>
            <a:ext cx="3939259" cy="3939259"/>
          </a:xfrm>
          <a:prstGeom prst="rect">
            <a:avLst/>
          </a:prstGeom>
        </p:spPr>
      </p:pic>
      <p:pic>
        <p:nvPicPr>
          <p:cNvPr id="5" name="Рисунок 4"/>
          <p:cNvPicPr>
            <a:picLocks noChangeAspect="1"/>
          </p:cNvPicPr>
          <p:nvPr/>
        </p:nvPicPr>
        <p:blipFill>
          <a:blip r:embed="rId4"/>
          <a:stretch>
            <a:fillRect/>
          </a:stretch>
        </p:blipFill>
        <p:spPr>
          <a:xfrm>
            <a:off x="8667482" y="2992616"/>
            <a:ext cx="3257817" cy="3690134"/>
          </a:xfrm>
          <a:prstGeom prst="rect">
            <a:avLst/>
          </a:prstGeom>
        </p:spPr>
      </p:pic>
    </p:spTree>
    <p:extLst>
      <p:ext uri="{BB962C8B-B14F-4D97-AF65-F5344CB8AC3E}">
        <p14:creationId xmlns:p14="http://schemas.microsoft.com/office/powerpoint/2010/main" val="3505770756"/>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par>
                          <p:cTn id="14" fill="hold">
                            <p:stCondLst>
                              <p:cond delay="1500"/>
                            </p:stCondLst>
                            <p:childTnLst>
                              <p:par>
                                <p:cTn id="15" presetID="31"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par>
                          <p:cTn id="21" fill="hold">
                            <p:stCondLst>
                              <p:cond delay="2500"/>
                            </p:stCondLst>
                            <p:childTnLst>
                              <p:par>
                                <p:cTn id="22" presetID="22" presetClass="entr" presetSubtype="4"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Ион">
  <a:themeElements>
    <a:clrScheme name="Ион">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Ион">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Ион">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62</TotalTime>
  <Words>594</Words>
  <Application>Microsoft Office PowerPoint</Application>
  <PresentationFormat>Широкоэкранный</PresentationFormat>
  <Paragraphs>12</Paragraphs>
  <Slides>8</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8</vt:i4>
      </vt:variant>
    </vt:vector>
  </HeadingPairs>
  <TitlesOfParts>
    <vt:vector size="13" baseType="lpstr">
      <vt:lpstr>Arial</vt:lpstr>
      <vt:lpstr>Baskerville Old Face</vt:lpstr>
      <vt:lpstr>Century Gothic</vt:lpstr>
      <vt:lpstr>Wingdings 3</vt:lpstr>
      <vt:lpstr>Ион</vt:lpstr>
      <vt:lpstr>George Washington</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George Washington</dc:title>
  <dc:creator>NaTka</dc:creator>
  <cp:lastModifiedBy>NaTka</cp:lastModifiedBy>
  <cp:revision>7</cp:revision>
  <dcterms:created xsi:type="dcterms:W3CDTF">2013-10-16T12:32:24Z</dcterms:created>
  <dcterms:modified xsi:type="dcterms:W3CDTF">2013-10-16T13:34:28Z</dcterms:modified>
</cp:coreProperties>
</file>