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58" r:id="rId13"/>
    <p:sldId id="25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advClick="0" advTm="11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8DBD-D709-4715-9AAC-5AD55BA90667}" type="datetimeFigureOut">
              <a:rPr lang="uk-UA" smtClean="0"/>
              <a:t>23.05.2014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51813-FD33-4EF6-8D1A-402BEA11590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1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RVM\Desktop\Yan-Tirsen-iz-fil_ma-quotAmeliquot-2(muzofon.com).mp3" TargetMode="External"/><Relationship Id="rId1" Type="http://schemas.microsoft.com/office/2007/relationships/media" Target="file:///C:\Users\RVM\Desktop\Yan-Tirsen-iz-fil_ma-quotAmeliquot-2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0%BB%D0%B8%D0%BD%D0%B8" TargetMode="External"/><Relationship Id="rId2" Type="http://schemas.openxmlformats.org/officeDocument/2006/relationships/hyperlink" Target="http://uk.wikipedia.org/wiki/%D0%A2%D0%B0%D0%BA%D1%81%D0%BE%D0%BD%D0%BE%D0%BC%D1%96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uk.wikipedia.org/wiki/%D0%93%D0%B5%D1%82%D0%B5%D1%80%D0%BE%D1%82%D1%80%D0%BE%D1%84%D0%B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2%D0%B0%D1%80%D0%B8%D0%BD%D0%B8" TargetMode="External"/><Relationship Id="rId13" Type="http://schemas.openxmlformats.org/officeDocument/2006/relationships/hyperlink" Target="http://uk.wikipedia.org/wiki/%D0%91%D0%B5%D0%BD%D0%B7%D0%BE%D0%B9%D0%BD%D0%B0_%D0%BA%D0%B8%D1%81%D0%BB%D0%BE%D1%82%D0%B0" TargetMode="External"/><Relationship Id="rId3" Type="http://schemas.openxmlformats.org/officeDocument/2006/relationships/hyperlink" Target="http://uk.wikipedia.org/wiki/%D0%92%D0%BE%D0%B4%D0%BE%D0%B9%D0%BC%D0%B8%D1%89%D0%B5" TargetMode="External"/><Relationship Id="rId7" Type="http://schemas.openxmlformats.org/officeDocument/2006/relationships/hyperlink" Target="http://uk.wikipedia.org/wiki/%D0%A2%D1%80%D0%B0%D0%B2%D0%BB%D0%B5%D0%BD%D0%BD%D1%8F" TargetMode="External"/><Relationship Id="rId12" Type="http://schemas.openxmlformats.org/officeDocument/2006/relationships/hyperlink" Target="http://uk.wikipedia.org/wiki/%D0%9C%D1%83%D1%80%D0%B0%D1%88%D0%B8%D0%BD%D0%B0_%D0%BA%D0%B8%D1%81%D0%BB%D0%BE%D1%82%D0%B0" TargetMode="External"/><Relationship Id="rId2" Type="http://schemas.openxmlformats.org/officeDocument/2006/relationships/hyperlink" Target="http://uk.wikipedia.org/wiki/%D0%9F%D1%80%D1%96%D1%81%D0%BD%D1%96_%D0%B2%D0%BE%D0%B4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F%D1%96%D1%81%D0%BE%D0%BA" TargetMode="External"/><Relationship Id="rId11" Type="http://schemas.openxmlformats.org/officeDocument/2006/relationships/hyperlink" Target="http://uk.wikipedia.org/wiki/%D0%9F%D0%B5%D0%BF%D1%81%D0%B8%D0%BD" TargetMode="External"/><Relationship Id="rId5" Type="http://schemas.openxmlformats.org/officeDocument/2006/relationships/hyperlink" Target="http://uk.wikipedia.org/wiki/%D0%A2%D0%BE%D1%80%D1%84" TargetMode="External"/><Relationship Id="rId15" Type="http://schemas.openxmlformats.org/officeDocument/2006/relationships/hyperlink" Target="http://uk.wikipedia.org/wiki/%D0%91%D1%96%D0%BB%D0%BA%D0%B8" TargetMode="External"/><Relationship Id="rId10" Type="http://schemas.openxmlformats.org/officeDocument/2006/relationships/hyperlink" Target="http://uk.wikipedia.org/wiki/%D0%9B%D0%B8%D1%81%D1%82%D1%8F" TargetMode="External"/><Relationship Id="rId4" Type="http://schemas.openxmlformats.org/officeDocument/2006/relationships/hyperlink" Target="http://uk.wikipedia.org/wiki/%D0%91%D0%BE%D0%BB%D0%BE%D1%82%D0%BE" TargetMode="External"/><Relationship Id="rId9" Type="http://schemas.openxmlformats.org/officeDocument/2006/relationships/hyperlink" Target="http://uk.wikipedia.org/wiki/%D0%9A%D0%BE%D0%BC%D0%B0%D1%85%D0%B8" TargetMode="External"/><Relationship Id="rId14" Type="http://schemas.openxmlformats.org/officeDocument/2006/relationships/hyperlink" Target="http://uk.wikipedia.org/wiki/%D0%A4%D0%B5%D1%80%D0%BC%D0%B5%D0%BD%D1%82%D0%B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E%D0%B4%D0%BD%D1%96_%D1%80%D0%BE%D1%81%D0%BB%D0%B8%D0%BD%D0%B8" TargetMode="External"/><Relationship Id="rId7" Type="http://schemas.openxmlformats.org/officeDocument/2006/relationships/image" Target="../media/image50.jpeg"/><Relationship Id="rId2" Type="http://schemas.openxmlformats.org/officeDocument/2006/relationships/hyperlink" Target="http://uk.wikipedia.org/wiki/%D0%9A%D0%BE%D1%80%D0%B5%D0%BD%D0%B5%D0%B2%D0%B0_%D1%81%D0%B8%D1%81%D1%82%D0%B5%D0%BC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hyperlink" Target="http://uk.wikipedia.org/w/index.php?title=%D0%9F%D0%BB%D0%BE%D0%B4%D0%BE%D0%BD%D0%BE%D1%81%D1%96%D0%BD%D0%BD%D1%8F&amp;action=edit&amp;redlink=1" TargetMode="External"/><Relationship Id="rId4" Type="http://schemas.openxmlformats.org/officeDocument/2006/relationships/hyperlink" Target="http://uk.wikipedia.org/wiki/%D0%A6%D0%B2%D1%96%D1%82%D1%96%D0%BD%D0%BD%D1%8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6%D0%B5%D1%84%D0%B0%D0%BB%D0%BE%D1%82%D0%BE%D0%B2%D1%96&amp;action=edit&amp;redlink=1" TargetMode="External"/><Relationship Id="rId13" Type="http://schemas.openxmlformats.org/officeDocument/2006/relationships/image" Target="../media/image55.jpeg"/><Relationship Id="rId3" Type="http://schemas.openxmlformats.org/officeDocument/2006/relationships/hyperlink" Target="http://uk.wikipedia.org/wiki/%D0%A0%D0%BE%D1%81%D1%8F%D0%BD%D0%BA%D0%BE%D0%B2%D1%96" TargetMode="External"/><Relationship Id="rId7" Type="http://schemas.openxmlformats.org/officeDocument/2006/relationships/hyperlink" Target="http://uk.wikipedia.org/w/index.php?title=%D0%A1%D0%B0%D1%80%D1%80%D0%B0%D1%86%D0%B5%D0%BD%D1%96%D1%94%D0%B2%D1%96&amp;action=edit&amp;redlink=1" TargetMode="External"/><Relationship Id="rId12" Type="http://schemas.openxmlformats.org/officeDocument/2006/relationships/image" Target="../media/image54.jpeg"/><Relationship Id="rId2" Type="http://schemas.openxmlformats.org/officeDocument/2006/relationships/hyperlink" Target="http://uk.wikipedia.org/wiki/%D0%A0%D0%BE%D0%B4%D0%B8%D0%BD%D0%B0_(%D0%B1%D1%96%D0%BE%D0%BB%D0%BE%D0%B3%D1%96%D1%8F)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D%D0%B5%D0%BF%D0%B5%D0%BD%D1%82%D0%B5%D1%81%D0%BE%D0%B2%D1%96&amp;action=edit&amp;redlink=1" TargetMode="External"/><Relationship Id="rId11" Type="http://schemas.openxmlformats.org/officeDocument/2006/relationships/image" Target="../media/image53.jpeg"/><Relationship Id="rId5" Type="http://schemas.openxmlformats.org/officeDocument/2006/relationships/hyperlink" Target="http://uk.wikipedia.org/wiki/%D0%9F%D1%83%D1%85%D0%B8%D1%80%D0%BD%D0%B8%D0%BA%D0%BE%D0%B2%D1%96" TargetMode="External"/><Relationship Id="rId10" Type="http://schemas.openxmlformats.org/officeDocument/2006/relationships/image" Target="../media/image52.jpeg"/><Relationship Id="rId4" Type="http://schemas.openxmlformats.org/officeDocument/2006/relationships/hyperlink" Target="http://uk.wikipedia.org/wiki/%D0%94%D1%80%D0%BE%D0%B7%D0%B5%D1%80%D0%B0_%D0%BA%D1%80%D1%83%D0%B3%D0%BB%D0%BE%D0%BB%D0%B8%D1%81%D1%82%D0%B0" TargetMode="Externa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1%D0%B0%D1%80%D0%B0%D1%86%D0%B5%D0%BD%D1%96%D1%8F&amp;action=edit&amp;redlink=1" TargetMode="External"/><Relationship Id="rId2" Type="http://schemas.openxmlformats.org/officeDocument/2006/relationships/hyperlink" Target="http://uk.wikipedia.org/wiki/%D0%A7%D0%B5%D1%80%D0%B2%D0%BE%D0%BD%D0%B8%D0%B9_%D0%BA%D0%BE%D0%BB%D1%96%D1%8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hyperlink" Target="http://uk.wikipedia.org/wiki/%D0%A4%D0%B5%D1%80%D0%BC%D0%B5%D0%BD%D1%82%D0%B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0%D1%81%D1%82%D0%BA%D0%B0" TargetMode="External"/><Relationship Id="rId2" Type="http://schemas.openxmlformats.org/officeDocument/2006/relationships/hyperlink" Target="http://uk.wikipedia.org/wiki/%D0%92%D0%B5%D0%BD%D0%B5%D1%80%D0%B8%D0%BD%D0%B0_%D0%BC%D1%83%D1%85%D0%BE%D0%BB%D0%BE%D0%B2%D0%BA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A0%D0%BE%D1%81%D0%BE%D0%BB%D0%B8%D1%81%D1%82&amp;action=edit&amp;redlink=1" TargetMode="External"/><Relationship Id="rId7" Type="http://schemas.openxmlformats.org/officeDocument/2006/relationships/image" Target="../media/image61.jpeg"/><Relationship Id="rId2" Type="http://schemas.openxmlformats.org/officeDocument/2006/relationships/hyperlink" Target="http://uk.wikipedia.org/wiki/%D0%A0%D0%BE%D1%81%D0%B8%D1%87%D0%BA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hyperlink" Target="http://uk.wikipedia.org/wiki/%D0%91%D1%96%D0%B1%D0%BB%D1%96%D1%81_(%D1%80%D0%BE%D1%81%D0%BB%D0%B8%D0%BD%D0%B0)" TargetMode="External"/><Relationship Id="rId4" Type="http://schemas.openxmlformats.org/officeDocument/2006/relationships/hyperlink" Target="http://uk.wikipedia.org/w/index.php?title=%D0%96%D0%B8%D1%80%D1%8F%D0%BD%D0%BA%D0%B0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uk.wikipedia.org/wiki/%D0%9A%D0%BB%D0%B0%D0%BF%D0%B0%D0%BD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uk.wikipedia.org/w/index.php?title=%D0%93%D0%B5%D0%BD%D0%BB%D1%96%D1%81%D0%B5%D1%8F&amp;action=edit&amp;redlink=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698477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«</a:t>
            </a:r>
            <a:r>
              <a:rPr lang="ru-RU" sz="33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</a:t>
            </a:r>
            <a:r>
              <a:rPr lang="ru-RU" sz="33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Органи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їх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функції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та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взаємозв’язок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Вегетативні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органи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Корінь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кореневі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системи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Рослини-хижаки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.»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4136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Презентація за темою: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5085184"/>
            <a:ext cx="3530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Підготувала</a:t>
            </a:r>
            <a:b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</a:b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учениця 10-Б класу</a:t>
            </a:r>
            <a:b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</a:b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Рубіш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Каміла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5" name="Yan-Tirsen-iz-fil_ma-quotAmeliquot-2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7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1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Опорні корені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— додаткові корені, що утворюються на стеблі: звисаючі корені фікуса бенгальського; ходульні корені для додаткової опори у кукурудзи; 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дошкоподібні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корені фікуса каучуконосного; корені-причіпки вздовж стебла витких рослин (у плюща).</a:t>
            </a:r>
          </a:p>
        </p:txBody>
      </p:sp>
      <p:pic>
        <p:nvPicPr>
          <p:cNvPr id="16386" name="Picture 2" descr="http://intranet.tdmu.edu.ua/data/kafedra/internal/pharma_1/lectures_stud/uk/med/biol/ptn/%D0%91%D0%BE%D1%82%D0%B0%D0%BD%D1%96%D0%BA%D0%B0%20(%D0%90%D0%BD%D0%B0%D1%82%D0%BE%D0%BC%D1%96%D1%8F%20%D1%96%20%D0%BC%D0%BE%D1%80%D1%84%D0%BE%D0%BB%D0%BE%D0%B3%D1%96%D1%8F%20%D1%80%D0%BE%D1%81%D0%BB%D0%B8%D0%BD)/2%20%D0%BA%D1%83%D1%80%D1%81/06-%D0%9C%D0%BE%D1%80%D1%84%D0%BE%D0%BB%D0%BE%D0%B3%D1%96%D1%8F%20%D0%B2%D0%B5%D0%B3%D0%B5%D1%82%D0%B0%D1%82%D0%B8%D0%B2%D0%BD%D0%B8%D1%85%20%D0%BE%D1%80%D0%B3%D0%B0%D0%BD%D1%96%D0%B2%20-%20%D0%BA%D0%BE%D1%80%D1%96%D0%BD%D1%8C.files/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405303" cy="2160240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e/ee/Ippenburg_Ef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17032"/>
            <a:ext cx="3072341" cy="2304256"/>
          </a:xfrm>
          <a:prstGeom prst="rect">
            <a:avLst/>
          </a:prstGeom>
          <a:noFill/>
        </p:spPr>
      </p:pic>
      <p:pic>
        <p:nvPicPr>
          <p:cNvPr id="16390" name="Picture 6" descr="http://www.accbud.ua/data/images/c8/c8c29d33925dd6516d47bf9030d9b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3148608" cy="23614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Листок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(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бічна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частина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пагона)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здійснює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фотосинтез,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газообмін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випаровування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води.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23554" name="Picture 2" descr="http://school26poltava.at.ua/MO/metodznahidki/bilogia/891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096344" cy="2322258"/>
          </a:xfrm>
          <a:prstGeom prst="rect">
            <a:avLst/>
          </a:prstGeom>
          <a:noFill/>
        </p:spPr>
      </p:pic>
      <p:pic>
        <p:nvPicPr>
          <p:cNvPr id="23556" name="Picture 4" descr="http://www.nastol.com.ua/large/201202/16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700808"/>
            <a:ext cx="3394662" cy="2304256"/>
          </a:xfrm>
          <a:prstGeom prst="rect">
            <a:avLst/>
          </a:prstGeom>
          <a:noFill/>
        </p:spPr>
      </p:pic>
      <p:pic>
        <p:nvPicPr>
          <p:cNvPr id="23558" name="Picture 6" descr="http://school.xvatit.com/images/6/67/%D0%91%D1%96%D0%BE%D0%BB%D0%BE%D0%B3%D1%96%D1%8F_7_%D0%BA%D0%BB%D0%B0%D1%81,_%D1%82%D0%B5%D0%BC%D0%B0_19,_%D1%80%D0%B8%D1%81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3096344" cy="2384185"/>
          </a:xfrm>
          <a:prstGeom prst="rect">
            <a:avLst/>
          </a:prstGeom>
          <a:noFill/>
        </p:spPr>
      </p:pic>
      <p:pic>
        <p:nvPicPr>
          <p:cNvPr id="23560" name="Picture 8" descr="http://pti.kiev.ua/uploads/posts/2010-02/1265223969_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3384376" cy="2381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Стебло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(осьова частина пагона) забезпечує зв’язок між усіма частинами рослини, збільшує поверхню надземної частини, утворює та певним чином розташовує листки та квітки. </a:t>
            </a:r>
          </a:p>
        </p:txBody>
      </p:sp>
      <p:pic>
        <p:nvPicPr>
          <p:cNvPr id="25602" name="Picture 2" descr="http://shkola.ostriv.in.ua/images/publications/4/7173/130417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2225701" cy="2448272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f/fd/Starr_080914-9913_Helianthus_annuus.jpg/200px-Starr_080914-9913_Helianthus_annu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52937"/>
            <a:ext cx="1833912" cy="2448272"/>
          </a:xfrm>
          <a:prstGeom prst="rect">
            <a:avLst/>
          </a:prstGeom>
          <a:noFill/>
        </p:spPr>
      </p:pic>
      <p:pic>
        <p:nvPicPr>
          <p:cNvPr id="25608" name="Picture 8" descr="http://vlzebra.ru/wp-content/uploads/2013/08/%D1%81%D1%82%D0%B5%D0%B1%D0%BB%D0%B8-%D0%B1%D0%B0%D0%BC%D0%B1%D1%83%D0%BA%D0%B0-1704-%D1%85-2272-%D1%80%D1%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852936"/>
            <a:ext cx="1836204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Генеративні</a:t>
            </a:r>
            <a:r>
              <a:rPr lang="ru-RU" sz="3200" b="1" i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b="1" i="1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органи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забезпечують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статеве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розмноження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Генеративні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органи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покритонасінних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—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квітки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за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рахунок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яких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формуються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плоди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насінням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 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24580" name="Picture 4" descr="http://ua.convdocs.org/pars_docs/refs/167/166426/166426_html_m775ff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2784309" cy="2088232"/>
          </a:xfrm>
          <a:prstGeom prst="rect">
            <a:avLst/>
          </a:prstGeom>
          <a:noFill/>
        </p:spPr>
      </p:pic>
      <p:pic>
        <p:nvPicPr>
          <p:cNvPr id="24582" name="Picture 6" descr="http://shkola.ostriv.in.ua/images/publications/4/16940/1390481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771800" cy="2078850"/>
          </a:xfrm>
          <a:prstGeom prst="rect">
            <a:avLst/>
          </a:prstGeom>
          <a:noFill/>
        </p:spPr>
      </p:pic>
      <p:pic>
        <p:nvPicPr>
          <p:cNvPr id="24584" name="Picture 8" descr="http://pti.kiev.ua/uploads/posts/2010-02/1265470735_c0c6d0ae6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0928"/>
            <a:ext cx="2784309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5085184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 формою,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розміром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кольором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та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особливостями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будови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квітки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дуже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різноманітні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Рослини-хижаки</a:t>
            </a:r>
            <a:endParaRPr lang="uk-UA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15368" name="Picture 8" descr="http://agroazbuka.com/wp-content/uploads/2011/11/muholovka-rastenie-300x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64093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Хижі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—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збірна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 </a:t>
            </a:r>
            <a:r>
              <a:rPr lang="ru-RU" sz="3200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Таксономія"/>
              </a:rPr>
              <a:t>таксономічно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неоднорідна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група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Рослини"/>
              </a:rPr>
              <a:t>рослин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для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яких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характерна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часткова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або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переважаюча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проте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 </a:t>
            </a:r>
            <a:r>
              <a:rPr lang="ru-RU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не </a:t>
            </a:r>
            <a:r>
              <a:rPr lang="ru-RU" sz="32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цілковита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Гетеротрофи"/>
              </a:rPr>
              <a:t>гетеротрофія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14340" name="Picture 4" descr="http://at-its.com/uploads/posts/2012-11-16/rastenija-hishhniki-pravilnyj-uhod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4286250" cy="2752725"/>
          </a:xfrm>
          <a:prstGeom prst="rect">
            <a:avLst/>
          </a:prstGeom>
          <a:noFill/>
        </p:spPr>
      </p:pic>
      <p:pic>
        <p:nvPicPr>
          <p:cNvPr id="5" name="Picture 4" descr="http://mycorrhizas.info/nmroots/Bylbis-gigant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4445986" y="125075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8204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Рослини-хижаки живуть у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Прісні води"/>
              </a:rPr>
              <a:t>воді прісних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Водоймище"/>
              </a:rPr>
              <a:t>водоймищ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на заболочених лугах і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Болото"/>
              </a:rPr>
              <a:t>болотах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в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5" tooltip="Торф"/>
              </a:rPr>
              <a:t>торфі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 </a:t>
            </a: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6" tooltip="Пісок"/>
              </a:rPr>
              <a:t>піску</a:t>
            </a: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.Фосфор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калій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та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інші речовини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хижі рослини компенсують за рахунок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7" tooltip="Травлення"/>
              </a:rPr>
              <a:t>перетравлювання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невеликих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8" tooltip="Тварини"/>
              </a:rPr>
              <a:t>тварин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в основному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9" tooltip="Комахи"/>
              </a:rPr>
              <a:t>комах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яких ловлять за допомогою спеціальних органів — 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метаморфізованного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10" tooltip="Листя"/>
              </a:rPr>
              <a:t>листя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 На поверхні такого листя є залозки, що виділяють травні ферменти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11" tooltip="Пепсин"/>
              </a:rPr>
              <a:t>пепсину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і органічні кислоти (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12" tooltip="Мурашина кислота"/>
              </a:rPr>
              <a:t>мурашину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13" tooltip="Бензойна кислота"/>
              </a:rPr>
              <a:t>бензойну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тощо).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14" tooltip="Ферменти"/>
              </a:rPr>
              <a:t>Ферменти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розщеплюють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15" tooltip="Білки"/>
              </a:rPr>
              <a:t>білки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тіла тварини до простіших, засвоюваних рослинами з'єднань</a:t>
            </a: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47rjYSz8S0I/Upc-6sByvVI/AAAAAAAAAC4/lkHd396WhVM/s1600/venermuh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7" y="332656"/>
            <a:ext cx="9100183" cy="6021288"/>
          </a:xfrm>
          <a:prstGeom prst="rect">
            <a:avLst/>
          </a:prstGeom>
          <a:noFill/>
        </p:spPr>
      </p:pic>
      <p:pic>
        <p:nvPicPr>
          <p:cNvPr id="12292" name="Picture 4" descr="http://www.ukrinform.ua/upload/photos/2013/October/05.10.2013/AEA_5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26614" cy="6096578"/>
          </a:xfrm>
          <a:prstGeom prst="rect">
            <a:avLst/>
          </a:prstGeom>
          <a:noFill/>
        </p:spPr>
      </p:pic>
      <p:pic>
        <p:nvPicPr>
          <p:cNvPr id="12294" name="Picture 6" descr="http://3.bp.blogspot.com/-5KjYABXvAbo/Upc_Qh7D3oI/AAAAAAAAADA/BZUclIKKEhw/s1600/hunter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наземних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хижих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Коренева система"/>
              </a:rPr>
              <a:t>коренева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Коренева система"/>
              </a:rPr>
              <a:t> система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розвинена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слабо, у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Водні рослини"/>
              </a:rPr>
              <a:t>водних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вона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зредукована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проте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всі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вони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можуть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існувати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за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рахунок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речовин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що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отримуються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ґрунту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або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води. 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/>
            </a:r>
            <a:b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</a:b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Додаткове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живлення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тваринною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їжею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прискорює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розвиток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комахоїдних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перехід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до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Цвітіння"/>
              </a:rPr>
              <a:t>цвітіння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5" tooltip="Плодоносіння (ще не написана)"/>
              </a:rPr>
              <a:t>плодоносіння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11266" name="Picture 2" descr="http://www.bugdesign.com.ua/files/1156/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365104"/>
            <a:ext cx="2873896" cy="2155422"/>
          </a:xfrm>
          <a:prstGeom prst="rect">
            <a:avLst/>
          </a:prstGeom>
          <a:noFill/>
        </p:spPr>
      </p:pic>
      <p:pic>
        <p:nvPicPr>
          <p:cNvPr id="11268" name="Picture 4" descr="http://velskforest.ru/uploads/posts/2011-11/thumbs/1322504683_ras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365104"/>
            <a:ext cx="3240359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316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У світі налічується близько 450 видів таких рослин, що належать до 6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Родина (біологія)"/>
              </a:rPr>
              <a:t>родин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у тому числі: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Росянкові"/>
              </a:rPr>
              <a:t>росянкових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(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Дрозера круглолиста"/>
              </a:rPr>
              <a:t>Дрозера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Дрозера круглолиста"/>
              </a:rPr>
              <a:t> 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Дрозера круглолиста"/>
              </a:rPr>
              <a:t>круглолиста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і ін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.),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5" tooltip="Пухирникові"/>
              </a:rPr>
              <a:t>пухирникових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6" tooltip="Непентесові (ще не написана)"/>
              </a:rPr>
              <a:t>непентесових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7" tooltip="Сарраценієві (ще не написана)"/>
              </a:rPr>
              <a:t>сарраценієвих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8" tooltip="Цефалотові (ще не написана)"/>
              </a:rPr>
              <a:t>цефалотових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</a:p>
        </p:txBody>
      </p:sp>
      <p:pic>
        <p:nvPicPr>
          <p:cNvPr id="10242" name="Picture 2" descr="Венерина мухолов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1916832"/>
            <a:ext cx="2457450" cy="2114550"/>
          </a:xfrm>
          <a:prstGeom prst="rect">
            <a:avLst/>
          </a:prstGeom>
          <a:noFill/>
        </p:spPr>
      </p:pic>
      <p:pic>
        <p:nvPicPr>
          <p:cNvPr id="10244" name="Picture 4" descr="http://gcs.org.ua/habitats/vydy-img/U.-vulgari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077072"/>
            <a:ext cx="3445613" cy="2304255"/>
          </a:xfrm>
          <a:prstGeom prst="rect">
            <a:avLst/>
          </a:prstGeom>
          <a:noFill/>
        </p:spPr>
      </p:pic>
      <p:pic>
        <p:nvPicPr>
          <p:cNvPr id="10246" name="Picture 6" descr="http://img11.nnm.me/8/6/b/d/5/db8ba88644a5ff61d12a62f8e7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1916832"/>
            <a:ext cx="2160240" cy="2880320"/>
          </a:xfrm>
          <a:prstGeom prst="rect">
            <a:avLst/>
          </a:prstGeom>
          <a:noFill/>
        </p:spPr>
      </p:pic>
      <p:pic>
        <p:nvPicPr>
          <p:cNvPr id="10248" name="Picture 8" descr="http://gallery.forum-grad.ru/files/4/8/3/6/4/plan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4005064"/>
            <a:ext cx="2023537" cy="2376264"/>
          </a:xfrm>
          <a:prstGeom prst="rect">
            <a:avLst/>
          </a:prstGeom>
          <a:noFill/>
        </p:spPr>
      </p:pic>
      <p:pic>
        <p:nvPicPr>
          <p:cNvPr id="10250" name="Picture 10" descr="http://img-fotki.yandex.ru/get/5809/124468193.1/0_69d7f_40664f5b_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437112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ll-hd-oboi.ucoz.ru/_ph/66/27064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2048227" cy="1152128"/>
          </a:xfrm>
          <a:prstGeom prst="rect">
            <a:avLst/>
          </a:prstGeom>
          <a:noFill/>
        </p:spPr>
      </p:pic>
      <p:pic>
        <p:nvPicPr>
          <p:cNvPr id="37892" name="Picture 4" descr="http://rosluna.ucoz.ua/foto/konush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645024"/>
            <a:ext cx="1656184" cy="1384154"/>
          </a:xfrm>
          <a:prstGeom prst="rect">
            <a:avLst/>
          </a:prstGeom>
          <a:noFill/>
        </p:spPr>
      </p:pic>
      <p:pic>
        <p:nvPicPr>
          <p:cNvPr id="37894" name="Picture 6" descr="http://3.bp.blogspot.com/-0CA-ijqjt7s/T0HZYukuhUI/AAAAAAAABCc/lfijs-u2ce0/s1600/dafdb36724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645024"/>
            <a:ext cx="1728192" cy="1296144"/>
          </a:xfrm>
          <a:prstGeom prst="rect">
            <a:avLst/>
          </a:prstGeom>
          <a:noFill/>
        </p:spPr>
      </p:pic>
      <p:pic>
        <p:nvPicPr>
          <p:cNvPr id="37896" name="Picture 8" descr="http://www.ua.all.biz/img/ua/catalog/160917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5" y="3645024"/>
            <a:ext cx="1823229" cy="1368152"/>
          </a:xfrm>
          <a:prstGeom prst="rect">
            <a:avLst/>
          </a:prstGeom>
          <a:noFill/>
        </p:spPr>
      </p:pic>
      <p:pic>
        <p:nvPicPr>
          <p:cNvPr id="37898" name="Picture 10" descr="http://5gy.ru/wp-content/uploads/shipshina_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97152"/>
            <a:ext cx="2066629" cy="1512168"/>
          </a:xfrm>
          <a:prstGeom prst="rect">
            <a:avLst/>
          </a:prstGeom>
          <a:noFill/>
        </p:spPr>
      </p:pic>
      <p:pic>
        <p:nvPicPr>
          <p:cNvPr id="37900" name="Picture 12" descr="http://www.divosad.com.ua/photos/medium/malina-glen-ampl-110016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941168"/>
            <a:ext cx="1612225" cy="1368152"/>
          </a:xfrm>
          <a:prstGeom prst="rect">
            <a:avLst/>
          </a:prstGeom>
          <a:noFill/>
        </p:spPr>
      </p:pic>
      <p:pic>
        <p:nvPicPr>
          <p:cNvPr id="37902" name="Picture 14" descr="http://ogorodsadovod.com/sites/default/files/u126/2012/06/s618957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2996952"/>
            <a:ext cx="1691680" cy="2255573"/>
          </a:xfrm>
          <a:prstGeom prst="rect">
            <a:avLst/>
          </a:prstGeom>
          <a:noFill/>
        </p:spPr>
      </p:pic>
      <p:pic>
        <p:nvPicPr>
          <p:cNvPr id="37904" name="Picture 16" descr="http://www.womanontop.ru/wp-content/uploads/2012/06/bereza_borod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985792"/>
            <a:ext cx="1263740" cy="1872208"/>
          </a:xfrm>
          <a:prstGeom prst="rect">
            <a:avLst/>
          </a:prstGeom>
          <a:noFill/>
        </p:spPr>
      </p:pic>
      <p:pic>
        <p:nvPicPr>
          <p:cNvPr id="37906" name="Picture 18" descr="http://www.mr-parkett.ru/upload/Image/Porodu/maple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4985792"/>
            <a:ext cx="1991711" cy="1872208"/>
          </a:xfrm>
          <a:prstGeom prst="rect">
            <a:avLst/>
          </a:prstGeom>
          <a:noFill/>
        </p:spPr>
      </p:pic>
      <p:pic>
        <p:nvPicPr>
          <p:cNvPr id="37908" name="Picture 20" descr="http://upload.wikimedia.org/wikipedia/commons/d/d6/Biei-tree2_2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985792"/>
            <a:ext cx="1306280" cy="18722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5324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Тканини формують органи вищих рослин. Рослини дуже різноманітні: від маленької ряски, що плаває на воді, різних трав’янистих рослин (пшениця, конюшина, жовтець, папороть-орляк), кущів (малина, шипшина, глід, бузок) до високих дерев (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сосна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береза, клен, дуб, тополя).</a:t>
            </a: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5963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 використовують п'ять механізмів різного типу для ловлі здобичі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: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ловильні листки у формі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глечиків;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листки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що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стуляються;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липкі пастки;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засмоктувальні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пастки;</a:t>
            </a:r>
          </a:p>
          <a:p>
            <a:pPr>
              <a:buFont typeface="Wingdings" pitchFamily="2" charset="2"/>
              <a:buChar char="§"/>
            </a:pP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пастки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типу невиливайки.</a:t>
            </a:r>
          </a:p>
        </p:txBody>
      </p:sp>
      <p:pic>
        <p:nvPicPr>
          <p:cNvPr id="9218" name="Picture 2" descr="http://img-fotki.yandex.ru/get/5809/124468193.1/0_69d7f_40664f5b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880319" cy="2160239"/>
          </a:xfrm>
          <a:prstGeom prst="rect">
            <a:avLst/>
          </a:prstGeom>
          <a:noFill/>
        </p:spPr>
      </p:pic>
      <p:pic>
        <p:nvPicPr>
          <p:cNvPr id="9220" name="Picture 4" descr="http://cikave.org.ua/wp-content/uploads/2012/06/120614121805_plant1_304x171_bc_nocredit-300x1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857500" cy="1600200"/>
          </a:xfrm>
          <a:prstGeom prst="rect">
            <a:avLst/>
          </a:prstGeom>
          <a:noFill/>
        </p:spPr>
      </p:pic>
      <p:pic>
        <p:nvPicPr>
          <p:cNvPr id="9222" name="Picture 6" descr="http://www.ua.all.biz/img/ua/catalog/middle/2962325.jpeg?rr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3150096" cy="2559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48680"/>
            <a:ext cx="63001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Краї та внутрішні стінки ловильних листків у деяких рослин забарвлюються в яскраво-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Червоний колір"/>
              </a:rPr>
              <a:t>червоний колір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інші виділяють подібно до цукрової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речовину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 У 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Сараценія (ще не написана)"/>
              </a:rPr>
              <a:t>Сараценії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шийці глечика ростуть довгі волоски, спрямовані донизу, що не дозволяє комахам вилізти на гору. У середині глечика залозки виділяють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Ферменти"/>
              </a:rPr>
              <a:t>ферменти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що значно прискорюють розчинення комашиної плоті.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0"/>
            <a:ext cx="291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Глечики-пастки</a:t>
            </a:r>
          </a:p>
        </p:txBody>
      </p:sp>
      <p:pic>
        <p:nvPicPr>
          <p:cNvPr id="8200" name="Picture 8" descr="http://upload.wikimedia.org/wikipedia/commons/thumb/8/8c/Sarracenia_oreophila_ne2.jpg/200px-Sarracenia_oreophila_n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1930" y="1052736"/>
            <a:ext cx="2589053" cy="34563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73803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Найвідоміший приклад такої пастки — це </a:t>
            </a: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Венерина мухоловка"/>
              </a:rPr>
              <a:t>венерина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Венерина мухоловка"/>
              </a:rPr>
              <a:t> мухоловка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 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Пастка"/>
              </a:rPr>
              <a:t>Пастка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формується в кінці листка, черешок відіграє роль петлі, а сам листок утворює дві облямовані зубцями частки. Кожна з них має чутливі волоски, що приводять у рух пастку.</a:t>
            </a:r>
          </a:p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Це відбувається у тому разі, якщо комаха ворухне одним з волосків. Вже при другому дотику до волоска з основи рослини надходить потужний електричний імпульс, що змушує пастку зачинитися.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0"/>
            <a:ext cx="452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Пастки, що зачиняються</a:t>
            </a:r>
          </a:p>
        </p:txBody>
      </p:sp>
      <p:pic>
        <p:nvPicPr>
          <p:cNvPr id="7170" name="Picture 2" descr="http://i1212.photobucket.com/albums/cc456/ljuka/Cornivorous/1736471368_2c96f32f38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9135481" cy="60932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Росичка"/>
              </a:rPr>
              <a:t>Росички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,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 </a:t>
            </a:r>
            <a:r>
              <a:rPr lang="uk-UA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3" tooltip="Росолист (ще не написана)"/>
              </a:rPr>
              <a:t>росолисти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 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4" tooltip="Жирянка (ще не написана)"/>
              </a:rPr>
              <a:t>жирянки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і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5" tooltip="Бібліс (рослина)"/>
              </a:rPr>
              <a:t>бібліси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використовують клейку речовину. Сівши на листок, комахи залипають у цукристій рідині. Намагаючись виповзти, жертва змушує сусідні волоски схилитися в бік джерела руху, внаслідок чого потрапляє в надійні обійми.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88640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Липкі пастки</a:t>
            </a:r>
          </a:p>
        </p:txBody>
      </p:sp>
      <p:pic>
        <p:nvPicPr>
          <p:cNvPr id="6146" name="Picture 2" descr="http://wonderfultour.ru/wp-content/uploads/2011/02/byblis-6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836712"/>
            <a:ext cx="3840426" cy="2520280"/>
          </a:xfrm>
          <a:prstGeom prst="rect">
            <a:avLst/>
          </a:prstGeom>
          <a:noFill/>
        </p:spPr>
      </p:pic>
      <p:pic>
        <p:nvPicPr>
          <p:cNvPr id="6150" name="Picture 6" descr="http://st.flowerrr-kaluga.ru/2/958/943/pinguicula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8885" y="3573016"/>
            <a:ext cx="3852657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6357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Пухиринки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ростуть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у водоймах. Вони вільно плавають або ж пускають коріння. З листків у них звисають пухирці з отвором, що затуляє вільно звисаючий клапан. Спеціальні залози викачують з пухирця майже всю воду, аби клапан щільно затулився під тиском води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ззовні. Щетинки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спрямовують здобич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до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Клапан"/>
              </a:rPr>
              <a:t>клапана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тиск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змушує клапан відчинятися в середину, внаслідок чого здобич разом із водою засмоктується в пухирець. Далі клапан швидко затуляється, вода викачується і розпочинається перетравлювання улову.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8640"/>
            <a:ext cx="4257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Засмоктувальні</a:t>
            </a:r>
            <a:r>
              <a:rPr lang="uk-UA" sz="32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пастки</a:t>
            </a:r>
          </a:p>
        </p:txBody>
      </p:sp>
      <p:pic>
        <p:nvPicPr>
          <p:cNvPr id="5122" name="Picture 2" descr="http://gcs.org.ua/habitats/vydy-img/Utricularia-inter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 мілинах, поруч із пухирником зустрічається 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  <a:hlinkClick r:id="rId2" tooltip="Генлісея (ще не написана)"/>
              </a:rPr>
              <a:t>генлісея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—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невеликі, ледь затоплені розетки, що вільно плавають. Ловильні листки рослин мають короткий черешок</a:t>
            </a:r>
            <a:r>
              <a:rPr lang="uk-UA" sz="320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uk-UA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розділений на дві трубки, спрямовані у воду. Уздовж кожної з трубок проходить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спіральний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проріз.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Залози розташовані на передньому краї, виділяють клейку речовину.</a:t>
            </a:r>
          </a:p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Невеликі водні організми спрямовуються волосками всередину пастки, звідки вони вже неспроможні вилізти.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0648"/>
            <a:ext cx="3911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Пастки-невиливайки</a:t>
            </a:r>
            <a:endParaRPr lang="uk-UA" sz="32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4098" name="Picture 2" descr="https://encrypted-tbn1.gstatic.com/images?q=tbn:ANd9GcTn6inhUNaHEHW5SvGrc2RRvyjF_Sez0YSOEZl_Rs5JDmXZ1KiD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://learning.9151394.ru/file.php/8267/illjustracii/zadanie_carstva/1204645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8" name="AutoShape 6" descr="http://learning.9151394.ru/file.php/8267/illjustracii/zadanie_carstva/1204645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0" name="AutoShape 8" descr="http://learning.9151394.ru/file.php/8267/illjustracii/zadanie_carstva/1204645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1204645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484784"/>
            <a:ext cx="4532646" cy="3384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Розмір квітів рафлезії коливається від 30 см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Rafflesia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patma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)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до 1 м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Rafflesia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tuan-mudae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Ruehl" pitchFamily="34" charset="-79"/>
                <a:cs typeface="FrankRuehl" pitchFamily="34" charset="-79"/>
              </a:rPr>
              <a:t>)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у діаметрі, і одна квітка може важити більше 10 кг!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60648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Рафлезія – найбільша в світі квітка</a:t>
            </a:r>
            <a:endParaRPr lang="uk-UA" sz="3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opogode.ua/images/uploads/144bb891926-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0" name="Picture 12" descr="http://s47.radikal.ru/i116/1106/41/27ebf337c0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ukrainemade.com/_product/23/22672/full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196752"/>
            <a:ext cx="9155655" cy="56612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 мають різні життєві форми, які забезпечують пристосування до умов існування. І всі вони складаються з однакових органів: мають корені й пагони та органи, завдяки яким відбувається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їхнє розмноження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</a:p>
        </p:txBody>
      </p:sp>
      <p:pic>
        <p:nvPicPr>
          <p:cNvPr id="26626" name="Picture 2" descr="http://agroazbuka.com/wp-content/uploads/2011/07/ovsianiy-koren-300x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17032"/>
            <a:ext cx="2857500" cy="1628776"/>
          </a:xfrm>
          <a:prstGeom prst="rect">
            <a:avLst/>
          </a:prstGeom>
          <a:noFill/>
        </p:spPr>
      </p:pic>
      <p:pic>
        <p:nvPicPr>
          <p:cNvPr id="26628" name="Picture 4" descr="http://agroazbuka.com/wp-content/uploads/2011/07/cherniy-ko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4032448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7403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Вегетативні органи</a:t>
            </a:r>
            <a:r>
              <a:rPr lang="uk-UA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складаються з коренів та пагонів і виконують функцію росту, живлення, обміну речовин тощо. Вегетативні органи не беруть участі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у статевому розмноженні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та все-таки можуть розмножуватися </a:t>
            </a:r>
            <a:r>
              <a:rPr lang="uk-UA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вегетативним 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способом (наприклад, за допомогою кореневищ, бульб, цибулин, вусів тощо). При такому способі новий організм виростає з багатоклітинної частини материнської особини.</a:t>
            </a: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Основними</a:t>
            </a:r>
            <a:r>
              <a:rPr lang="ru-RU" sz="3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функціями</a:t>
            </a:r>
            <a:r>
              <a:rPr lang="ru-RU" sz="3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кореня</a:t>
            </a:r>
            <a:r>
              <a:rPr lang="ru-RU" sz="3200" i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є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всмоктування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розчинів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мінеральних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речовин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їхнє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проведення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до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надземних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частин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та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закріплення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у 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ґрунті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21506" name="Picture 2" descr="http://pti.kiev.ua/uploads/posts/2011-02/1297522086_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6181725" cy="3933826"/>
          </a:xfrm>
          <a:prstGeom prst="rect">
            <a:avLst/>
          </a:prstGeom>
          <a:noFill/>
        </p:spPr>
      </p:pic>
      <p:pic>
        <p:nvPicPr>
          <p:cNvPr id="21508" name="Picture 4" descr="https://encrypted-tbn2.gstatic.com/images?q=tbn:ANd9GcSXsey_xt12DGCuaMdMGsIMVY6EnPGaSCVd0kL-Rtz5i8s1T3wxf5peUz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92" y="3068960"/>
            <a:ext cx="2307224" cy="1728192"/>
          </a:xfrm>
          <a:prstGeom prst="rect">
            <a:avLst/>
          </a:prstGeom>
          <a:noFill/>
        </p:spPr>
      </p:pic>
      <p:pic>
        <p:nvPicPr>
          <p:cNvPr id="21510" name="Picture 6" descr="http://img-fotki.yandex.ru/get/2708/64843573.9c/0_795f9_e74930cb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2328259" cy="17461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Корінь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— 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це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осьовий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радіально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симетричний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підземний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орган </a:t>
            </a:r>
            <a:r>
              <a:rPr lang="ru-RU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рослини</a:t>
            </a:r>
            <a:r>
              <a:rPr lang="ru-RU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. 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Коренеплід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— складне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утворення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: у головному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корені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та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основі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пагона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відкладаються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запасні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поживні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речовини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він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потовщується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(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морква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</a:t>
            </a:r>
            <a:r>
              <a:rPr lang="ru-RU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буряк</a:t>
            </a:r>
            <a:r>
              <a:rPr lang="ru-RU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петрушка, редька).</a:t>
            </a:r>
            <a:endParaRPr lang="uk-UA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20482" name="Picture 2" descr="http://agravery.com/files/news-image-5359263d68f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2160240" cy="1800200"/>
          </a:xfrm>
          <a:prstGeom prst="rect">
            <a:avLst/>
          </a:prstGeom>
          <a:noFill/>
        </p:spPr>
      </p:pic>
      <p:pic>
        <p:nvPicPr>
          <p:cNvPr id="20484" name="Picture 4" descr="http://buchachnews.com/wp-content/uploads/2011/08/bu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68960"/>
            <a:ext cx="2711789" cy="1800200"/>
          </a:xfrm>
          <a:prstGeom prst="rect">
            <a:avLst/>
          </a:prstGeom>
          <a:noFill/>
        </p:spPr>
      </p:pic>
      <p:pic>
        <p:nvPicPr>
          <p:cNvPr id="20486" name="Picture 6" descr="http://www.mourelatos.com/parsley%20roo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068960"/>
            <a:ext cx="2286000" cy="1714500"/>
          </a:xfrm>
          <a:prstGeom prst="rect">
            <a:avLst/>
          </a:prstGeom>
          <a:noFill/>
        </p:spPr>
      </p:pic>
      <p:pic>
        <p:nvPicPr>
          <p:cNvPr id="20488" name="Picture 8" descr="http://neoinfproekt.ru/wp-content/uploads/2011/12/%D0%A0%D0%B5%D0%B4%D1%8C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869160"/>
            <a:ext cx="2691329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Кореневі бульби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утворюються при відкладанні запасних поживних речовин у додаткових бічних коренях, які набувають 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бульбоподібної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форми (жоржина, 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батат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, пшінка весняна).</a:t>
            </a:r>
          </a:p>
        </p:txBody>
      </p:sp>
      <p:pic>
        <p:nvPicPr>
          <p:cNvPr id="19458" name="Picture 2" descr="http://florium.ua/media/catalog/product/cache/2/file/400x400/17f82f742ffe127f42dca9de82fb58b1/d/a/dahlia-1_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3456384" cy="3456384"/>
          </a:xfrm>
          <a:prstGeom prst="rect">
            <a:avLst/>
          </a:prstGeom>
          <a:noFill/>
        </p:spPr>
      </p:pic>
      <p:pic>
        <p:nvPicPr>
          <p:cNvPr id="19460" name="Picture 4" descr="http://sovetwam.ru/uploads/posts/2012-02/132852026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9966" y="2852936"/>
            <a:ext cx="4512502" cy="3384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Корені-присоски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притаманні рослинам-паразитам (повитиця) та </a:t>
            </a:r>
            <a:r>
              <a:rPr lang="uk-UA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напівпаразитам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 (омела, дзвоник). Такі корені проникають у товщу стебел інших видів і споживають їхні соки. </a:t>
            </a:r>
            <a:endParaRPr lang="uk-UA" sz="32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FrankRuehl" pitchFamily="34" charset="-79"/>
            </a:endParaRPr>
          </a:p>
        </p:txBody>
      </p:sp>
      <p:pic>
        <p:nvPicPr>
          <p:cNvPr id="18434" name="Picture 2" descr="http://fitoapteka.org/images/foto/000112/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2808312" cy="1864720"/>
          </a:xfrm>
          <a:prstGeom prst="rect">
            <a:avLst/>
          </a:prstGeom>
          <a:noFill/>
        </p:spPr>
      </p:pic>
      <p:pic>
        <p:nvPicPr>
          <p:cNvPr id="18436" name="Picture 4" descr="http://files.school-collection.edu.ru/dlrstore/c662c755-aa96-436b-97f4-ea33708baac5/visc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29000"/>
            <a:ext cx="2232248" cy="1879788"/>
          </a:xfrm>
          <a:prstGeom prst="rect">
            <a:avLst/>
          </a:prstGeom>
          <a:noFill/>
        </p:spPr>
      </p:pic>
      <p:pic>
        <p:nvPicPr>
          <p:cNvPr id="18438" name="Picture 6" descr="https://encrypted-tbn2.gstatic.com/images?q=tbn:ANd9GcQ25YzKxCQ3vvR4nfZo77MVkqVMOl0dAJv4qCRVUf-2KBpwr5Hgbri_CP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2787962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Дихальні корені</a:t>
            </a: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FrankRuehl" pitchFamily="34" charset="-79"/>
              </a:rPr>
              <a:t> зустрічаються у деяких рослин боліт для забезпечення дихання підземної частини рослини. Це бічні корені, які ростуть угору та піднімаються над поверхнею ґрунту (або води).</a:t>
            </a:r>
          </a:p>
        </p:txBody>
      </p:sp>
      <p:pic>
        <p:nvPicPr>
          <p:cNvPr id="17410" name="Picture 2" descr="http://kamo-gryadeshi.com/wp-content/uploads/2013/10/Mangr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155" y="2348880"/>
            <a:ext cx="2688297" cy="2016224"/>
          </a:xfrm>
          <a:prstGeom prst="rect">
            <a:avLst/>
          </a:prstGeom>
          <a:noFill/>
        </p:spPr>
      </p:pic>
      <p:pic>
        <p:nvPicPr>
          <p:cNvPr id="17412" name="Picture 4" descr="http://school.xvatit.com/images/thumb/9/9b/Mangrovilisi.jpg/480px-Mangrovili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2632345" cy="1656184"/>
          </a:xfrm>
          <a:prstGeom prst="rect">
            <a:avLst/>
          </a:prstGeom>
          <a:noFill/>
        </p:spPr>
      </p:pic>
      <p:pic>
        <p:nvPicPr>
          <p:cNvPr id="17414" name="Picture 6" descr="http://school138.edu.kh.ua/files2/images/2011/%D0%BC%D0%B0%D0%BD%D0%B3%D1%80%D1%8B%20%D0%BA%D0%BE%D1%80%D0%BD%D0%B8.jpg?size=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6"/>
            <a:ext cx="2250951" cy="16860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302</Words>
  <Application>Microsoft Office PowerPoint</Application>
  <PresentationFormat>Экран (4:3)</PresentationFormat>
  <Paragraphs>50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FrankRuehl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RVM</dc:creator>
  <cp:lastModifiedBy>Учетная запись Майкрософт</cp:lastModifiedBy>
  <cp:revision>19</cp:revision>
  <dcterms:created xsi:type="dcterms:W3CDTF">2014-05-22T19:51:19Z</dcterms:created>
  <dcterms:modified xsi:type="dcterms:W3CDTF">2014-05-22T23:00:59Z</dcterms:modified>
</cp:coreProperties>
</file>