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75" r:id="rId10"/>
    <p:sldId id="294" r:id="rId11"/>
    <p:sldId id="279" r:id="rId12"/>
    <p:sldId id="272" r:id="rId13"/>
    <p:sldId id="283" r:id="rId14"/>
    <p:sldId id="296" r:id="rId15"/>
    <p:sldId id="298" r:id="rId16"/>
    <p:sldId id="299" r:id="rId17"/>
    <p:sldId id="260" r:id="rId18"/>
    <p:sldId id="261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176D-AC24-4DAB-ABF6-7B2AAC6E766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88AC-A3F7-4574-9C5E-667546D1D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стения, побеги, домик, сказка обои, фото,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692697"/>
            <a:ext cx="6046440" cy="2232247"/>
          </a:xfrm>
        </p:spPr>
        <p:txBody>
          <a:bodyPr>
            <a:normAutofit fontScale="90000"/>
          </a:bodyPr>
          <a:lstStyle/>
          <a:p>
            <a:r>
              <a:rPr lang="uk-UA" sz="8900" b="1" i="1" dirty="0">
                <a:solidFill>
                  <a:srgbClr val="003300"/>
                </a:solidFill>
              </a:rPr>
              <a:t>Пагін. </a:t>
            </a:r>
            <a:r>
              <a:rPr lang="uk-UA" sz="8900" b="1" i="1" dirty="0" smtClean="0">
                <a:solidFill>
                  <a:srgbClr val="003300"/>
                </a:solidFill>
              </a:rPr>
              <a:t/>
            </a:r>
            <a:br>
              <a:rPr lang="uk-UA" sz="8900" b="1" i="1" dirty="0" smtClean="0">
                <a:solidFill>
                  <a:srgbClr val="003300"/>
                </a:solidFill>
              </a:rPr>
            </a:br>
            <a:r>
              <a:rPr lang="uk-UA" sz="8900" b="1" i="1" dirty="0" smtClean="0">
                <a:solidFill>
                  <a:srgbClr val="003300"/>
                </a:solidFill>
              </a:rPr>
              <a:t>Його будова</a:t>
            </a:r>
            <a:r>
              <a:rPr lang="uk-UA" b="1" i="1" dirty="0" smtClean="0"/>
              <a:t>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140968"/>
            <a:ext cx="4496544" cy="72008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Біологія 6 клас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Бруньки – зародкові пагони, тобто зачатки наступних молодих пагонів.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Презентация на тему &quot;Побег и почки&quot; - скачать бесплатно презентации по Биологии"/>
          <p:cNvPicPr>
            <a:picLocks noChangeAspect="1" noChangeArrowheads="1"/>
          </p:cNvPicPr>
          <p:nvPr/>
        </p:nvPicPr>
        <p:blipFill>
          <a:blip r:embed="rId2" cstate="print"/>
          <a:srcRect l="870" t="27907" r="40825" b="13953"/>
          <a:stretch>
            <a:fillRect/>
          </a:stretch>
        </p:blipFill>
        <p:spPr bwMode="auto">
          <a:xfrm>
            <a:off x="323528" y="3356992"/>
            <a:ext cx="4149101" cy="3096344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Побег раст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3333750" cy="3505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Бруньки різних рослин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Школа.UA Образование в Украине Школы, вузы, тестирование, ВНО, рефераты, репетиторы, решебники"/>
          <p:cNvPicPr>
            <a:picLocks noChangeAspect="1" noChangeArrowheads="1"/>
          </p:cNvPicPr>
          <p:nvPr/>
        </p:nvPicPr>
        <p:blipFill>
          <a:blip r:embed="rId2" cstate="print"/>
          <a:srcRect b="15108"/>
          <a:stretch>
            <a:fillRect/>
          </a:stretch>
        </p:blipFill>
        <p:spPr bwMode="auto">
          <a:xfrm>
            <a:off x="467544" y="1700808"/>
            <a:ext cx="820891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340768"/>
            <a:ext cx="3888432" cy="511256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Вони є вегетативні, з яких розвиваються листки</a:t>
            </a:r>
            <a:br>
              <a:rPr lang="uk-UA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</a:br>
            <a:r>
              <a:rPr lang="uk-UA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та репродуктивні, з яких розвиваються квітки. </a:t>
            </a:r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/>
            </a:r>
            <a:b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</a:br>
            <a:endParaRPr lang="uk-UA" b="1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pic>
        <p:nvPicPr>
          <p:cNvPr id="16386" name="Picture 2" descr="http://ua.convdocs.org/pars_docs/refs/158/157481/157481_html_m5900bb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788024" cy="5935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Ззовні бруньки захищені міцними покривними лусками.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Побег - Картинка 5414/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3007012" cy="457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Вегетативна брунька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Конспект за темою &quot;вегетативні органи. Пагін І листок&quot; Частини пагона"/>
          <p:cNvPicPr>
            <a:picLocks noChangeAspect="1" noChangeArrowheads="1"/>
          </p:cNvPicPr>
          <p:nvPr/>
        </p:nvPicPr>
        <p:blipFill>
          <a:blip r:embed="rId2" cstate="print"/>
          <a:srcRect t="14896" b="11863"/>
          <a:stretch>
            <a:fillRect/>
          </a:stretch>
        </p:blipFill>
        <p:spPr bwMode="auto">
          <a:xfrm>
            <a:off x="755576" y="1844824"/>
            <a:ext cx="76962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186808" cy="55306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uk-UA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Найтовщими</a:t>
            </a:r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є стовбури </a:t>
            </a:r>
            <a:r>
              <a:rPr lang="en-US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            </a:t>
            </a:r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баобабів – 9 м у діаметрі.</a:t>
            </a:r>
            <a:endParaRPr lang="ru-RU" dirty="0"/>
          </a:p>
        </p:txBody>
      </p:sp>
      <p:pic>
        <p:nvPicPr>
          <p:cNvPr id="4" name="Рисунок 3" descr="275px-Baobob_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20688"/>
            <a:ext cx="3806734" cy="559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Найвищими є стовбури евкаліптів – 100-105 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амонтов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3888432" cy="463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dirty="0" smtClean="0"/>
              <a:t>Значення пагона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—</a:t>
            </a:r>
            <a:r>
              <a:rPr lang="uk-UA" dirty="0"/>
              <a:t> приймає участь у фотосинтезі;</a:t>
            </a:r>
            <a:endParaRPr lang="ru-RU" dirty="0" smtClean="0"/>
          </a:p>
          <a:p>
            <a:pPr>
              <a:buNone/>
            </a:pPr>
            <a:r>
              <a:rPr lang="uk-UA" dirty="0"/>
              <a:t>— через нього відбувається транспортування речовин;</a:t>
            </a:r>
            <a:endParaRPr lang="ru-RU" dirty="0" smtClean="0"/>
          </a:p>
          <a:p>
            <a:pPr>
              <a:buNone/>
            </a:pPr>
            <a:r>
              <a:rPr lang="uk-UA" dirty="0"/>
              <a:t>— здійснює повітряне живлення;</a:t>
            </a:r>
            <a:endParaRPr lang="ru-RU" dirty="0" smtClean="0"/>
          </a:p>
          <a:p>
            <a:pPr>
              <a:buNone/>
            </a:pPr>
            <a:r>
              <a:rPr lang="uk-UA" dirty="0"/>
              <a:t>— забезпечує винесення листків до світла;</a:t>
            </a:r>
            <a:endParaRPr lang="ru-RU" dirty="0" smtClean="0"/>
          </a:p>
          <a:p>
            <a:pPr>
              <a:buNone/>
            </a:pPr>
            <a:r>
              <a:rPr lang="uk-UA" dirty="0"/>
              <a:t>— бере участь в розмноженні;</a:t>
            </a:r>
            <a:endParaRPr lang="ru-RU" dirty="0" smtClean="0"/>
          </a:p>
          <a:p>
            <a:pPr>
              <a:buNone/>
            </a:pPr>
            <a:r>
              <a:rPr lang="uk-UA" dirty="0"/>
              <a:t>— через нього можуть виділятися продукти розпаду.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Лабораторне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/>
              <a:t>1. Уважно розгляньте пагони рослин, після чого знайдіть у них вузли та міжвузля.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2. Визначте основні частини пагона, такі як стебло, листочки, бруньки верхівкову та бічні, листкові пазухи.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3. В зошит замалюйте будову пагона. На своєму малюнку позначте вісь пагона, тобто стебло, листки, вузли, міжвузля, а також бруньки.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4. За зразками визначте, які рослин мають стебла дерев’янисті, а які — трав’янисті.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5. Визначте де рослини з подовженими і укороченими пагонами.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6.Розгляньте бруньки.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7.Замалюйте вегетативну та генеративну бруньки, схему внутрішньої будови стебла.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8. Заповніть таблицю та на основі неї зробіть висновок.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Растения, побеги, домик, сказка обои, фото,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332656"/>
            <a:ext cx="5947024" cy="3882162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000" b="1" cap="smal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uk-UA" sz="6000" b="1" cap="smal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Успіхів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cap="smal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  у вивченні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cap="smal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	наступних тем!</a:t>
            </a:r>
            <a:endParaRPr kumimoji="0" lang="uk-UA" sz="6000" b="1" i="0" u="none" strike="noStrike" kern="1200" cap="small" spc="0" normalizeH="0" baseline="0" noProof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Допиши речення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/>
              <a:t>6</a:t>
            </a:r>
            <a:r>
              <a:rPr lang="uk-UA" b="1" dirty="0"/>
              <a:t>. Верхівка кореня вкрита …………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7. Під кореневим чохликом розміщена зона …………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8. За рахунок зони поділу корінь ………….</a:t>
            </a:r>
            <a:endParaRPr lang="ru-RU" b="1" dirty="0" smtClean="0"/>
          </a:p>
          <a:p>
            <a:pPr>
              <a:buNone/>
            </a:pPr>
            <a:r>
              <a:rPr lang="uk-UA" b="1" dirty="0"/>
              <a:t>9. Над 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зоною росту знаходиться ……………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10. Всисна зона має ……………..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11. Кореневі волоски – це ……………..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12. Вода з мінеральними речовинами потрапляє до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13. Судинами вода з поживними речовинами потрапляє до …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14. Корінь має такі функції …………….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15. Корінь росте ……………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/>
              <a:t>Мета:</a:t>
            </a: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/>
              <a:t>з’ясувати</a:t>
            </a:r>
            <a:r>
              <a:rPr lang="uk-UA" sz="4000" dirty="0"/>
              <a:t>, що таке  пагін дати йому характеристику як складному, важливому надземному органу </a:t>
            </a:r>
            <a:r>
              <a:rPr lang="uk-UA" sz="4000" dirty="0" smtClean="0"/>
              <a:t>ознайомитися </a:t>
            </a:r>
            <a:r>
              <a:rPr lang="uk-UA" sz="4000" dirty="0"/>
              <a:t>з його </a:t>
            </a:r>
            <a:endParaRPr lang="uk-UA" sz="4000" dirty="0" smtClean="0"/>
          </a:p>
          <a:p>
            <a:pPr>
              <a:buNone/>
            </a:pPr>
            <a:r>
              <a:rPr lang="uk-UA" sz="4000" dirty="0" smtClean="0"/>
              <a:t>розвитком </a:t>
            </a:r>
            <a:r>
              <a:rPr lang="uk-UA" sz="4000" dirty="0"/>
              <a:t>та головними особливостями </a:t>
            </a:r>
            <a:r>
              <a:rPr lang="uk-UA" sz="4000" dirty="0" smtClean="0"/>
              <a:t>будови.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5" name="Picture 2" descr="Стебель- это осевая часть растения - Картинка 5413/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3016"/>
            <a:ext cx="1837558" cy="258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60648"/>
            <a:ext cx="8072494" cy="3596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     </a:t>
            </a: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Надземна частина рослин – це пагін. Він  має </a:t>
            </a:r>
            <a:r>
              <a:rPr lang="uk-UA" sz="28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листкостеблову</a:t>
            </a: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будову</a:t>
            </a:r>
            <a:endParaRPr lang="uk-UA" sz="2800" b="1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pic>
        <p:nvPicPr>
          <p:cNvPr id="6" name="Picture 2" descr="Plant Wallpapers, Plant Backgrounds, Plant Images - Page 30 - Desktop Nex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49682" cy="515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За будовою пагін складається із стебла, листків та бруньок. </a:t>
            </a:r>
            <a:endParaRPr lang="ru-RU" dirty="0"/>
          </a:p>
        </p:txBody>
      </p:sp>
      <p:pic>
        <p:nvPicPr>
          <p:cNvPr id="9" name="Picture 2" descr="Побег. П. С о м. вег. поб. + Лс генер. поб. + бут. Образование кроны. Сады, парки. Уз. М. Уз. ст. Почка - зач лист. поч. Чешу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888432" cy="4230411"/>
          </a:xfrm>
          <a:prstGeom prst="rect">
            <a:avLst/>
          </a:prstGeom>
          <a:noFill/>
        </p:spPr>
      </p:pic>
      <p:pic>
        <p:nvPicPr>
          <p:cNvPr id="10" name="Picture 2" descr="Надземные органы растений. Побеги и листорасположени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55" y="2204864"/>
            <a:ext cx="445995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12776"/>
            <a:ext cx="4430296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Воно утримує на собі не лише листки і бруньки, а також квіти і плоди.  Стебло забезпечує пересування по рослині поживних </a:t>
            </a:r>
            <a:r>
              <a:rPr lang="en-US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                         </a:t>
            </a: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речовин. </a:t>
            </a:r>
            <a:endParaRPr lang="uk-UA" sz="2800" b="1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Стебло – вісь пагона. </a:t>
            </a:r>
            <a:endParaRPr lang="ru-RU" dirty="0"/>
          </a:p>
        </p:txBody>
      </p:sp>
      <p:pic>
        <p:nvPicPr>
          <p:cNvPr id="24578" name="Picture 2" descr="Учебники по биологии: ботаника, зоология, человек, общая би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38950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Зовнішня будова стебла</a:t>
            </a:r>
            <a:endParaRPr lang="uk-UA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21537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На стеблі добре помітні вузли та міжвузля. Вузол - це місце, де листки відходять від стебла. Міжвузля – відстань між сусідніми вузлами. Уявний кут між стеблом і листком називають пазухою листка.</a:t>
            </a:r>
            <a:endParaRPr lang="uk-UA" sz="28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белад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788024" y="3789040"/>
            <a:ext cx="1857388" cy="27860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80312" y="4000504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Вузол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485776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Міжвузля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87027" y="60932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Пазуха листка</a:t>
            </a:r>
            <a:endParaRPr lang="uk-UA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796136" y="4293096"/>
            <a:ext cx="1656184" cy="314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1"/>
          </p:cNvCxnSpPr>
          <p:nvPr/>
        </p:nvCxnSpPr>
        <p:spPr>
          <a:xfrm>
            <a:off x="6012160" y="5013176"/>
            <a:ext cx="1368152" cy="2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4587025" y="5705341"/>
            <a:ext cx="268310" cy="210355"/>
          </a:xfrm>
          <a:custGeom>
            <a:avLst/>
            <a:gdLst>
              <a:gd name="connsiteX0" fmla="*/ 268310 w 268310"/>
              <a:gd name="connsiteY0" fmla="*/ 0 h 210355"/>
              <a:gd name="connsiteX1" fmla="*/ 36490 w 268310"/>
              <a:gd name="connsiteY1" fmla="*/ 180304 h 210355"/>
              <a:gd name="connsiteX2" fmla="*/ 49369 w 268310"/>
              <a:gd name="connsiteY2" fmla="*/ 180304 h 210355"/>
              <a:gd name="connsiteX3" fmla="*/ 49369 w 268310"/>
              <a:gd name="connsiteY3" fmla="*/ 193183 h 210355"/>
              <a:gd name="connsiteX4" fmla="*/ 62248 w 268310"/>
              <a:gd name="connsiteY4" fmla="*/ 193183 h 210355"/>
              <a:gd name="connsiteX5" fmla="*/ 75127 w 268310"/>
              <a:gd name="connsiteY5" fmla="*/ 193183 h 210355"/>
              <a:gd name="connsiteX6" fmla="*/ 88006 w 268310"/>
              <a:gd name="connsiteY6" fmla="*/ 154546 h 210355"/>
              <a:gd name="connsiteX7" fmla="*/ 88006 w 268310"/>
              <a:gd name="connsiteY7" fmla="*/ 154546 h 210355"/>
              <a:gd name="connsiteX8" fmla="*/ 88006 w 268310"/>
              <a:gd name="connsiteY8" fmla="*/ 154546 h 210355"/>
              <a:gd name="connsiteX9" fmla="*/ 88006 w 268310"/>
              <a:gd name="connsiteY9" fmla="*/ 141667 h 210355"/>
              <a:gd name="connsiteX10" fmla="*/ 88006 w 268310"/>
              <a:gd name="connsiteY10" fmla="*/ 180304 h 21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310" h="210355">
                <a:moveTo>
                  <a:pt x="268310" y="0"/>
                </a:moveTo>
                <a:lnTo>
                  <a:pt x="36490" y="180304"/>
                </a:lnTo>
                <a:cubicBezTo>
                  <a:pt x="0" y="210355"/>
                  <a:pt x="47223" y="178158"/>
                  <a:pt x="49369" y="180304"/>
                </a:cubicBezTo>
                <a:cubicBezTo>
                  <a:pt x="51515" y="182450"/>
                  <a:pt x="47223" y="191037"/>
                  <a:pt x="49369" y="193183"/>
                </a:cubicBezTo>
                <a:cubicBezTo>
                  <a:pt x="51515" y="195329"/>
                  <a:pt x="62248" y="193183"/>
                  <a:pt x="62248" y="193183"/>
                </a:cubicBezTo>
                <a:cubicBezTo>
                  <a:pt x="66541" y="193183"/>
                  <a:pt x="70834" y="199622"/>
                  <a:pt x="75127" y="193183"/>
                </a:cubicBezTo>
                <a:cubicBezTo>
                  <a:pt x="79420" y="186744"/>
                  <a:pt x="88006" y="154546"/>
                  <a:pt x="88006" y="154546"/>
                </a:cubicBezTo>
                <a:lnTo>
                  <a:pt x="88006" y="154546"/>
                </a:lnTo>
                <a:lnTo>
                  <a:pt x="88006" y="154546"/>
                </a:lnTo>
                <a:lnTo>
                  <a:pt x="88006" y="141667"/>
                </a:lnTo>
                <a:lnTo>
                  <a:pt x="88006" y="18030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2" descr="Надземные органы растений. Побеги и листорасположени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3081423" cy="2736304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2627784" y="5373216"/>
            <a:ext cx="439248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68760"/>
            <a:ext cx="3926810" cy="1728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    </a:t>
            </a:r>
          </a:p>
          <a:p>
            <a:pPr>
              <a:buFontTx/>
              <a:buChar char="-"/>
            </a:pP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прямостоячі;</a:t>
            </a:r>
          </a:p>
          <a:p>
            <a:pPr>
              <a:buFontTx/>
              <a:buChar char="-"/>
            </a:pP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повзучі;</a:t>
            </a:r>
          </a:p>
          <a:p>
            <a:pPr>
              <a:buFontTx/>
              <a:buChar char="-"/>
            </a:pPr>
            <a:r>
              <a:rPr lang="uk-UA" sz="28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стелючі</a:t>
            </a: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(лежачі);</a:t>
            </a:r>
          </a:p>
          <a:p>
            <a:pPr>
              <a:buFontTx/>
              <a:buChar char="-"/>
            </a:pPr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За спрямованістю росту розрізняють такі стебла як:</a:t>
            </a:r>
            <a:endParaRPr lang="ru-RU" dirty="0"/>
          </a:p>
        </p:txBody>
      </p:sp>
      <p:pic>
        <p:nvPicPr>
          <p:cNvPr id="22532" name="Picture 4" descr="Біолог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416824" cy="3488757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211960" y="1412776"/>
            <a:ext cx="4104456" cy="1736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виткі (в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юнкі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чіпкі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вкорочені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uk-UA" sz="2800" b="1" i="0" u="none" strike="noStrike" kern="1200" cap="none" spc="0" normalizeH="0" baseline="0" noProof="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Різноманітність пагонів</a:t>
            </a:r>
            <a:endParaRPr lang="uk-UA" b="1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072494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    За напрямком росту розрізняють вертикальні та горизонтальні пагони. Вертикальні ростуть прямо вгору, тобто вони прямостоячі. Повзучі пагони, лежачі (</a:t>
            </a:r>
            <a:r>
              <a:rPr lang="uk-UA" sz="28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стелючі</a:t>
            </a:r>
            <a:r>
              <a:rPr lang="uk-UA" sz="2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) та бічні гілки дерев ростуть горизонтально.</a:t>
            </a:r>
            <a:endParaRPr lang="uk-UA" sz="2800" b="1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pic>
        <p:nvPicPr>
          <p:cNvPr id="4" name="Рисунок 3" descr="рух росли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5572140"/>
            <a:ext cx="642942" cy="762000"/>
          </a:xfrm>
          <a:prstGeom prst="rect">
            <a:avLst/>
          </a:prstGeom>
        </p:spPr>
      </p:pic>
      <p:pic>
        <p:nvPicPr>
          <p:cNvPr id="7" name="Рисунок 6" descr="DSC00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29124" y="3929066"/>
            <a:ext cx="3500462" cy="2428892"/>
          </a:xfrm>
          <a:prstGeom prst="rect">
            <a:avLst/>
          </a:prstGeom>
        </p:spPr>
      </p:pic>
      <p:pic>
        <p:nvPicPr>
          <p:cNvPr id="8" name="Рисунок 7" descr="DSC00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14348" y="3929066"/>
            <a:ext cx="328614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305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Пагін.  Його будова.  </vt:lpstr>
      <vt:lpstr>Допиши речення</vt:lpstr>
      <vt:lpstr>Мета: </vt:lpstr>
      <vt:lpstr>Слайд 4</vt:lpstr>
      <vt:lpstr>За будовою пагін складається із стебла, листків та бруньок. </vt:lpstr>
      <vt:lpstr>Стебло – вісь пагона. </vt:lpstr>
      <vt:lpstr>Зовнішня будова стебла</vt:lpstr>
      <vt:lpstr>За спрямованістю росту розрізняють такі стебла як:</vt:lpstr>
      <vt:lpstr>Різноманітність пагонів</vt:lpstr>
      <vt:lpstr> Бруньки – зародкові пагони, тобто зачатки наступних молодих пагонів. </vt:lpstr>
      <vt:lpstr>Бруньки різних рослин</vt:lpstr>
      <vt:lpstr>Вони є вегетативні, з яких розвиваються листки  та репродуктивні, з яких розвиваються квітки.  </vt:lpstr>
      <vt:lpstr>Ззовні бруньки захищені міцними покривними лусками. </vt:lpstr>
      <vt:lpstr>Вегетативна брунька</vt:lpstr>
      <vt:lpstr> Найтовщими є стовбури              баобабів – 9 м у діаметрі.</vt:lpstr>
      <vt:lpstr> Найвищими є стовбури евкаліптів – 100-105 м.</vt:lpstr>
      <vt:lpstr>Значення пагона</vt:lpstr>
      <vt:lpstr>Лабораторне дослідження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Пагін.  Його будова.  </dc:title>
  <dc:creator>Алла</dc:creator>
  <cp:lastModifiedBy>Admin</cp:lastModifiedBy>
  <cp:revision>2</cp:revision>
  <dcterms:created xsi:type="dcterms:W3CDTF">2015-01-10T20:52:13Z</dcterms:created>
  <dcterms:modified xsi:type="dcterms:W3CDTF">2015-01-19T15:51:37Z</dcterms:modified>
</cp:coreProperties>
</file>