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10.03.2015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одзаголовок 2"/>
          <p:cNvSpPr>
            <a:spLocks noGrp="1"/>
          </p:cNvSpPr>
          <p:nvPr>
            <p:ph type="subTitle" idx="1"/>
          </p:nvPr>
        </p:nvSpPr>
        <p:spPr>
          <a:xfrm>
            <a:off x="6012160" y="5867400"/>
            <a:ext cx="3131840" cy="987896"/>
          </a:xfrm>
        </p:spPr>
        <p:txBody>
          <a:bodyPr>
            <a:normAutofit/>
          </a:bodyPr>
          <a:lstStyle/>
          <a:p>
            <a:r>
              <a:rPr lang="uk-UA" sz="2000" dirty="0" smtClean="0">
                <a:solidFill>
                  <a:schemeClr val="tx1"/>
                </a:solidFill>
                <a:effectLst>
                  <a:outerShdw blurRad="38100" dist="38100" dir="2700000" algn="tl">
                    <a:srgbClr val="000000">
                      <a:alpha val="43137"/>
                    </a:srgbClr>
                  </a:outerShdw>
                </a:effectLst>
              </a:rPr>
              <a:t>Односум Аліни </a:t>
            </a:r>
            <a:r>
              <a:rPr lang="uk-UA" sz="2000" dirty="0" smtClean="0">
                <a:solidFill>
                  <a:schemeClr val="tx1"/>
                </a:solidFill>
                <a:effectLst>
                  <a:outerShdw blurRad="38100" dist="38100" dir="2700000" algn="tl">
                    <a:srgbClr val="000000">
                      <a:alpha val="43137"/>
                    </a:srgbClr>
                  </a:outerShdw>
                </a:effectLst>
              </a:rPr>
              <a:t>11-А </a:t>
            </a:r>
            <a:r>
              <a:rPr lang="uk-UA" sz="2000" dirty="0" smtClean="0">
                <a:solidFill>
                  <a:schemeClr val="tx1"/>
                </a:solidFill>
                <a:effectLst>
                  <a:outerShdw blurRad="38100" dist="38100" dir="2700000" algn="tl">
                    <a:srgbClr val="000000">
                      <a:alpha val="43137"/>
                    </a:srgbClr>
                  </a:outerShdw>
                </a:effectLst>
              </a:rPr>
              <a:t>клас</a:t>
            </a:r>
            <a:endParaRPr lang="uk-UA" sz="2000" dirty="0">
              <a:solidFill>
                <a:schemeClr val="tx1"/>
              </a:solidFill>
              <a:effectLst>
                <a:outerShdw blurRad="38100" dist="38100" dir="2700000" algn="tl">
                  <a:srgbClr val="000000">
                    <a:alpha val="43137"/>
                  </a:srgbClr>
                </a:outerShdw>
              </a:effectLst>
            </a:endParaRPr>
          </a:p>
        </p:txBody>
      </p:sp>
      <p:sp>
        <p:nvSpPr>
          <p:cNvPr id="2" name="Заголовок 1"/>
          <p:cNvSpPr>
            <a:spLocks noGrp="1"/>
          </p:cNvSpPr>
          <p:nvPr>
            <p:ph type="ctrTitle"/>
          </p:nvPr>
        </p:nvSpPr>
        <p:spPr>
          <a:xfrm>
            <a:off x="539552" y="1958975"/>
            <a:ext cx="7772400" cy="1470025"/>
          </a:xfrm>
        </p:spPr>
        <p:txBody>
          <a:bodyPr>
            <a:noAutofit/>
          </a:bodyPr>
          <a:lstStyle/>
          <a:p>
            <a:r>
              <a:rPr lang="ru-RU"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a:t>
            </a:r>
            <a:r>
              <a:rPr lang="uk-UA"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кідливий вплив алкоголю на  організм людини</a:t>
            </a:r>
            <a:endParaRPr lang="ru-RU" sz="6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2064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10261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3733056" y="6031097"/>
            <a:ext cx="5410944" cy="638263"/>
          </a:xfrm>
        </p:spPr>
        <p:txBody>
          <a:bodyPr>
            <a:normAutofit fontScale="90000"/>
          </a:bodyPr>
          <a:lstStyle/>
          <a:p>
            <a:endParaRPr lang="uk-UA" dirty="0">
              <a:solidFill>
                <a:schemeClr val="accent2">
                  <a:lumMod val="50000"/>
                </a:schemeClr>
              </a:solidFill>
            </a:endParaRPr>
          </a:p>
        </p:txBody>
      </p:sp>
      <p:sp>
        <p:nvSpPr>
          <p:cNvPr id="5" name="Прямоугольник 4"/>
          <p:cNvSpPr/>
          <p:nvPr/>
        </p:nvSpPr>
        <p:spPr>
          <a:xfrm>
            <a:off x="467544" y="2564904"/>
            <a:ext cx="8165826" cy="304698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Дякую за увагу </a:t>
            </a:r>
            <a:endParaRPr lang="uk-UA"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359093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395536" y="836712"/>
            <a:ext cx="8229600" cy="1143000"/>
          </a:xfrm>
        </p:spPr>
        <p:txBody>
          <a:bodyPr>
            <a:noAutofit/>
          </a:bodyPr>
          <a:lstStyle/>
          <a:p>
            <a:r>
              <a:rPr lang="uk-UA" sz="3600" dirty="0" smtClean="0">
                <a:effectLst>
                  <a:outerShdw blurRad="38100" dist="38100" dir="2700000" algn="tl">
                    <a:srgbClr val="000000">
                      <a:alpha val="43137"/>
                    </a:srgbClr>
                  </a:outerShdw>
                </a:effectLst>
              </a:rPr>
              <a:t>Алкоголь — легкозаймиста, безбарвна рідина з характерним запахом, належить до сильнодіючих наркотиків, викликає спочатку збудження, а потім параліч нервової системи.</a:t>
            </a:r>
            <a:endParaRPr lang="uk-UA"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72931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Заголовок 1"/>
          <p:cNvSpPr>
            <a:spLocks noGrp="1"/>
          </p:cNvSpPr>
          <p:nvPr>
            <p:ph type="title"/>
          </p:nvPr>
        </p:nvSpPr>
        <p:spPr>
          <a:xfrm>
            <a:off x="323528" y="2348880"/>
            <a:ext cx="8229600" cy="1143000"/>
          </a:xfrm>
        </p:spPr>
        <p:txBody>
          <a:bodyPr>
            <a:noAutofit/>
          </a:bodyPr>
          <a:lstStyle/>
          <a:p>
            <a:r>
              <a:rPr lang="vi-VN" sz="3200" dirty="0">
                <a:solidFill>
                  <a:srgbClr val="C00000"/>
                </a:solidFill>
                <a:effectLst>
                  <a:outerShdw blurRad="38100" dist="38100" dir="2700000" algn="tl">
                    <a:srgbClr val="000000">
                      <a:alpha val="43137"/>
                    </a:srgbClr>
                  </a:outerShdw>
                </a:effectLst>
              </a:rPr>
              <a:t>У хімії алкого́ль — органічна сполука, що характеризується наявністю в молекулі однієї і більше аліфатичних груп </a:t>
            </a:r>
            <a:r>
              <a:rPr lang="en-US" sz="3200" dirty="0">
                <a:solidFill>
                  <a:srgbClr val="C00000"/>
                </a:solidFill>
                <a:effectLst>
                  <a:outerShdw blurRad="38100" dist="38100" dir="2700000" algn="tl">
                    <a:srgbClr val="000000">
                      <a:alpha val="43137"/>
                    </a:srgbClr>
                  </a:outerShdw>
                </a:effectLst>
              </a:rPr>
              <a:t>OH. </a:t>
            </a:r>
            <a:r>
              <a:rPr lang="vi-VN" sz="3200" dirty="0">
                <a:solidFill>
                  <a:srgbClr val="C00000"/>
                </a:solidFill>
                <a:effectLst>
                  <a:outerShdw blurRad="38100" dist="38100" dir="2700000" algn="tl">
                    <a:srgbClr val="000000">
                      <a:alpha val="43137"/>
                    </a:srgbClr>
                  </a:outerShdw>
                </a:effectLst>
              </a:rPr>
              <a:t>При взаємодії з кислотами утворює естери. Спирти в основному застосовуються як розчинники смол, лаків і у виробництві фарб, у парфумерній промисловості й у фармакології. Етанол одержують у процесі ферментації (бродіння). Він є основою алкогольних напоїв (алкогольних виробів).</a:t>
            </a:r>
            <a:endParaRPr lang="uk-UA"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31973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80512" cy="6974632"/>
          </a:xfrm>
        </p:spPr>
      </p:pic>
      <p:sp>
        <p:nvSpPr>
          <p:cNvPr id="2" name="Заголовок 1"/>
          <p:cNvSpPr>
            <a:spLocks noGrp="1"/>
          </p:cNvSpPr>
          <p:nvPr>
            <p:ph type="title"/>
          </p:nvPr>
        </p:nvSpPr>
        <p:spPr>
          <a:xfrm>
            <a:off x="539552" y="2060848"/>
            <a:ext cx="8229600" cy="1143000"/>
          </a:xfrm>
        </p:spPr>
        <p:txBody>
          <a:bodyPr>
            <a:noAutofit/>
          </a:bodyPr>
          <a:lstStyle/>
          <a:p>
            <a:r>
              <a:rPr lang="uk-UA" sz="2400" dirty="0" smtClean="0">
                <a:solidFill>
                  <a:srgbClr val="00B050"/>
                </a:solidFill>
                <a:effectLst>
                  <a:outerShdw blurRad="38100" dist="38100" dir="2700000" algn="tl">
                    <a:srgbClr val="000000">
                      <a:alpha val="43137"/>
                    </a:srgbClr>
                  </a:outerShdw>
                </a:effectLst>
              </a:rPr>
              <a:t>Алкогольні напої - напої, що містять етанол (етиловий спирт, </a:t>
            </a:r>
            <a:r>
              <a:rPr lang="uk-UA" sz="2400" dirty="0">
                <a:solidFill>
                  <a:srgbClr val="00B050"/>
                </a:solidFill>
                <a:effectLst>
                  <a:outerShdw blurRad="38100" dist="38100" dir="2700000" algn="tl">
                    <a:srgbClr val="000000">
                      <a:alpha val="43137"/>
                    </a:srgbClr>
                  </a:outerShdw>
                </a:effectLst>
              </a:rPr>
              <a:t>алкоголь).</a:t>
            </a:r>
            <a:br>
              <a:rPr lang="uk-UA" sz="2400" dirty="0">
                <a:solidFill>
                  <a:srgbClr val="00B050"/>
                </a:solidFill>
                <a:effectLst>
                  <a:outerShdw blurRad="38100" dist="38100" dir="2700000" algn="tl">
                    <a:srgbClr val="000000">
                      <a:alpha val="43137"/>
                    </a:srgbClr>
                  </a:outerShdw>
                </a:effectLst>
              </a:rPr>
            </a:br>
            <a:r>
              <a:rPr lang="uk-UA" sz="2400" dirty="0">
                <a:solidFill>
                  <a:srgbClr val="00B050"/>
                </a:solidFill>
                <a:effectLst>
                  <a:outerShdw blurRad="38100" dist="38100" dir="2700000" algn="tl">
                    <a:srgbClr val="000000">
                      <a:alpha val="43137"/>
                    </a:srgbClr>
                  </a:outerShdw>
                </a:effectLst>
              </a:rPr>
              <a:t>Етанол є </a:t>
            </a:r>
            <a:r>
              <a:rPr lang="uk-UA" sz="2400" dirty="0" smtClean="0">
                <a:solidFill>
                  <a:srgbClr val="00B050"/>
                </a:solidFill>
                <a:effectLst>
                  <a:outerShdw blurRad="38100" dist="38100" dir="2700000" algn="tl">
                    <a:srgbClr val="000000">
                      <a:alpha val="43137"/>
                    </a:srgbClr>
                  </a:outerShdw>
                </a:effectLst>
              </a:rPr>
              <a:t>природною психо-активною </a:t>
            </a:r>
            <a:r>
              <a:rPr lang="uk-UA" sz="2400" dirty="0">
                <a:solidFill>
                  <a:srgbClr val="00B050"/>
                </a:solidFill>
                <a:effectLst>
                  <a:outerShdw blurRad="38100" dist="38100" dir="2700000" algn="tl">
                    <a:srgbClr val="000000">
                      <a:alpha val="43137"/>
                    </a:srgbClr>
                  </a:outerShdw>
                </a:effectLst>
              </a:rPr>
              <a:t>речовиною, що надає гальмівну дію на центральну нервову систему. Серед спиртів етанол має відносно невисоку токсичність, володіючи при цьому значним </a:t>
            </a:r>
            <a:r>
              <a:rPr lang="uk-UA" sz="2400" dirty="0" smtClean="0">
                <a:solidFill>
                  <a:srgbClr val="00B050"/>
                </a:solidFill>
                <a:effectLst>
                  <a:outerShdw blurRad="38100" dist="38100" dir="2700000" algn="tl">
                    <a:srgbClr val="000000">
                      <a:alpha val="43137"/>
                    </a:srgbClr>
                  </a:outerShdw>
                </a:effectLst>
              </a:rPr>
              <a:t>психо-активним  </a:t>
            </a:r>
            <a:r>
              <a:rPr lang="uk-UA" sz="2400" dirty="0">
                <a:solidFill>
                  <a:srgbClr val="00B050"/>
                </a:solidFill>
                <a:effectLst>
                  <a:outerShdw blurRad="38100" dist="38100" dir="2700000" algn="tl">
                    <a:srgbClr val="000000">
                      <a:alpha val="43137"/>
                    </a:srgbClr>
                  </a:outerShdw>
                </a:effectLst>
              </a:rPr>
              <a:t>ефектом. Вживання етанолу викликає сп'яніння, в результаті чого у людини знижується швидкість реакції і увагу, порушується координація рухів і мислення. Вживання великих кількостей може призвести до смерті. Надмірне і регулярне вживання алкоголю може викликати алкоголізм.</a:t>
            </a:r>
          </a:p>
        </p:txBody>
      </p:sp>
    </p:spTree>
    <p:extLst>
      <p:ext uri="{BB962C8B-B14F-4D97-AF65-F5344CB8AC3E}">
        <p14:creationId xmlns:p14="http://schemas.microsoft.com/office/powerpoint/2010/main" val="31189148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395536" y="2564904"/>
            <a:ext cx="8229600" cy="1143000"/>
          </a:xfrm>
        </p:spPr>
        <p:txBody>
          <a:bodyPr>
            <a:noAutofit/>
          </a:bodyPr>
          <a:lstStyle/>
          <a:p>
            <a:r>
              <a:rPr lang="uk-UA" sz="3200" dirty="0">
                <a:solidFill>
                  <a:srgbClr val="C00000"/>
                </a:solidFill>
                <a:effectLst>
                  <a:outerShdw blurRad="38100" dist="38100" dir="2700000" algn="tl">
                    <a:srgbClr val="000000">
                      <a:alpha val="43137"/>
                    </a:srgbClr>
                  </a:outerShdw>
                </a:effectLst>
              </a:rPr>
              <a:t>Алкоголізм характерний психо-фізичною залежністю від алкоголю, основою якої є наявність алкоголю в обмінних процесах людського організму, розвивається внаслідок хронічного зловживання спиртними (алкогольними) напоями. У ширшому розумінні алкоголізм — сукупність шкідливих звичок, пов'язаних із зловживанням алкоголем, впливів на здоров'я, життя, працю і добробут людей. Психологічно має дві стадії: звичка та хвороба.</a:t>
            </a:r>
          </a:p>
        </p:txBody>
      </p:sp>
    </p:spTree>
    <p:extLst>
      <p:ext uri="{BB962C8B-B14F-4D97-AF65-F5344CB8AC3E}">
        <p14:creationId xmlns:p14="http://schemas.microsoft.com/office/powerpoint/2010/main" val="16377129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0"/>
            <a:ext cx="7128792" cy="6597352"/>
          </a:xfrm>
        </p:spPr>
      </p:pic>
      <p:sp>
        <p:nvSpPr>
          <p:cNvPr id="5" name="Прямоугольник 4"/>
          <p:cNvSpPr/>
          <p:nvPr/>
        </p:nvSpPr>
        <p:spPr>
          <a:xfrm>
            <a:off x="5076056" y="5733255"/>
            <a:ext cx="3960440" cy="769441"/>
          </a:xfrm>
          <a:prstGeom prst="rect">
            <a:avLst/>
          </a:prstGeom>
        </p:spPr>
        <p:txBody>
          <a:bodyPr wrap="square">
            <a:spAutoFit/>
          </a:bodyPr>
          <a:lstStyle/>
          <a:p>
            <a:r>
              <a:rPr lang="ru-RU" sz="2400" dirty="0">
                <a:effectLst>
                  <a:outerShdw blurRad="38100" dist="38100" dir="2700000" algn="tl">
                    <a:srgbClr val="000000">
                      <a:alpha val="43137"/>
                    </a:srgbClr>
                  </a:outerShdw>
                </a:effectLst>
              </a:rPr>
              <a:t> </a:t>
            </a:r>
            <a:r>
              <a:rPr lang="uk-UA" sz="2000" dirty="0" smtClean="0">
                <a:effectLst>
                  <a:outerShdw blurRad="38100" dist="38100" dir="2700000" algn="tl">
                    <a:srgbClr val="000000">
                      <a:alpha val="43137"/>
                    </a:srgbClr>
                  </a:outerShdw>
                </a:effectLst>
              </a:rPr>
              <a:t>алкоголізм</a:t>
            </a:r>
            <a:r>
              <a:rPr lang="ru-RU" sz="2000" dirty="0" smtClean="0">
                <a:effectLst>
                  <a:outerShdw blurRad="38100" dist="38100" dir="2700000" algn="tl">
                    <a:srgbClr val="000000">
                      <a:alpha val="43137"/>
                    </a:srgbClr>
                  </a:outerShdw>
                </a:effectLst>
              </a:rPr>
              <a:t> </a:t>
            </a:r>
            <a:r>
              <a:rPr lang="ru-RU" sz="2000" dirty="0">
                <a:effectLst>
                  <a:outerShdw blurRad="38100" dist="38100" dir="2700000" algn="tl">
                    <a:srgbClr val="000000">
                      <a:alpha val="43137"/>
                    </a:srgbClr>
                  </a:outerShdw>
                </a:effectLst>
              </a:rPr>
              <a:t>на 15—17 </a:t>
            </a:r>
            <a:r>
              <a:rPr lang="uk-UA" sz="2000" dirty="0" smtClean="0">
                <a:effectLst>
                  <a:outerShdw blurRad="38100" dist="38100" dir="2700000" algn="tl">
                    <a:srgbClr val="000000">
                      <a:alpha val="43137"/>
                    </a:srgbClr>
                  </a:outerShdw>
                </a:effectLst>
              </a:rPr>
              <a:t>років</a:t>
            </a:r>
            <a:r>
              <a:rPr lang="ru-RU" sz="2000" dirty="0" smtClean="0">
                <a:effectLst>
                  <a:outerShdw blurRad="38100" dist="38100" dir="2700000" algn="tl">
                    <a:srgbClr val="000000">
                      <a:alpha val="43137"/>
                    </a:srgbClr>
                  </a:outerShdw>
                </a:effectLst>
              </a:rPr>
              <a:t> </a:t>
            </a:r>
            <a:r>
              <a:rPr lang="uk-UA" sz="2000" dirty="0" smtClean="0">
                <a:effectLst>
                  <a:outerShdw blurRad="38100" dist="38100" dir="2700000" algn="tl">
                    <a:srgbClr val="000000">
                      <a:alpha val="43137"/>
                    </a:srgbClr>
                  </a:outerShdw>
                </a:effectLst>
              </a:rPr>
              <a:t>вкорочує</a:t>
            </a:r>
            <a:r>
              <a:rPr lang="ru-RU" sz="2000" dirty="0" smtClean="0">
                <a:effectLst>
                  <a:outerShdw blurRad="38100" dist="38100" dir="2700000" algn="tl">
                    <a:srgbClr val="000000">
                      <a:alpha val="43137"/>
                    </a:srgbClr>
                  </a:outerShdw>
                </a:effectLst>
              </a:rPr>
              <a:t>  </a:t>
            </a:r>
            <a:r>
              <a:rPr lang="ru-RU" sz="2000" dirty="0">
                <a:effectLst>
                  <a:outerShdw blurRad="38100" dist="38100" dir="2700000" algn="tl">
                    <a:srgbClr val="000000">
                      <a:alpha val="43137"/>
                    </a:srgbClr>
                  </a:outerShdw>
                </a:effectLst>
              </a:rPr>
              <a:t>життя людини.</a:t>
            </a:r>
            <a:endParaRPr lang="uk-UA"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1169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pPr marL="742950" indent="-742950">
              <a:buFont typeface="+mj-lt"/>
              <a:buAutoNum type="arabicPeriod"/>
            </a:pPr>
            <a:endParaRPr lang="uk-UA" dirty="0"/>
          </a:p>
        </p:txBody>
      </p:sp>
      <p:sp>
        <p:nvSpPr>
          <p:cNvPr id="3" name="Объект 2"/>
          <p:cNvSpPr>
            <a:spLocks noGrp="1"/>
          </p:cNvSpPr>
          <p:nvPr>
            <p:ph idx="1"/>
          </p:nvPr>
        </p:nvSpPr>
        <p:spPr>
          <a:xfrm>
            <a:off x="457200" y="980728"/>
            <a:ext cx="8229600" cy="4525963"/>
          </a:xfrm>
        </p:spPr>
        <p:txBody>
          <a:bodyPr>
            <a:noAutofit/>
          </a:bodyPr>
          <a:lstStyle/>
          <a:p>
            <a:r>
              <a:rPr lang="uk-UA" sz="2000" dirty="0">
                <a:solidFill>
                  <a:srgbClr val="0070C0"/>
                </a:solidFill>
                <a:effectLst>
                  <a:outerShdw blurRad="38100" dist="38100" dir="2700000" algn="tl">
                    <a:srgbClr val="000000">
                      <a:alpha val="43137"/>
                    </a:srgbClr>
                  </a:outerShdw>
                </a:effectLst>
              </a:rPr>
              <a:t>Алкоголь — наркотична отрута, що діє насамперед на нервові клітини кори головного мозку. При цьому значно ослаблюється процес гальмування і відносно переважає процес збудження. Великі дози алкоголю чинять паралізуючий вплив на деякі відділи центральної нервової системи. При ураженні центрів довгастого мозку настає порушення терморегуляції, дихання і серцевої діяльності—так званий коматозний стан. Алкоголізм викликає глибокі розлади діяльності шлунково-кишкового тракту, печінки, органів дихання, нирок, статевих залоз та ін. Організм алкоголіка втрачає опірність до захворювань. Алкоголізм зумовлює стійкі порушення психіки, велике зниження працездатності, швидку стомлюваність, ослаблення пам'яті, деяку безтурботність, брехливість, несталість настрою, дратівливість і схильність до конфліктів. На ґрунті алкоголізму бувають запої, розвиваються різні психози—біла гарячка, корсаковський психоз та ін. Алкоголізм призводить до побутових і виробничих травм, аварій на транспорті, злочинів, порушень правил громадської поведінки, руйнування сім'ї.</a:t>
            </a:r>
          </a:p>
        </p:txBody>
      </p:sp>
      <p:sp>
        <p:nvSpPr>
          <p:cNvPr id="5" name="Прямоугольник 4"/>
          <p:cNvSpPr/>
          <p:nvPr/>
        </p:nvSpPr>
        <p:spPr>
          <a:xfrm>
            <a:off x="2670229" y="3244334"/>
            <a:ext cx="184731" cy="369332"/>
          </a:xfrm>
          <a:prstGeom prst="rect">
            <a:avLst/>
          </a:prstGeom>
        </p:spPr>
        <p:txBody>
          <a:bodyPr wrap="none">
            <a:spAutoFit/>
          </a:bodyPr>
          <a:lstStyle/>
          <a:p>
            <a:endParaRPr lang="uk-UA" dirty="0"/>
          </a:p>
        </p:txBody>
      </p:sp>
    </p:spTree>
    <p:extLst>
      <p:ext uri="{BB962C8B-B14F-4D97-AF65-F5344CB8AC3E}">
        <p14:creationId xmlns:p14="http://schemas.microsoft.com/office/powerpoint/2010/main" val="2993282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2" name="Заголовок 1"/>
          <p:cNvSpPr>
            <a:spLocks noGrp="1"/>
          </p:cNvSpPr>
          <p:nvPr>
            <p:ph type="title"/>
          </p:nvPr>
        </p:nvSpPr>
        <p:spPr>
          <a:xfrm>
            <a:off x="572970" y="-28263"/>
            <a:ext cx="7998060" cy="598044"/>
          </a:xfrm>
        </p:spPr>
        <p:txBody>
          <a:bodyPr>
            <a:normAutofit fontScale="90000"/>
          </a:bodyPr>
          <a:lstStyle/>
          <a:p>
            <a:endParaRPr lang="uk-UA" dirty="0"/>
          </a:p>
        </p:txBody>
      </p:sp>
      <p:sp>
        <p:nvSpPr>
          <p:cNvPr id="3" name="Объект 2"/>
          <p:cNvSpPr>
            <a:spLocks noGrp="1"/>
          </p:cNvSpPr>
          <p:nvPr>
            <p:ph idx="1"/>
          </p:nvPr>
        </p:nvSpPr>
        <p:spPr>
          <a:xfrm>
            <a:off x="683568" y="548681"/>
            <a:ext cx="8003232" cy="3240359"/>
          </a:xfrm>
        </p:spPr>
        <p:txBody>
          <a:bodyPr>
            <a:noAutofit/>
          </a:bodyPr>
          <a:lstStyle/>
          <a:p>
            <a:pPr marL="0" indent="0">
              <a:buNone/>
            </a:pPr>
            <a:r>
              <a:rPr lang="uk-UA" sz="1600" dirty="0">
                <a:solidFill>
                  <a:schemeClr val="accent6">
                    <a:lumMod val="50000"/>
                  </a:schemeClr>
                </a:solidFill>
                <a:effectLst>
                  <a:outerShdw blurRad="38100" dist="38100" dir="2700000" algn="tl">
                    <a:srgbClr val="000000">
                      <a:alpha val="43137"/>
                    </a:srgbClr>
                  </a:outerShdw>
                </a:effectLst>
              </a:rPr>
              <a:t>«</a:t>
            </a:r>
            <a:r>
              <a:rPr lang="uk-UA" sz="2000" b="1" dirty="0">
                <a:solidFill>
                  <a:schemeClr val="accent6">
                    <a:lumMod val="50000"/>
                  </a:schemeClr>
                </a:solidFill>
                <a:effectLst>
                  <a:outerShdw blurRad="38100" dist="38100" dir="2700000" algn="tl">
                    <a:srgbClr val="000000">
                      <a:alpha val="43137"/>
                    </a:srgbClr>
                  </a:outerShdw>
                </a:effectLst>
              </a:rPr>
              <a:t>Алкоголік»  — це людина яка внаслідок стабільного (хоча б раз на три дні протягом 6-8 місяців) вживання алкоголю відчуває </a:t>
            </a:r>
            <a:r>
              <a:rPr lang="uk-UA" sz="2000" b="1" dirty="0" smtClean="0">
                <a:solidFill>
                  <a:schemeClr val="accent6">
                    <a:lumMod val="50000"/>
                  </a:schemeClr>
                </a:solidFill>
                <a:effectLst>
                  <a:outerShdw blurRad="38100" dist="38100" dir="2700000" algn="tl">
                    <a:srgbClr val="000000">
                      <a:alpha val="43137"/>
                    </a:srgbClr>
                  </a:outerShdw>
                </a:effectLst>
              </a:rPr>
              <a:t>психофізичну </a:t>
            </a:r>
            <a:r>
              <a:rPr lang="uk-UA" sz="2000" b="1" dirty="0">
                <a:solidFill>
                  <a:schemeClr val="accent6">
                    <a:lumMod val="50000"/>
                  </a:schemeClr>
                </a:solidFill>
                <a:effectLst>
                  <a:outerShdw blurRad="38100" dist="38100" dir="2700000" algn="tl">
                    <a:srgbClr val="000000">
                      <a:alpha val="43137"/>
                    </a:srgbClr>
                  </a:outerShdw>
                </a:effectLst>
              </a:rPr>
              <a:t>залежність від нього.</a:t>
            </a:r>
          </a:p>
          <a:p>
            <a:pPr marL="0" indent="0">
              <a:buNone/>
            </a:pPr>
            <a:r>
              <a:rPr lang="uk-UA" sz="2000" b="1" dirty="0">
                <a:solidFill>
                  <a:schemeClr val="accent6">
                    <a:lumMod val="50000"/>
                  </a:schemeClr>
                </a:solidFill>
                <a:effectLst>
                  <a:outerShdw blurRad="38100" dist="38100" dir="2700000" algn="tl">
                    <a:srgbClr val="000000">
                      <a:alpha val="43137"/>
                    </a:srgbClr>
                  </a:outerShdw>
                </a:effectLst>
              </a:rPr>
              <a:t>Поведінка алкоголіка на 1-ій стадії сп'яніння: нервується, йому властиві спалахи гніву, озлобленості, буяння, він втрачає почуття відповідальності за свої вчинки, прихильний до вихваляння і агресії. Також вони ніколи не визнають себе залежними, абсолютна більшість алкозалежних сильно нервують(інколи зі спалахами ярості) коли чують в свою адресу </a:t>
            </a:r>
            <a:r>
              <a:rPr lang="uk-UA" sz="2000" b="1" dirty="0" smtClean="0">
                <a:solidFill>
                  <a:schemeClr val="accent6">
                    <a:lumMod val="50000"/>
                  </a:schemeClr>
                </a:solidFill>
                <a:effectLst>
                  <a:outerShdw blurRad="38100" dist="38100" dir="2700000" algn="tl">
                    <a:srgbClr val="000000">
                      <a:alpha val="43137"/>
                    </a:srgbClr>
                  </a:outerShdw>
                </a:effectLst>
              </a:rPr>
              <a:t>«Алкоголік". Іноді </a:t>
            </a:r>
            <a:r>
              <a:rPr lang="uk-UA" sz="2000" b="1" dirty="0">
                <a:solidFill>
                  <a:schemeClr val="accent6">
                    <a:lumMod val="50000"/>
                  </a:schemeClr>
                </a:solidFill>
                <a:effectLst>
                  <a:outerShdw blurRad="38100" dist="38100" dir="2700000" algn="tl">
                    <a:srgbClr val="000000">
                      <a:alpha val="43137"/>
                    </a:srgbClr>
                  </a:outerShdw>
                </a:effectLst>
              </a:rPr>
              <a:t>проявляється згодою </a:t>
            </a:r>
            <a:r>
              <a:rPr lang="uk-UA" sz="2000" b="1" dirty="0" smtClean="0">
                <a:solidFill>
                  <a:schemeClr val="accent6">
                    <a:lumMod val="50000"/>
                  </a:schemeClr>
                </a:solidFill>
                <a:effectLst>
                  <a:outerShdw blurRad="38100" dist="38100" dir="2700000" algn="tl">
                    <a:srgbClr val="000000">
                      <a:alpha val="43137"/>
                    </a:srgbClr>
                  </a:outerShdw>
                </a:effectLst>
              </a:rPr>
              <a:t>проте,що </a:t>
            </a:r>
            <a:r>
              <a:rPr lang="uk-UA" sz="2000" b="1" dirty="0">
                <a:solidFill>
                  <a:schemeClr val="accent6">
                    <a:lumMod val="50000"/>
                  </a:schemeClr>
                </a:solidFill>
                <a:effectLst>
                  <a:outerShdw blurRad="38100" dist="38100" dir="2700000" algn="tl">
                    <a:srgbClr val="000000">
                      <a:alpha val="43137"/>
                    </a:srgbClr>
                  </a:outerShdw>
                </a:effectLst>
              </a:rPr>
              <a:t>він(вона) алкоголік.</a:t>
            </a:r>
          </a:p>
          <a:p>
            <a:pPr marL="0" indent="0">
              <a:buNone/>
            </a:pPr>
            <a:endParaRPr lang="uk-UA" sz="2400" b="1" dirty="0">
              <a:solidFill>
                <a:schemeClr val="accent6">
                  <a:lumMod val="50000"/>
                </a:schemeClr>
              </a:solidFill>
              <a:effectLst>
                <a:outerShdw blurRad="38100" dist="38100" dir="2700000" algn="tl">
                  <a:srgbClr val="000000">
                    <a:alpha val="43137"/>
                  </a:srgbClr>
                </a:outerShdw>
              </a:effectLst>
            </a:endParaRPr>
          </a:p>
          <a:p>
            <a:pPr marL="0" indent="0">
              <a:buNone/>
            </a:pPr>
            <a:endParaRPr lang="uk-UA" sz="2400" b="1" dirty="0">
              <a:solidFill>
                <a:schemeClr val="accent6">
                  <a:lumMod val="50000"/>
                </a:schemeClr>
              </a:solidFill>
              <a:effectLst>
                <a:outerShdw blurRad="38100" dist="38100" dir="2700000" algn="tl">
                  <a:srgbClr val="000000">
                    <a:alpha val="43137"/>
                  </a:srgbClr>
                </a:outerShdw>
              </a:effectLst>
            </a:endParaRPr>
          </a:p>
        </p:txBody>
      </p:sp>
      <p:pic>
        <p:nvPicPr>
          <p:cNvPr id="6" name="Влияние алкоголя на сердце. Ролик.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789040"/>
            <a:ext cx="9143999" cy="3068960"/>
          </a:xfrm>
          <a:prstGeom prst="rect">
            <a:avLst/>
          </a:prstGeom>
        </p:spPr>
      </p:pic>
    </p:spTree>
    <p:extLst>
      <p:ext uri="{BB962C8B-B14F-4D97-AF65-F5344CB8AC3E}">
        <p14:creationId xmlns:p14="http://schemas.microsoft.com/office/powerpoint/2010/main" val="2319222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6"/>
                </p:tgtEl>
              </p:cMediaNode>
            </p:vide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772"/>
            <a:ext cx="9144000" cy="6879771"/>
          </a:xfrm>
        </p:spPr>
      </p:pic>
    </p:spTree>
    <p:extLst>
      <p:ext uri="{BB962C8B-B14F-4D97-AF65-F5344CB8AC3E}">
        <p14:creationId xmlns:p14="http://schemas.microsoft.com/office/powerpoint/2010/main" val="15647554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149</TotalTime>
  <Words>433</Words>
  <Application>Microsoft Office PowerPoint</Application>
  <PresentationFormat>Экран (4:3)</PresentationFormat>
  <Paragraphs>11</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Шкідливий вплив алкоголю на  організм людини</vt:lpstr>
      <vt:lpstr>Алкоголь — легкозаймиста, безбарвна рідина з характерним запахом, належить до сильнодіючих наркотиків, викликає спочатку збудження, а потім параліч нервової системи.</vt:lpstr>
      <vt:lpstr>У хімії алкого́ль — органічна сполука, що характеризується наявністю в молекулі однієї і більше аліфатичних груп OH. При взаємодії з кислотами утворює естери. Спирти в основному застосовуються як розчинники смол, лаків і у виробництві фарб, у парфумерній промисловості й у фармакології. Етанол одержують у процесі ферментації (бродіння). Він є основою алкогольних напоїв (алкогольних виробів).</vt:lpstr>
      <vt:lpstr>Алкогольні напої - напої, що містять етанол (етиловий спирт, алкоголь). Етанол є природною психо-активною речовиною, що надає гальмівну дію на центральну нервову систему. Серед спиртів етанол має відносно невисоку токсичність, володіючи при цьому значним психо-активним  ефектом. Вживання етанолу викликає сп'яніння, в результаті чого у людини знижується швидкість реакції і увагу, порушується координація рухів і мислення. Вживання великих кількостей може призвести до смерті. Надмірне і регулярне вживання алкоголю може викликати алкоголізм.</vt:lpstr>
      <vt:lpstr>Алкоголізм характерний психо-фізичною залежністю від алкоголю, основою якої є наявність алкоголю в обмінних процесах людського організму, розвивається внаслідок хронічного зловживання спиртними (алкогольними) напоями. У ширшому розумінні алкоголізм — сукупність шкідливих звичок, пов'язаних із зловживанням алкоголем, впливів на здоров'я, життя, працю і добробут людей. Психологічно має дві стадії: звичка та хвороба.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Шкідливий вплив алкоголю на  організм людини</dc:title>
  <dc:creator>KAO</dc:creator>
  <cp:lastModifiedBy>KAO</cp:lastModifiedBy>
  <cp:revision>15</cp:revision>
  <dcterms:created xsi:type="dcterms:W3CDTF">2015-03-03T18:58:47Z</dcterms:created>
  <dcterms:modified xsi:type="dcterms:W3CDTF">2015-03-10T18:32:27Z</dcterms:modified>
</cp:coreProperties>
</file>