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9" r:id="rId9"/>
    <p:sldId id="263" r:id="rId10"/>
    <p:sldId id="264" r:id="rId11"/>
    <p:sldId id="268" r:id="rId12"/>
    <p:sldId id="265" r:id="rId13"/>
    <p:sldId id="267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3237B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21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K:\ProPowerPoint\Шаблоны\АБСТРАКТНЫЕ\Темный\Dar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109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9995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042867C-2861-48BA-9596-5655779C6A7E}" type="datetimeFigureOut">
              <a:rPr lang="ru-RU"/>
              <a:pPr>
                <a:defRPr/>
              </a:pPr>
              <a:t>01.02.2015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DACE273-B114-4FDA-9BCA-C1B994E3C3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7019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K:\ProPowerPoint\Шаблоны\АБСТРАКТНЫЕ\Темный\DarkSlid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0" y="0"/>
            <a:ext cx="91503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uk-UA" smtClean="0"/>
              <a:t>Образец заголовка</a:t>
            </a:r>
          </a:p>
        </p:txBody>
      </p:sp>
      <p:sp>
        <p:nvSpPr>
          <p:cNvPr id="1028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uk-UA" smtClean="0"/>
              <a:t>Образец текста</a:t>
            </a:r>
          </a:p>
          <a:p>
            <a:pPr lvl="1"/>
            <a:r>
              <a:rPr lang="ru-RU" altLang="uk-UA" smtClean="0"/>
              <a:t>Второй уровень</a:t>
            </a:r>
          </a:p>
          <a:p>
            <a:pPr lvl="2"/>
            <a:r>
              <a:rPr lang="ru-RU" altLang="uk-UA" smtClean="0"/>
              <a:t>Третий уровень</a:t>
            </a:r>
          </a:p>
          <a:p>
            <a:pPr lvl="3"/>
            <a:r>
              <a:rPr lang="ru-RU" altLang="uk-UA" smtClean="0"/>
              <a:t>Четвертый уровень</a:t>
            </a:r>
          </a:p>
          <a:p>
            <a:pPr lvl="4"/>
            <a:r>
              <a:rPr lang="ru-RU" altLang="uk-UA" smtClean="0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g"/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jpg"/><Relationship Id="rId4" Type="http://schemas.openxmlformats.org/officeDocument/2006/relationships/image" Target="../media/image23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gif"/><Relationship Id="rId4" Type="http://schemas.openxmlformats.org/officeDocument/2006/relationships/image" Target="../media/image7.gi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altLang="uk-UA" dirty="0" smtClean="0"/>
              <a:t>Вплив чинників ризику на репродуктивне здоров</a:t>
            </a:r>
            <a:r>
              <a:rPr lang="en-GB" altLang="uk-UA" dirty="0" smtClean="0"/>
              <a:t>’</a:t>
            </a:r>
            <a:r>
              <a:rPr lang="uk-UA" altLang="uk-UA" dirty="0" smtClean="0"/>
              <a:t>я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112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mtClean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3861048"/>
            <a:ext cx="2577911" cy="23168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266928" cy="1143000"/>
          </a:xfrm>
        </p:spPr>
        <p:txBody>
          <a:bodyPr/>
          <a:lstStyle/>
          <a:p>
            <a:r>
              <a:rPr lang="uk-UA" dirty="0">
                <a:solidFill>
                  <a:srgbClr val="00B050"/>
                </a:solidFill>
              </a:rPr>
              <a:t> Алкоголізм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7524" y="2204864"/>
            <a:ext cx="8568952" cy="3816424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>
                <a:solidFill>
                  <a:schemeClr val="bg1">
                    <a:lumMod val="95000"/>
                  </a:schemeClr>
                </a:solidFill>
              </a:rPr>
              <a:t>При систематичному </a:t>
            </a:r>
            <a:r>
              <a:rPr lang="ru-RU" dirty="0" err="1">
                <a:solidFill>
                  <a:schemeClr val="bg1">
                    <a:lumMod val="95000"/>
                  </a:schemeClr>
                </a:solidFill>
              </a:rPr>
              <a:t>вжитку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</a:rPr>
              <a:t> алкоголю </a:t>
            </a:r>
            <a:r>
              <a:rPr lang="ru-RU" dirty="0" err="1">
                <a:solidFill>
                  <a:schemeClr val="bg1">
                    <a:lumMod val="95000"/>
                  </a:schemeClr>
                </a:solidFill>
              </a:rPr>
              <a:t>розвивається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dirty="0" err="1">
                <a:solidFill>
                  <a:schemeClr val="bg1">
                    <a:lumMod val="95000"/>
                  </a:schemeClr>
                </a:solidFill>
              </a:rPr>
              <a:t>небезпечна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</a:rPr>
              <a:t> хвороба – </a:t>
            </a:r>
            <a:r>
              <a:rPr lang="ru-RU" dirty="0" err="1">
                <a:solidFill>
                  <a:schemeClr val="bg1">
                    <a:lumMod val="95000"/>
                  </a:schemeClr>
                </a:solidFill>
              </a:rPr>
              <a:t>акоголізм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</a:rPr>
              <a:t>. </a:t>
            </a:r>
            <a:r>
              <a:rPr lang="ru-RU" dirty="0" err="1">
                <a:solidFill>
                  <a:schemeClr val="bg1">
                    <a:lumMod val="95000"/>
                  </a:schemeClr>
                </a:solidFill>
              </a:rPr>
              <a:t>Також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dirty="0" err="1">
                <a:solidFill>
                  <a:schemeClr val="bg1">
                    <a:lumMod val="95000"/>
                  </a:schemeClr>
                </a:solidFill>
              </a:rPr>
              <a:t>він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dirty="0" err="1">
                <a:solidFill>
                  <a:schemeClr val="bg1">
                    <a:lumMod val="95000"/>
                  </a:schemeClr>
                </a:solidFill>
              </a:rPr>
              <a:t>шкідливо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dirty="0" err="1">
                <a:solidFill>
                  <a:schemeClr val="bg1">
                    <a:lumMod val="95000"/>
                  </a:schemeClr>
                </a:solidFill>
              </a:rPr>
              <a:t>впливає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</a:rPr>
              <a:t> на </a:t>
            </a:r>
            <a:r>
              <a:rPr lang="ru-RU" dirty="0" err="1">
                <a:solidFill>
                  <a:schemeClr val="bg1">
                    <a:lumMod val="95000"/>
                  </a:schemeClr>
                </a:solidFill>
              </a:rPr>
              <a:t>сецево-судинну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</a:rPr>
              <a:t> систему, </a:t>
            </a:r>
            <a:r>
              <a:rPr lang="ru-RU" dirty="0" err="1">
                <a:solidFill>
                  <a:schemeClr val="bg1">
                    <a:lumMod val="95000"/>
                  </a:schemeClr>
                </a:solidFill>
              </a:rPr>
              <a:t>мозок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</a:rPr>
              <a:t> і </a:t>
            </a:r>
            <a:r>
              <a:rPr lang="ru-RU" dirty="0" err="1">
                <a:solidFill>
                  <a:schemeClr val="bg1">
                    <a:lumMod val="95000"/>
                  </a:schemeClr>
                </a:solidFill>
              </a:rPr>
              <a:t>нервову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dirty="0" err="1">
                <a:solidFill>
                  <a:schemeClr val="bg1">
                    <a:lumMod val="95000"/>
                  </a:schemeClr>
                </a:solidFill>
              </a:rPr>
              <a:t>систему,шлунок,підшлун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dirty="0" err="1">
                <a:solidFill>
                  <a:schemeClr val="bg1">
                    <a:lumMod val="95000"/>
                  </a:schemeClr>
                </a:solidFill>
              </a:rPr>
              <a:t>кова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dirty="0" err="1">
                <a:solidFill>
                  <a:schemeClr val="bg1">
                    <a:lumMod val="95000"/>
                  </a:schemeClr>
                </a:solidFill>
              </a:rPr>
              <a:t>залоза,печінка</a:t>
            </a:r>
            <a:r>
              <a:rPr lang="ru-RU" dirty="0" smtClean="0">
                <a:solidFill>
                  <a:schemeClr val="bg1">
                    <a:lumMod val="95000"/>
                  </a:schemeClr>
                </a:solidFill>
              </a:rPr>
              <a:t>.</a:t>
            </a:r>
            <a:br>
              <a:rPr lang="ru-RU" dirty="0" smtClean="0">
                <a:solidFill>
                  <a:schemeClr val="bg1">
                    <a:lumMod val="95000"/>
                  </a:schemeClr>
                </a:solidFill>
              </a:rPr>
            </a:br>
            <a:endParaRPr lang="uk-UA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2045" y="4797152"/>
            <a:ext cx="2221307" cy="192636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44624"/>
            <a:ext cx="2100753" cy="21166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832038"/>
            <a:ext cx="2664296" cy="186500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6876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9739"/>
            <a:ext cx="8229600" cy="1143000"/>
          </a:xfrm>
        </p:spPr>
        <p:txBody>
          <a:bodyPr/>
          <a:lstStyle/>
          <a:p>
            <a:r>
              <a:rPr lang="ru-RU" sz="32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Перша </a:t>
            </a:r>
            <a:r>
              <a:rPr lang="ru-RU" sz="3200" dirty="0" err="1">
                <a:solidFill>
                  <a:schemeClr val="tx2">
                    <a:lumMod val="40000"/>
                    <a:lumOff val="60000"/>
                  </a:schemeClr>
                </a:solidFill>
              </a:rPr>
              <a:t>допомога</a:t>
            </a:r>
            <a:r>
              <a:rPr lang="ru-RU" sz="32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та </a:t>
            </a:r>
            <a:r>
              <a:rPr lang="ru-RU" sz="3200" dirty="0" err="1">
                <a:solidFill>
                  <a:schemeClr val="tx2">
                    <a:lumMod val="40000"/>
                    <a:lumOff val="60000"/>
                  </a:schemeClr>
                </a:solidFill>
              </a:rPr>
              <a:t>лікування</a:t>
            </a:r>
            <a:r>
              <a:rPr lang="ru-RU" sz="32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при алкогольному </a:t>
            </a:r>
            <a:r>
              <a:rPr lang="ru-RU" sz="3200" dirty="0" err="1">
                <a:solidFill>
                  <a:schemeClr val="tx2">
                    <a:lumMod val="40000"/>
                    <a:lumOff val="60000"/>
                  </a:schemeClr>
                </a:solidFill>
              </a:rPr>
              <a:t>спянінні</a:t>
            </a:r>
            <a:endParaRPr lang="uk-UA" sz="32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525963"/>
          </a:xfrm>
        </p:spPr>
        <p:txBody>
          <a:bodyPr/>
          <a:lstStyle/>
          <a:p>
            <a:r>
              <a:rPr lang="uk-UA" sz="1600" dirty="0" smtClean="0"/>
              <a:t>Лікування </a:t>
            </a:r>
            <a:r>
              <a:rPr lang="uk-UA" sz="1600" dirty="0"/>
              <a:t>алкогольної інтоксикації необхідно розпочинати </a:t>
            </a:r>
            <a:r>
              <a:rPr lang="uk-UA" sz="1600" dirty="0" smtClean="0"/>
              <a:t>з видалення </a:t>
            </a:r>
            <a:r>
              <a:rPr lang="uk-UA" sz="1600" dirty="0"/>
              <a:t>алкоголю з шлунку. Цього можна досягти </a:t>
            </a:r>
            <a:r>
              <a:rPr lang="uk-UA" sz="1600" dirty="0" smtClean="0"/>
              <a:t>шляхом промивання </a:t>
            </a:r>
            <a:r>
              <a:rPr lang="uk-UA" sz="1600" dirty="0"/>
              <a:t>шлунку з використанням великої кількості води</a:t>
            </a:r>
            <a:r>
              <a:rPr lang="uk-UA" sz="1600" dirty="0" smtClean="0"/>
              <a:t>. Корисним </a:t>
            </a:r>
            <a:r>
              <a:rPr lang="uk-UA" sz="1600" dirty="0"/>
              <a:t>може бути активоване вугілля, особливо </a:t>
            </a:r>
            <a:r>
              <a:rPr lang="uk-UA" sz="1600" dirty="0" smtClean="0"/>
              <a:t>у випадку </a:t>
            </a:r>
            <a:r>
              <a:rPr lang="uk-UA" sz="1600" dirty="0"/>
              <a:t>недавнього вживання алкоголю. Після </a:t>
            </a:r>
            <a:r>
              <a:rPr lang="uk-UA" sz="1600" dirty="0" smtClean="0"/>
              <a:t>блювоти необхідно </a:t>
            </a:r>
            <a:r>
              <a:rPr lang="uk-UA" sz="1600" dirty="0"/>
              <a:t>промити ротову порожнину (прополоскати)теплою водою для запобігання хімічним опікам (</a:t>
            </a:r>
            <a:r>
              <a:rPr lang="uk-UA" sz="1600" dirty="0" smtClean="0"/>
              <a:t>шлунковим соком</a:t>
            </a:r>
            <a:r>
              <a:rPr lang="uk-UA" sz="1600" dirty="0"/>
              <a:t>, жовчю). Потрібно пам’ятати, що у випадку </a:t>
            </a:r>
            <a:r>
              <a:rPr lang="uk-UA" sz="1600" dirty="0" smtClean="0"/>
              <a:t>супутніх хвороб</a:t>
            </a:r>
            <a:r>
              <a:rPr lang="uk-UA" sz="1600" dirty="0"/>
              <a:t>, що торкаються нервової системи (травми чи </a:t>
            </a:r>
            <a:r>
              <a:rPr lang="uk-UA" sz="1600" dirty="0" smtClean="0"/>
              <a:t>судинні захворювання </a:t>
            </a:r>
            <a:r>
              <a:rPr lang="uk-UA" sz="1600" dirty="0"/>
              <a:t>мозку) може бути нетипове сп’яніння. </a:t>
            </a:r>
            <a:r>
              <a:rPr lang="uk-UA" sz="1600" dirty="0" smtClean="0"/>
              <a:t>Воно має </a:t>
            </a:r>
            <a:r>
              <a:rPr lang="uk-UA" sz="1600" dirty="0"/>
              <a:t>кілька варіантів і характеризується </a:t>
            </a:r>
            <a:r>
              <a:rPr lang="uk-UA" sz="1600" dirty="0" smtClean="0"/>
              <a:t>підвищеною дратівливістю</a:t>
            </a:r>
            <a:r>
              <a:rPr lang="uk-UA" sz="1600" dirty="0"/>
              <a:t>, схильністю до бійок. придуркувато-клоунською поведінкою або розладами свідомості. </a:t>
            </a:r>
            <a:r>
              <a:rPr lang="uk-UA" sz="1600" dirty="0" smtClean="0"/>
              <a:t>Ці отруєння </a:t>
            </a:r>
            <a:r>
              <a:rPr lang="uk-UA" sz="1600" dirty="0"/>
              <a:t>є досить навіть з загрозою для життя. Особливо </a:t>
            </a:r>
            <a:r>
              <a:rPr lang="uk-UA" sz="1600" dirty="0" smtClean="0"/>
              <a:t>це стосується </a:t>
            </a:r>
            <a:r>
              <a:rPr lang="uk-UA" sz="1600" dirty="0"/>
              <a:t>напоїв не тільки з не видаленими, але </a:t>
            </a:r>
            <a:r>
              <a:rPr lang="uk-UA" sz="1600" dirty="0" smtClean="0"/>
              <a:t>і розбитими </a:t>
            </a:r>
            <a:r>
              <a:rPr lang="uk-UA" sz="1600" dirty="0"/>
              <a:t>у ступці кісточками для настоянки. </a:t>
            </a:r>
            <a:r>
              <a:rPr lang="uk-UA" sz="1600" dirty="0" smtClean="0"/>
              <a:t>Отруєння метиловим </a:t>
            </a:r>
            <a:r>
              <a:rPr lang="uk-UA" sz="1600" dirty="0"/>
              <a:t>(деревним) спиртом характеризується </a:t>
            </a:r>
            <a:r>
              <a:rPr lang="uk-UA" sz="1600" dirty="0" smtClean="0"/>
              <a:t>швидким і </a:t>
            </a:r>
            <a:r>
              <a:rPr lang="uk-UA" sz="1600" dirty="0"/>
              <a:t>важким сп’янінням з порушенням зору (спочатку двоїння,потім сліпота). Це отруєння без кваліфікованої </a:t>
            </a:r>
            <a:r>
              <a:rPr lang="uk-UA" sz="1600" dirty="0" smtClean="0"/>
              <a:t>медичної допомоги </a:t>
            </a:r>
            <a:r>
              <a:rPr lang="uk-UA" sz="1600" dirty="0"/>
              <a:t>безумовно смертельне.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5" y="4415138"/>
            <a:ext cx="3585737" cy="23262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7376" y="4385259"/>
            <a:ext cx="1728192" cy="172051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051032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uk-UA" dirty="0">
                <a:solidFill>
                  <a:schemeClr val="accent6">
                    <a:lumMod val="75000"/>
                  </a:schemeClr>
                </a:solidFill>
              </a:rPr>
              <a:t>Вплив наркотиків 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u-RU" sz="2000" dirty="0" smtClean="0"/>
              <a:t>Наркотики – </a:t>
            </a:r>
            <a:r>
              <a:rPr lang="ru-RU" sz="2000" dirty="0" err="1" smtClean="0"/>
              <a:t>це</a:t>
            </a:r>
            <a:r>
              <a:rPr lang="ru-RU" sz="2000" dirty="0" smtClean="0"/>
              <a:t>, по </a:t>
            </a:r>
            <a:r>
              <a:rPr lang="ru-RU" sz="2000" dirty="0" err="1" smtClean="0"/>
              <a:t>суті</a:t>
            </a:r>
            <a:r>
              <a:rPr lang="ru-RU" sz="2000" dirty="0" smtClean="0"/>
              <a:t> </a:t>
            </a:r>
            <a:r>
              <a:rPr lang="ru-RU" sz="2000" dirty="0" err="1" smtClean="0"/>
              <a:t>своїй</a:t>
            </a:r>
            <a:r>
              <a:rPr lang="ru-RU" sz="2000" dirty="0" smtClean="0"/>
              <a:t>, </a:t>
            </a:r>
            <a:r>
              <a:rPr lang="ru-RU" sz="2000" dirty="0" err="1" smtClean="0"/>
              <a:t>отрути</a:t>
            </a:r>
            <a:r>
              <a:rPr lang="ru-RU" sz="2000" dirty="0" smtClean="0"/>
              <a:t>. Велика </a:t>
            </a:r>
            <a:r>
              <a:rPr lang="ru-RU" sz="2000" dirty="0" err="1" smtClean="0"/>
              <a:t>кількість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наркотиків</a:t>
            </a:r>
            <a:r>
              <a:rPr lang="ru-RU" sz="2000" dirty="0" smtClean="0"/>
              <a:t> </a:t>
            </a:r>
            <a:r>
              <a:rPr lang="ru-RU" sz="2000" dirty="0" err="1" smtClean="0"/>
              <a:t>діє</a:t>
            </a:r>
            <a:r>
              <a:rPr lang="ru-RU" sz="2000" dirty="0" smtClean="0"/>
              <a:t> як </a:t>
            </a:r>
            <a:r>
              <a:rPr lang="ru-RU" sz="2000" dirty="0" err="1" smtClean="0"/>
              <a:t>отрута</a:t>
            </a:r>
            <a:r>
              <a:rPr lang="ru-RU" sz="2000" dirty="0" smtClean="0"/>
              <a:t> і </a:t>
            </a:r>
            <a:r>
              <a:rPr lang="ru-RU" sz="2000" dirty="0" err="1" smtClean="0"/>
              <a:t>може</a:t>
            </a:r>
            <a:r>
              <a:rPr lang="ru-RU" sz="2000" dirty="0" smtClean="0"/>
              <a:t> </a:t>
            </a:r>
            <a:r>
              <a:rPr lang="ru-RU" sz="2000" dirty="0" err="1" smtClean="0"/>
              <a:t>вбити</a:t>
            </a:r>
            <a:r>
              <a:rPr lang="ru-RU" sz="2000" dirty="0" smtClean="0"/>
              <a:t>. Наркотики </a:t>
            </a:r>
            <a:r>
              <a:rPr lang="ru-RU" sz="2000" dirty="0" err="1" smtClean="0"/>
              <a:t>впливають</a:t>
            </a:r>
            <a:r>
              <a:rPr lang="ru-RU" sz="2000" dirty="0" smtClean="0"/>
              <a:t> на </a:t>
            </a:r>
            <a:r>
              <a:rPr lang="ru-RU" sz="2000" dirty="0" err="1" smtClean="0"/>
              <a:t>розум</a:t>
            </a:r>
            <a:r>
              <a:rPr lang="ru-RU" sz="2000" dirty="0" smtClean="0"/>
              <a:t>. Але наркотики </a:t>
            </a:r>
            <a:r>
              <a:rPr lang="ru-RU" sz="2000" dirty="0" err="1" smtClean="0"/>
              <a:t>роблять</a:t>
            </a:r>
            <a:r>
              <a:rPr lang="ru-RU" sz="2000" dirty="0" smtClean="0"/>
              <a:t> </a:t>
            </a:r>
            <a:r>
              <a:rPr lang="ru-RU" sz="2000" dirty="0" err="1" smtClean="0"/>
              <a:t>уявні</a:t>
            </a:r>
            <a:r>
              <a:rPr lang="ru-RU" sz="2000" dirty="0" smtClean="0"/>
              <a:t> </a:t>
            </a:r>
            <a:r>
              <a:rPr lang="ru-RU" sz="2000" dirty="0" err="1" smtClean="0"/>
              <a:t>образи</a:t>
            </a:r>
            <a:r>
              <a:rPr lang="ru-RU" sz="2000" dirty="0" smtClean="0"/>
              <a:t> </a:t>
            </a:r>
            <a:r>
              <a:rPr lang="ru-RU" sz="2000" dirty="0" err="1" smtClean="0"/>
              <a:t>тьмяними</a:t>
            </a:r>
            <a:r>
              <a:rPr lang="ru-RU" sz="2000" dirty="0" smtClean="0"/>
              <a:t> та </a:t>
            </a:r>
            <a:r>
              <a:rPr lang="ru-RU" sz="2000" dirty="0" err="1" smtClean="0"/>
              <a:t>неясними</a:t>
            </a:r>
            <a:r>
              <a:rPr lang="ru-RU" sz="2000" dirty="0" smtClean="0"/>
              <a:t> і </a:t>
            </a:r>
            <a:r>
              <a:rPr lang="ru-RU" sz="2000" dirty="0" err="1" smtClean="0"/>
              <a:t>створюють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прогалини</a:t>
            </a:r>
            <a:r>
              <a:rPr lang="ru-RU" sz="2000" dirty="0" smtClean="0"/>
              <a:t>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провали. Коли </a:t>
            </a:r>
            <a:r>
              <a:rPr lang="ru-RU" sz="2000" dirty="0" err="1" smtClean="0"/>
              <a:t>людина</a:t>
            </a:r>
            <a:r>
              <a:rPr lang="ru-RU" sz="2000" dirty="0" smtClean="0"/>
              <a:t> </a:t>
            </a:r>
            <a:r>
              <a:rPr lang="ru-RU" sz="2000" dirty="0" err="1" smtClean="0"/>
              <a:t>намагається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витягти</a:t>
            </a:r>
            <a:r>
              <a:rPr lang="ru-RU" sz="2000" dirty="0" smtClean="0"/>
              <a:t> </a:t>
            </a:r>
            <a:r>
              <a:rPr lang="ru-RU" sz="2000" dirty="0" err="1" smtClean="0"/>
              <a:t>інформацію</a:t>
            </a:r>
            <a:r>
              <a:rPr lang="ru-RU" sz="2000" dirty="0" smtClean="0"/>
              <a:t> з </a:t>
            </a:r>
            <a:r>
              <a:rPr lang="ru-RU" sz="2000" dirty="0" err="1" smtClean="0"/>
              <a:t>цієї</a:t>
            </a:r>
            <a:r>
              <a:rPr lang="ru-RU" sz="2000" dirty="0" smtClean="0"/>
              <a:t> </a:t>
            </a:r>
            <a:r>
              <a:rPr lang="ru-RU" sz="2000" dirty="0" err="1" smtClean="0"/>
              <a:t>каші</a:t>
            </a:r>
            <a:r>
              <a:rPr lang="ru-RU" sz="2000" dirty="0" smtClean="0"/>
              <a:t>, вона просто не </a:t>
            </a:r>
            <a:r>
              <a:rPr lang="ru-RU" sz="2000" dirty="0" err="1" smtClean="0"/>
              <a:t>може</a:t>
            </a:r>
            <a:r>
              <a:rPr lang="ru-RU" sz="2000" dirty="0" smtClean="0"/>
              <a:t> </a:t>
            </a:r>
            <a:r>
              <a:rPr lang="ru-RU" sz="2000" dirty="0" err="1" smtClean="0"/>
              <a:t>цього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зробити</a:t>
            </a:r>
            <a:r>
              <a:rPr lang="ru-RU" sz="2000" dirty="0" smtClean="0"/>
              <a:t>. Наркотики </a:t>
            </a:r>
            <a:r>
              <a:rPr lang="ru-RU" sz="2000" dirty="0" err="1" smtClean="0"/>
              <a:t>впливають</a:t>
            </a:r>
            <a:r>
              <a:rPr lang="ru-RU" sz="2000" dirty="0" smtClean="0"/>
              <a:t>, і </a:t>
            </a:r>
            <a:r>
              <a:rPr lang="ru-RU" sz="2000" dirty="0" err="1" smtClean="0"/>
              <a:t>змушують</a:t>
            </a:r>
            <a:r>
              <a:rPr lang="ru-RU" sz="2000" dirty="0" smtClean="0"/>
              <a:t> </a:t>
            </a:r>
            <a:r>
              <a:rPr lang="ru-RU" sz="2000" dirty="0" err="1" smtClean="0"/>
              <a:t>людину</a:t>
            </a:r>
            <a:r>
              <a:rPr lang="ru-RU" sz="2000" dirty="0" smtClean="0"/>
              <a:t> </a:t>
            </a:r>
            <a:r>
              <a:rPr lang="ru-RU" sz="2000" dirty="0" err="1" smtClean="0"/>
              <a:t>сприймати</a:t>
            </a:r>
            <a:r>
              <a:rPr lang="ru-RU" sz="2000" dirty="0" smtClean="0"/>
              <a:t> все </a:t>
            </a:r>
            <a:r>
              <a:rPr lang="ru-RU" sz="2000" dirty="0" err="1" smtClean="0"/>
              <a:t>повільно</a:t>
            </a:r>
            <a:r>
              <a:rPr lang="ru-RU" sz="2000" dirty="0" smtClean="0"/>
              <a:t>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</a:t>
            </a:r>
            <a:r>
              <a:rPr lang="ru-RU" sz="2000" dirty="0" err="1" smtClean="0"/>
              <a:t>почуватися</a:t>
            </a:r>
            <a:r>
              <a:rPr lang="ru-RU" sz="2000" dirty="0" smtClean="0"/>
              <a:t> тупою і </a:t>
            </a:r>
            <a:r>
              <a:rPr lang="ru-RU" sz="2000" dirty="0" err="1" smtClean="0"/>
              <a:t>призводять</a:t>
            </a:r>
            <a:r>
              <a:rPr lang="ru-RU" sz="2000" dirty="0" smtClean="0"/>
              <a:t> до того, </a:t>
            </a:r>
            <a:r>
              <a:rPr lang="ru-RU" sz="2000" dirty="0" err="1" smtClean="0"/>
              <a:t>що</a:t>
            </a:r>
            <a:r>
              <a:rPr lang="ru-RU" sz="2000" dirty="0" smtClean="0"/>
              <a:t> вона </a:t>
            </a:r>
            <a:r>
              <a:rPr lang="ru-RU" sz="2000" dirty="0" err="1" smtClean="0"/>
              <a:t>зазнає</a:t>
            </a:r>
            <a:r>
              <a:rPr lang="ru-RU" sz="2000" dirty="0" smtClean="0"/>
              <a:t> в </a:t>
            </a:r>
            <a:r>
              <a:rPr lang="ru-RU" sz="2000" dirty="0" err="1" smtClean="0"/>
              <a:t>житті</a:t>
            </a:r>
            <a:r>
              <a:rPr lang="ru-RU" sz="2000" dirty="0" smtClean="0"/>
              <a:t> </a:t>
            </a:r>
            <a:r>
              <a:rPr lang="ru-RU" sz="2000" dirty="0" err="1" smtClean="0"/>
              <a:t>невдач</a:t>
            </a:r>
            <a:r>
              <a:rPr lang="ru-RU" sz="2000" dirty="0" smtClean="0"/>
              <a:t>. Наркотики </a:t>
            </a:r>
            <a:r>
              <a:rPr lang="ru-RU" sz="2000" dirty="0" err="1" smtClean="0"/>
              <a:t>руйнують</a:t>
            </a:r>
            <a:r>
              <a:rPr lang="ru-RU" sz="2000" dirty="0" smtClean="0"/>
              <a:t> </a:t>
            </a:r>
            <a:r>
              <a:rPr lang="ru-RU" sz="2000" dirty="0" err="1" smtClean="0"/>
              <a:t>творчі</a:t>
            </a:r>
            <a:r>
              <a:rPr lang="ru-RU" sz="2000" dirty="0" smtClean="0"/>
              <a:t> </a:t>
            </a:r>
            <a:r>
              <a:rPr lang="ru-RU" sz="2000" dirty="0" err="1" smtClean="0"/>
              <a:t>здібності</a:t>
            </a:r>
            <a:r>
              <a:rPr lang="ru-RU" sz="2000" dirty="0" smtClean="0"/>
              <a:t>. </a:t>
            </a:r>
            <a:r>
              <a:rPr lang="ru-RU" sz="2000" dirty="0" err="1" smtClean="0"/>
              <a:t>Яким</a:t>
            </a:r>
            <a:r>
              <a:rPr lang="ru-RU" sz="2000" dirty="0" smtClean="0"/>
              <a:t> </a:t>
            </a:r>
            <a:r>
              <a:rPr lang="ru-RU" sz="2000" dirty="0" err="1" smtClean="0"/>
              <a:t>би</a:t>
            </a:r>
            <a:r>
              <a:rPr lang="ru-RU" sz="2000" dirty="0" smtClean="0"/>
              <a:t> не </a:t>
            </a:r>
            <a:r>
              <a:rPr lang="ru-RU" sz="2000" dirty="0" err="1" smtClean="0"/>
              <a:t>був</a:t>
            </a:r>
            <a:r>
              <a:rPr lang="ru-RU" sz="2000" dirty="0" smtClean="0"/>
              <a:t> </a:t>
            </a:r>
            <a:r>
              <a:rPr lang="ru-RU" sz="2000" dirty="0" err="1" smtClean="0"/>
              <a:t>вплив</a:t>
            </a:r>
            <a:r>
              <a:rPr lang="ru-RU" sz="2000" dirty="0" smtClean="0"/>
              <a:t> </a:t>
            </a:r>
            <a:r>
              <a:rPr lang="ru-RU" sz="2000" dirty="0" err="1" smtClean="0"/>
              <a:t>наркотиків</a:t>
            </a:r>
            <a:r>
              <a:rPr lang="ru-RU" sz="2000" dirty="0" smtClean="0"/>
              <a:t>, перш за все, вони </a:t>
            </a:r>
            <a:r>
              <a:rPr lang="ru-RU" sz="2000" dirty="0" err="1" smtClean="0"/>
              <a:t>залишаються</a:t>
            </a:r>
            <a:r>
              <a:rPr lang="ru-RU" sz="2000" dirty="0" smtClean="0"/>
              <a:t> наркотиками і негативно </a:t>
            </a:r>
            <a:r>
              <a:rPr lang="ru-RU" sz="2000" dirty="0" err="1" smtClean="0"/>
              <a:t>впливають</a:t>
            </a:r>
            <a:r>
              <a:rPr lang="ru-RU" sz="2000" dirty="0" smtClean="0"/>
              <a:t> на </a:t>
            </a:r>
            <a:r>
              <a:rPr lang="ru-RU" sz="2000" dirty="0" err="1" smtClean="0"/>
              <a:t>життя</a:t>
            </a:r>
            <a:r>
              <a:rPr lang="ru-RU" sz="2000" dirty="0" smtClean="0"/>
              <a:t> </a:t>
            </a:r>
            <a:r>
              <a:rPr lang="ru-RU" sz="2000" dirty="0" err="1" smtClean="0"/>
              <a:t>людини</a:t>
            </a:r>
            <a:r>
              <a:rPr lang="ru-RU" sz="2000" dirty="0" smtClean="0"/>
              <a:t>. </a:t>
            </a:r>
            <a:r>
              <a:rPr lang="ru-RU" sz="2000" dirty="0"/>
              <a:t>Наркотики – </a:t>
            </a:r>
            <a:r>
              <a:rPr lang="ru-RU" sz="2000" dirty="0" err="1"/>
              <a:t>це</a:t>
            </a:r>
            <a:r>
              <a:rPr lang="ru-RU" sz="2000" dirty="0"/>
              <a:t> не </a:t>
            </a:r>
            <a:r>
              <a:rPr lang="ru-RU" sz="2000" dirty="0" err="1"/>
              <a:t>вихід</a:t>
            </a:r>
            <a:r>
              <a:rPr lang="ru-RU" sz="2000" dirty="0" smtClean="0"/>
              <a:t>!</a:t>
            </a:r>
            <a:endParaRPr lang="uk-UA" sz="20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51065">
            <a:off x="4848647" y="5174490"/>
            <a:ext cx="2280253" cy="13681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3984199"/>
            <a:ext cx="2093218" cy="20932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89022">
            <a:off x="427793" y="4159965"/>
            <a:ext cx="2012425" cy="217341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33595">
            <a:off x="2197115" y="4478974"/>
            <a:ext cx="1905000" cy="20669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289864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FF0000"/>
                </a:solidFill>
              </a:rPr>
              <a:t>Дякую за увагу!</a:t>
            </a:r>
            <a:endParaRPr lang="uk-UA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sz="2600" b="1" dirty="0" smtClean="0"/>
              <a:t>Проект </a:t>
            </a:r>
            <a:r>
              <a:rPr lang="uk-UA" sz="2600" b="1" dirty="0" smtClean="0"/>
              <a:t>підготували учениці </a:t>
            </a:r>
            <a:r>
              <a:rPr lang="uk-UA" sz="2600" b="1" dirty="0" smtClean="0"/>
              <a:t>9-А класу </a:t>
            </a:r>
            <a:r>
              <a:rPr lang="uk-UA" sz="2600" b="1" dirty="0" err="1" smtClean="0"/>
              <a:t>Царюк</a:t>
            </a:r>
            <a:r>
              <a:rPr lang="uk-UA" sz="2600" b="1" dirty="0" smtClean="0"/>
              <a:t> </a:t>
            </a:r>
            <a:r>
              <a:rPr lang="uk-UA" sz="2600" b="1" dirty="0" smtClean="0"/>
              <a:t>Марина і </a:t>
            </a:r>
            <a:r>
              <a:rPr lang="uk-UA" sz="2600" b="1" dirty="0" err="1" smtClean="0"/>
              <a:t>Кубишко</a:t>
            </a:r>
            <a:r>
              <a:rPr lang="uk-UA" sz="2600" b="1" smtClean="0"/>
              <a:t> Анна </a:t>
            </a:r>
            <a:r>
              <a:rPr lang="uk-UA" sz="2600" dirty="0" smtClean="0"/>
              <a:t/>
            </a:r>
            <a:br>
              <a:rPr lang="uk-UA" sz="2600" dirty="0" smtClean="0"/>
            </a:br>
            <a:r>
              <a:rPr lang="uk-UA" sz="2600" dirty="0" smtClean="0">
                <a:solidFill>
                  <a:schemeClr val="accent3"/>
                </a:solidFill>
              </a:rPr>
              <a:t>Використана література: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http</a:t>
            </a:r>
            <a:r>
              <a:rPr lang="en-US" sz="2800" dirty="0"/>
              <a:t>://referat.znate.ru/text/index-1948.html </a:t>
            </a:r>
            <a:endParaRPr lang="uk-UA" sz="2800" dirty="0" smtClean="0"/>
          </a:p>
          <a:p>
            <a:pPr marL="0" indent="0">
              <a:buNone/>
            </a:pPr>
            <a:r>
              <a:rPr lang="en-US" sz="2800" dirty="0" smtClean="0"/>
              <a:t>2</a:t>
            </a:r>
            <a:r>
              <a:rPr lang="en-US" sz="2800" dirty="0"/>
              <a:t>. http://ua.convdocs.org/docs/index-154365.html </a:t>
            </a:r>
            <a:r>
              <a:rPr lang="uk-UA" sz="2800" dirty="0"/>
              <a:t/>
            </a:r>
            <a:br>
              <a:rPr lang="uk-UA" sz="2800" dirty="0"/>
            </a:br>
            <a:r>
              <a:rPr lang="en-US" sz="2800" dirty="0" smtClean="0"/>
              <a:t>3</a:t>
            </a:r>
            <a:r>
              <a:rPr lang="en-US" sz="2800" dirty="0"/>
              <a:t>. http://kaznmu.kz/press/2012/01/18/</a:t>
            </a:r>
            <a:endParaRPr lang="uk-UA" sz="2600" dirty="0" smtClean="0"/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38518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4000" dirty="0" smtClean="0"/>
              <a:t>Репродуктивне здоров</a:t>
            </a:r>
            <a:r>
              <a:rPr lang="en-GB" sz="4000" dirty="0" smtClean="0"/>
              <a:t>’</a:t>
            </a:r>
            <a:r>
              <a:rPr lang="uk-UA" sz="4000" dirty="0" smtClean="0"/>
              <a:t>я </a:t>
            </a:r>
            <a:r>
              <a:rPr lang="uk-UA" sz="4000" dirty="0" err="1" smtClean="0"/>
              <a:t>предбачає</a:t>
            </a:r>
            <a:r>
              <a:rPr lang="uk-UA" sz="4000" dirty="0" smtClean="0"/>
              <a:t>:</a:t>
            </a:r>
            <a:endParaRPr lang="uk-UA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1331640" y="1268760"/>
            <a:ext cx="720080" cy="144016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" name="Скругленный прямоугольник 5"/>
          <p:cNvSpPr/>
          <p:nvPr/>
        </p:nvSpPr>
        <p:spPr>
          <a:xfrm>
            <a:off x="34605" y="2852936"/>
            <a:ext cx="2232248" cy="158417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Мати доступ до відповідних послуг у галузях ОЗ щодо народження здорової дитини</a:t>
            </a:r>
            <a:endParaRPr lang="uk-UA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266853" y="4293096"/>
            <a:ext cx="2448272" cy="194421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Можливість вести безпечне статеве життя</a:t>
            </a:r>
            <a:endParaRPr lang="uk-UA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715125" y="2697871"/>
            <a:ext cx="2376264" cy="165618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Мати доступ до безпечних, ефективних , доступних методів планування сім</a:t>
            </a:r>
            <a:r>
              <a:rPr lang="en-GB" dirty="0" smtClean="0"/>
              <a:t>’</a:t>
            </a:r>
            <a:r>
              <a:rPr lang="uk-UA" dirty="0" smtClean="0"/>
              <a:t>ї</a:t>
            </a:r>
            <a:endParaRPr lang="uk-UA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876256" y="4725144"/>
            <a:ext cx="2088232" cy="165618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Право бути інформованим</a:t>
            </a:r>
            <a:endParaRPr lang="uk-UA" dirty="0"/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3203848" y="1556792"/>
            <a:ext cx="72008" cy="20882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5220072" y="1556792"/>
            <a:ext cx="288032" cy="104411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7091389" y="1628800"/>
            <a:ext cx="720971" cy="25202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9785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7" grpId="0" animBg="1"/>
      <p:bldP spid="8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accent5">
                    <a:lumMod val="75000"/>
                  </a:schemeClr>
                </a:solidFill>
              </a:rPr>
              <a:t>Визначення</a:t>
            </a:r>
            <a:endParaRPr lang="uk-UA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C00000"/>
                </a:solidFill>
              </a:rPr>
              <a:t>Репродуктивне здоров'я </a:t>
            </a:r>
            <a:r>
              <a:rPr lang="uk-UA" dirty="0" smtClean="0"/>
              <a:t>– це стан психологічного, розумового та соціального благополуччя, а не просто відсутність хвороб чи недуг в усіх сферах, що стосуються репродуктивної системи, її функцій і процесів. 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4293096"/>
            <a:ext cx="3024336" cy="236503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827726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3600" dirty="0" smtClean="0">
                <a:solidFill>
                  <a:srgbClr val="339966"/>
                </a:solidFill>
              </a:rPr>
              <a:t>Від чого залежить стан репродуктивного здоров</a:t>
            </a:r>
            <a:r>
              <a:rPr lang="en-GB" sz="3600" dirty="0" smtClean="0">
                <a:solidFill>
                  <a:srgbClr val="339966"/>
                </a:solidFill>
              </a:rPr>
              <a:t>’</a:t>
            </a:r>
            <a:r>
              <a:rPr lang="uk-UA" sz="3600" dirty="0" smtClean="0">
                <a:solidFill>
                  <a:srgbClr val="339966"/>
                </a:solidFill>
              </a:rPr>
              <a:t>я?</a:t>
            </a:r>
            <a:endParaRPr lang="uk-UA" sz="3600" dirty="0">
              <a:solidFill>
                <a:srgbClr val="339966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56792"/>
            <a:ext cx="7067128" cy="4569371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uk-UA" dirty="0" smtClean="0"/>
              <a:t>Стан психічного і фізичного здоров'я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dirty="0" smtClean="0"/>
              <a:t>Навколишнє середовище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dirty="0" smtClean="0"/>
              <a:t>Умови праці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dirty="0" smtClean="0"/>
              <a:t>Шкідливі звички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dirty="0" smtClean="0"/>
              <a:t>Статеве виховання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2132856"/>
            <a:ext cx="2241600" cy="16790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4077072"/>
            <a:ext cx="3003000" cy="20691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2716746"/>
            <a:ext cx="2375328" cy="2364482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21103">
            <a:off x="421897" y="4562687"/>
            <a:ext cx="1717325" cy="217807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70469">
            <a:off x="1949486" y="4797153"/>
            <a:ext cx="2926613" cy="17091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678362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3600" dirty="0" smtClean="0">
                <a:solidFill>
                  <a:srgbClr val="7030A0"/>
                </a:solidFill>
              </a:rPr>
              <a:t>Чинники ризику репродуктивного </a:t>
            </a:r>
            <a:r>
              <a:rPr lang="uk-UA" sz="3600" dirty="0" err="1" smtClean="0">
                <a:solidFill>
                  <a:srgbClr val="7030A0"/>
                </a:solidFill>
              </a:rPr>
              <a:t>здоровя</a:t>
            </a:r>
            <a:endParaRPr lang="uk-UA" sz="3600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uk-UA" sz="3000" dirty="0" smtClean="0"/>
              <a:t>Уживання наркотиків, алкоголю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uk-UA" sz="3000" dirty="0" smtClean="0"/>
              <a:t>Ранні статеві стосунки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uk-UA" sz="3000" dirty="0" smtClean="0"/>
              <a:t>Не використання засобів захисту від ВІЛ/</a:t>
            </a:r>
            <a:r>
              <a:rPr lang="uk-UA" sz="3000" dirty="0" err="1" smtClean="0"/>
              <a:t>СНІДу</a:t>
            </a:r>
            <a:endParaRPr lang="uk-UA" sz="3000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uk-UA" sz="3000" dirty="0" smtClean="0"/>
              <a:t>Несприятливі соціальні чинники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2400" dirty="0" smtClean="0"/>
              <a:t>Участь у конфліктах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2400" dirty="0" smtClean="0"/>
              <a:t>Емоційне напруження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2400" dirty="0" err="1" smtClean="0"/>
              <a:t>Антисанитарія</a:t>
            </a:r>
            <a:endParaRPr lang="uk-UA" sz="2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uk-UA" sz="2400" dirty="0" smtClean="0"/>
              <a:t>Стресові ситуації</a:t>
            </a:r>
          </a:p>
          <a:p>
            <a:pPr>
              <a:buFont typeface="Arial" panose="020B0604020202020204" pitchFamily="34" charset="0"/>
              <a:buChar char="•"/>
            </a:pPr>
            <a:endParaRPr lang="uk-UA" sz="30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1" y="3717032"/>
            <a:ext cx="3686175" cy="29337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635377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88640"/>
            <a:ext cx="8229600" cy="6408712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uk-UA" dirty="0" smtClean="0"/>
              <a:t>Незбалансоване харчування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uk-UA" dirty="0" smtClean="0"/>
              <a:t>Аморальні засади поведінки підлітків, падіння моральних устоїв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uk-UA" dirty="0" smtClean="0"/>
              <a:t>Недотримання правил культури стосунків юнаків та дівчат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uk-UA" dirty="0" smtClean="0"/>
              <a:t>Невміння побудови між статевих відносин на основі дружби і поваги</a:t>
            </a:r>
          </a:p>
          <a:p>
            <a:pPr>
              <a:buFont typeface="Courier New" panose="02070309020205020404" pitchFamily="49" charset="0"/>
              <a:buChar char="o"/>
            </a:pP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49145">
            <a:off x="6012160" y="3501008"/>
            <a:ext cx="2232248" cy="3282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4264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Чому</a:t>
            </a:r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негативно </a:t>
            </a:r>
            <a:r>
              <a:rPr lang="ru-RU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впливає</a:t>
            </a:r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незбалансоване</a:t>
            </a:r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харчування</a:t>
            </a:r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?</a:t>
            </a:r>
            <a:endParaRPr lang="uk-UA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2600" dirty="0" smtClean="0"/>
              <a:t>Для </a:t>
            </a:r>
            <a:r>
              <a:rPr lang="uk-UA" sz="2600" dirty="0"/>
              <a:t>нормального розвитку організму білки обов’язкові в </a:t>
            </a:r>
            <a:r>
              <a:rPr lang="uk-UA" sz="2600" dirty="0" err="1"/>
              <a:t>будьякому</a:t>
            </a:r>
            <a:r>
              <a:rPr lang="uk-UA" sz="2600" dirty="0"/>
              <a:t> віці. Білок,згораючи в організмі, дає теплову енергію, яка йде на утворення гормонів і служить матеріалом для росту і відродження тканин. Не останню роль у харчуванні грають вуглеводи. Вони швидко засвоюються і провокують різке </a:t>
            </a:r>
            <a:r>
              <a:rPr lang="uk-UA" sz="2600" dirty="0" err="1"/>
              <a:t>вихлюпування</a:t>
            </a:r>
            <a:r>
              <a:rPr lang="uk-UA" sz="2600" dirty="0"/>
              <a:t> жовчі і через якийсь час знову хочеться їсти. Для нормального розвитку організму треба повноцінно харчуватися. Важливе значення мають і жири : вони у 2,5 рази дають більше теплової енергії, ніж вуглеводи і білки.</a:t>
            </a:r>
          </a:p>
        </p:txBody>
      </p:sp>
    </p:spTree>
    <p:extLst>
      <p:ext uri="{BB962C8B-B14F-4D97-AF65-F5344CB8AC3E}">
        <p14:creationId xmlns:p14="http://schemas.microsoft.com/office/powerpoint/2010/main" val="2864620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16632"/>
            <a:ext cx="7514477" cy="644227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3257146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4026"/>
            <a:ext cx="6521075" cy="1143000"/>
          </a:xfrm>
        </p:spPr>
        <p:txBody>
          <a:bodyPr/>
          <a:lstStyle/>
          <a:p>
            <a:r>
              <a:rPr lang="uk-UA" dirty="0" smtClean="0"/>
              <a:t>Шкода куріння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 smtClean="0">
                <a:solidFill>
                  <a:srgbClr val="C00000"/>
                </a:solidFill>
              </a:rPr>
              <a:t>Куріння дуже шкідливе для вашого здоров'я</a:t>
            </a:r>
          </a:p>
          <a:p>
            <a:pPr marL="0" indent="0">
              <a:buNone/>
            </a:pPr>
            <a:r>
              <a:rPr lang="uk-UA" dirty="0">
                <a:solidFill>
                  <a:srgbClr val="C00000"/>
                </a:solidFill>
              </a:rPr>
              <a:t>Загальні наслідки </a:t>
            </a:r>
            <a:r>
              <a:rPr lang="uk-UA" dirty="0" smtClean="0">
                <a:solidFill>
                  <a:srgbClr val="C00000"/>
                </a:solidFill>
              </a:rPr>
              <a:t>куріння: 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sz="2400" dirty="0" smtClean="0"/>
              <a:t>1.Легенево-дихальна </a:t>
            </a:r>
            <a:r>
              <a:rPr lang="uk-UA" sz="2400" dirty="0"/>
              <a:t>система </a:t>
            </a:r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2400" dirty="0" smtClean="0"/>
              <a:t>2.Серцево-судинна </a:t>
            </a:r>
            <a:r>
              <a:rPr lang="uk-UA" sz="2400" dirty="0"/>
              <a:t>система </a:t>
            </a:r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2400" dirty="0" smtClean="0"/>
              <a:t>3.Онкологічні </a:t>
            </a:r>
            <a:r>
              <a:rPr lang="uk-UA" sz="2400" dirty="0"/>
              <a:t>захворювання </a:t>
            </a:r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2400" dirty="0" smtClean="0"/>
              <a:t>4.Інші </a:t>
            </a:r>
            <a:r>
              <a:rPr lang="uk-UA" sz="2400" dirty="0"/>
              <a:t>клінічні наслідки </a:t>
            </a:r>
            <a:r>
              <a:rPr lang="uk-UA" sz="2400" dirty="0" smtClean="0"/>
              <a:t> </a:t>
            </a:r>
            <a:endParaRPr lang="uk-UA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5" y="2420888"/>
            <a:ext cx="2384969" cy="184809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79641">
            <a:off x="5908602" y="116632"/>
            <a:ext cx="2304256" cy="150277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268981"/>
            <a:ext cx="3456384" cy="229116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067944" y="5301208"/>
            <a:ext cx="52565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>
                <a:solidFill>
                  <a:srgbClr val="C00000"/>
                </a:solidFill>
              </a:rPr>
              <a:t>Не слід починати курити!!!</a:t>
            </a:r>
          </a:p>
        </p:txBody>
      </p:sp>
    </p:spTree>
    <p:extLst>
      <p:ext uri="{BB962C8B-B14F-4D97-AF65-F5344CB8AC3E}">
        <p14:creationId xmlns:p14="http://schemas.microsoft.com/office/powerpoint/2010/main" val="3445092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7" grpId="0"/>
    </p:bldLst>
  </p:timing>
</p:sld>
</file>

<file path=ppt/theme/theme1.xml><?xml version="1.0" encoding="utf-8"?>
<a:theme xmlns:a="http://schemas.openxmlformats.org/drawingml/2006/main" name="Dark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Dark</Template>
  <TotalTime>56</TotalTime>
  <Words>580</Words>
  <Application>Microsoft Office PowerPoint</Application>
  <PresentationFormat>Экран (4:3)</PresentationFormat>
  <Paragraphs>43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Dark</vt:lpstr>
      <vt:lpstr>Вплив чинників ризику на репродуктивне здоров’я</vt:lpstr>
      <vt:lpstr>Репродуктивне здоров’я предбачає:</vt:lpstr>
      <vt:lpstr>Визначення</vt:lpstr>
      <vt:lpstr>Від чого залежить стан репродуктивного здоров’я?</vt:lpstr>
      <vt:lpstr>Чинники ризику репродуктивного здоровя</vt:lpstr>
      <vt:lpstr>Презентация PowerPoint</vt:lpstr>
      <vt:lpstr>Чому негативно впливає незбалансоване харчування ?</vt:lpstr>
      <vt:lpstr>Презентация PowerPoint</vt:lpstr>
      <vt:lpstr>Шкода куріння</vt:lpstr>
      <vt:lpstr> Алкоголізм</vt:lpstr>
      <vt:lpstr>Перша допомога та лікування при алкогольному спянінні</vt:lpstr>
      <vt:lpstr>Вплив наркотиків </vt:lpstr>
      <vt:lpstr>Дякую за увагу!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Вплив чинників ризику на репродуктивне здоров’я</dc:title>
  <dc:creator>Марина</dc:creator>
  <dc:description>http://propowerpoint.ru - Бесплатные шаблоны для презентаций. Полезные советы и уроки  PowerPoint .</dc:description>
  <cp:lastModifiedBy>Марина</cp:lastModifiedBy>
  <cp:revision>7</cp:revision>
  <dcterms:created xsi:type="dcterms:W3CDTF">2014-10-19T17:47:08Z</dcterms:created>
  <dcterms:modified xsi:type="dcterms:W3CDTF">2015-02-01T18:49:06Z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TAG2">
    <vt:lpwstr>0008004e030000000000010243100207f8000400038000</vt:lpwstr>
  </property>
</Properties>
</file>