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62" r:id="rId3"/>
    <p:sldId id="257" r:id="rId4"/>
    <p:sldId id="270" r:id="rId5"/>
    <p:sldId id="261" r:id="rId6"/>
    <p:sldId id="271" r:id="rId7"/>
    <p:sldId id="272" r:id="rId8"/>
    <p:sldId id="273" r:id="rId9"/>
    <p:sldId id="274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7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1A64A2-AFF7-4EF1-8F3F-DB06A5A42787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8377DA98-D1F7-4EB2-AFF7-C35A64C46382}">
      <dgm:prSet phldrT="[Текст]"/>
      <dgm:spPr/>
      <dgm:t>
        <a:bodyPr/>
        <a:lstStyle/>
        <a:p>
          <a:r>
            <a:rPr lang="uk-UA" dirty="0" smtClean="0"/>
            <a:t>1987</a:t>
          </a:r>
          <a:endParaRPr lang="uk-UA" dirty="0"/>
        </a:p>
      </dgm:t>
    </dgm:pt>
    <dgm:pt modelId="{2E518A49-5C4C-4F4C-B6E3-F54912D12BB5}" type="parTrans" cxnId="{8AC61BEF-C059-4B6D-ACFF-D45B40033ECE}">
      <dgm:prSet/>
      <dgm:spPr/>
      <dgm:t>
        <a:bodyPr/>
        <a:lstStyle/>
        <a:p>
          <a:endParaRPr lang="uk-UA"/>
        </a:p>
      </dgm:t>
    </dgm:pt>
    <dgm:pt modelId="{4294F0F6-4C2A-48FF-8124-9CC079C211C6}" type="sibTrans" cxnId="{8AC61BEF-C059-4B6D-ACFF-D45B40033ECE}">
      <dgm:prSet/>
      <dgm:spPr/>
      <dgm:t>
        <a:bodyPr/>
        <a:lstStyle/>
        <a:p>
          <a:endParaRPr lang="uk-UA"/>
        </a:p>
      </dgm:t>
    </dgm:pt>
    <dgm:pt modelId="{8651859C-B689-463A-AF82-926F137EFA08}">
      <dgm:prSet phldrT="[Текст]"/>
      <dgm:spPr/>
      <dgm:t>
        <a:bodyPr/>
        <a:lstStyle/>
        <a:p>
          <a:r>
            <a:rPr lang="ru-RU" dirty="0" err="1" smtClean="0"/>
            <a:t>перші</a:t>
          </a:r>
          <a:r>
            <a:rPr lang="ru-RU" dirty="0" smtClean="0"/>
            <a:t> </a:t>
          </a:r>
          <a:r>
            <a:rPr lang="ru-RU" dirty="0" err="1" smtClean="0"/>
            <a:t>польові</a:t>
          </a:r>
          <a:r>
            <a:rPr lang="ru-RU" dirty="0" smtClean="0"/>
            <a:t> </a:t>
          </a:r>
          <a:r>
            <a:rPr lang="ru-RU" dirty="0" err="1" smtClean="0"/>
            <a:t>випробування</a:t>
          </a:r>
          <a:r>
            <a:rPr lang="ru-RU" dirty="0" smtClean="0"/>
            <a:t> </a:t>
          </a:r>
          <a:r>
            <a:rPr lang="ru-RU" dirty="0" err="1" smtClean="0"/>
            <a:t>генетично</a:t>
          </a:r>
          <a:r>
            <a:rPr lang="ru-RU" dirty="0" smtClean="0"/>
            <a:t> </a:t>
          </a:r>
          <a:r>
            <a:rPr lang="ru-RU" dirty="0" err="1" smtClean="0"/>
            <a:t>модифікованих</a:t>
          </a:r>
          <a:r>
            <a:rPr lang="ru-RU" dirty="0" smtClean="0"/>
            <a:t> </a:t>
          </a:r>
          <a:r>
            <a:rPr lang="ru-RU" dirty="0" err="1" smtClean="0"/>
            <a:t>сільськогосподарських</a:t>
          </a:r>
          <a:r>
            <a:rPr lang="ru-RU" dirty="0" smtClean="0"/>
            <a:t> </a:t>
          </a:r>
          <a:r>
            <a:rPr lang="ru-RU" dirty="0" err="1" smtClean="0"/>
            <a:t>рослин</a:t>
          </a:r>
          <a:endParaRPr lang="uk-UA" dirty="0"/>
        </a:p>
      </dgm:t>
    </dgm:pt>
    <dgm:pt modelId="{D171150A-BA57-42BE-805C-10639C32B005}" type="parTrans" cxnId="{BDF24083-3E78-4A44-8489-DF1621ECA0EF}">
      <dgm:prSet/>
      <dgm:spPr/>
      <dgm:t>
        <a:bodyPr/>
        <a:lstStyle/>
        <a:p>
          <a:endParaRPr lang="uk-UA"/>
        </a:p>
      </dgm:t>
    </dgm:pt>
    <dgm:pt modelId="{151AA8EB-709F-4B3C-AB72-861B142D1FD1}" type="sibTrans" cxnId="{BDF24083-3E78-4A44-8489-DF1621ECA0EF}">
      <dgm:prSet/>
      <dgm:spPr/>
      <dgm:t>
        <a:bodyPr/>
        <a:lstStyle/>
        <a:p>
          <a:endParaRPr lang="uk-UA"/>
        </a:p>
      </dgm:t>
    </dgm:pt>
    <dgm:pt modelId="{C3614421-F73C-437B-963E-E89EB8EEB5CC}">
      <dgm:prSet phldrT="[Текст]"/>
      <dgm:spPr/>
      <dgm:t>
        <a:bodyPr/>
        <a:lstStyle/>
        <a:p>
          <a:r>
            <a:rPr lang="uk-UA" dirty="0" smtClean="0"/>
            <a:t>1994</a:t>
          </a:r>
          <a:endParaRPr lang="uk-UA" dirty="0"/>
        </a:p>
      </dgm:t>
    </dgm:pt>
    <dgm:pt modelId="{B4DB132E-D584-4734-A608-4014CA3333E3}" type="parTrans" cxnId="{9C626EB4-13F1-493B-873A-AF22D1F43588}">
      <dgm:prSet/>
      <dgm:spPr/>
      <dgm:t>
        <a:bodyPr/>
        <a:lstStyle/>
        <a:p>
          <a:endParaRPr lang="uk-UA"/>
        </a:p>
      </dgm:t>
    </dgm:pt>
    <dgm:pt modelId="{A3D979E5-27C3-41FB-A22A-B82FB481B834}" type="sibTrans" cxnId="{9C626EB4-13F1-493B-873A-AF22D1F43588}">
      <dgm:prSet/>
      <dgm:spPr/>
      <dgm:t>
        <a:bodyPr/>
        <a:lstStyle/>
        <a:p>
          <a:endParaRPr lang="uk-UA"/>
        </a:p>
      </dgm:t>
    </dgm:pt>
    <dgm:pt modelId="{7AD5559E-6B26-476B-803C-CB0141971208}">
      <dgm:prSet phldrT="[Текст]"/>
      <dgm:spPr/>
      <dgm:t>
        <a:bodyPr/>
        <a:lstStyle/>
        <a:p>
          <a:r>
            <a:rPr lang="ru-RU" dirty="0" smtClean="0"/>
            <a:t>початок </a:t>
          </a:r>
          <a:r>
            <a:rPr lang="ru-RU" dirty="0" err="1" smtClean="0"/>
            <a:t>масового</a:t>
          </a:r>
          <a:r>
            <a:rPr lang="ru-RU" dirty="0" smtClean="0"/>
            <a:t> </a:t>
          </a:r>
          <a:r>
            <a:rPr lang="ru-RU" dirty="0" err="1" smtClean="0"/>
            <a:t>виробництва</a:t>
          </a:r>
          <a:r>
            <a:rPr lang="ru-RU" dirty="0" smtClean="0"/>
            <a:t> </a:t>
          </a:r>
          <a:r>
            <a:rPr lang="ru-RU" dirty="0" err="1" smtClean="0"/>
            <a:t>модифікованих</a:t>
          </a:r>
          <a:r>
            <a:rPr lang="ru-RU" dirty="0" smtClean="0"/>
            <a:t> </a:t>
          </a:r>
          <a:r>
            <a:rPr lang="ru-RU" dirty="0" err="1" smtClean="0"/>
            <a:t>продуктів</a:t>
          </a:r>
          <a:endParaRPr lang="uk-UA" dirty="0"/>
        </a:p>
      </dgm:t>
    </dgm:pt>
    <dgm:pt modelId="{60EAD1AE-D539-491A-9616-7670A52CFF02}" type="parTrans" cxnId="{46188882-66D0-42F8-ACC5-149F97511D01}">
      <dgm:prSet/>
      <dgm:spPr/>
      <dgm:t>
        <a:bodyPr/>
        <a:lstStyle/>
        <a:p>
          <a:endParaRPr lang="uk-UA"/>
        </a:p>
      </dgm:t>
    </dgm:pt>
    <dgm:pt modelId="{E93CF03F-1472-4DC3-9E52-0FEA31DBFDBB}" type="sibTrans" cxnId="{46188882-66D0-42F8-ACC5-149F97511D01}">
      <dgm:prSet/>
      <dgm:spPr/>
      <dgm:t>
        <a:bodyPr/>
        <a:lstStyle/>
        <a:p>
          <a:endParaRPr lang="uk-UA"/>
        </a:p>
      </dgm:t>
    </dgm:pt>
    <dgm:pt modelId="{B91F9758-E7F5-4BFA-A0C6-2BD6714B01EA}">
      <dgm:prSet phldrT="[Текст]"/>
      <dgm:spPr/>
      <dgm:t>
        <a:bodyPr/>
        <a:lstStyle/>
        <a:p>
          <a:r>
            <a:rPr lang="uk-UA" dirty="0" smtClean="0"/>
            <a:t>1995</a:t>
          </a:r>
          <a:endParaRPr lang="uk-UA" dirty="0"/>
        </a:p>
      </dgm:t>
    </dgm:pt>
    <dgm:pt modelId="{35DA583C-5AFB-4081-AAB1-7EEA4ABBECB5}" type="parTrans" cxnId="{D5C3C3FB-D735-4320-A143-95E740F70EE8}">
      <dgm:prSet/>
      <dgm:spPr/>
      <dgm:t>
        <a:bodyPr/>
        <a:lstStyle/>
        <a:p>
          <a:endParaRPr lang="uk-UA"/>
        </a:p>
      </dgm:t>
    </dgm:pt>
    <dgm:pt modelId="{588F834D-D839-415E-BE38-01522782B598}" type="sibTrans" cxnId="{D5C3C3FB-D735-4320-A143-95E740F70EE8}">
      <dgm:prSet/>
      <dgm:spPr/>
      <dgm:t>
        <a:bodyPr/>
        <a:lstStyle/>
        <a:p>
          <a:endParaRPr lang="uk-UA"/>
        </a:p>
      </dgm:t>
    </dgm:pt>
    <dgm:pt modelId="{A1D94D9D-2F0F-4DCF-A093-F1D53847FD86}">
      <dgm:prSet phldrT="[Текст]"/>
      <dgm:spPr/>
      <dgm:t>
        <a:bodyPr/>
        <a:lstStyle/>
        <a:p>
          <a:r>
            <a:rPr lang="ru-RU" dirty="0" smtClean="0"/>
            <a:t>У ДНК </a:t>
          </a:r>
          <a:r>
            <a:rPr lang="ru-RU" dirty="0" err="1" smtClean="0"/>
            <a:t>рослини</a:t>
          </a:r>
          <a:r>
            <a:rPr lang="ru-RU" dirty="0" smtClean="0"/>
            <a:t> </a:t>
          </a:r>
          <a:r>
            <a:rPr lang="ru-RU" dirty="0" err="1" smtClean="0"/>
            <a:t>був</a:t>
          </a:r>
          <a:r>
            <a:rPr lang="ru-RU" dirty="0" smtClean="0"/>
            <a:t> </a:t>
          </a:r>
          <a:r>
            <a:rPr lang="ru-RU" dirty="0" err="1" smtClean="0"/>
            <a:t>впроваджений</a:t>
          </a:r>
          <a:r>
            <a:rPr lang="ru-RU" dirty="0" smtClean="0"/>
            <a:t> </a:t>
          </a:r>
          <a:r>
            <a:rPr lang="ru-RU" dirty="0" err="1" smtClean="0"/>
            <a:t>чужорідний</a:t>
          </a:r>
          <a:r>
            <a:rPr lang="ru-RU" dirty="0" smtClean="0"/>
            <a:t> ген для </a:t>
          </a:r>
          <a:r>
            <a:rPr lang="ru-RU" dirty="0" err="1" smtClean="0"/>
            <a:t>підвищення</a:t>
          </a:r>
          <a:r>
            <a:rPr lang="ru-RU" dirty="0" smtClean="0"/>
            <a:t> </a:t>
          </a:r>
          <a:r>
            <a:rPr lang="ru-RU" dirty="0" err="1" smtClean="0"/>
            <a:t>здатності</a:t>
          </a:r>
          <a:r>
            <a:rPr lang="ru-RU" dirty="0" smtClean="0"/>
            <a:t> </a:t>
          </a:r>
          <a:r>
            <a:rPr lang="ru-RU" dirty="0" err="1" smtClean="0"/>
            <a:t>культури</a:t>
          </a:r>
          <a:r>
            <a:rPr lang="ru-RU" dirty="0" smtClean="0"/>
            <a:t> </a:t>
          </a:r>
          <a:r>
            <a:rPr lang="ru-RU" dirty="0" err="1" smtClean="0"/>
            <a:t>протистояти</a:t>
          </a:r>
          <a:r>
            <a:rPr lang="ru-RU" dirty="0" smtClean="0"/>
            <a:t> </a:t>
          </a:r>
          <a:r>
            <a:rPr lang="ru-RU" dirty="0" err="1" smtClean="0"/>
            <a:t>бур'янам</a:t>
          </a:r>
          <a:endParaRPr lang="uk-UA" dirty="0"/>
        </a:p>
      </dgm:t>
    </dgm:pt>
    <dgm:pt modelId="{717E849B-541E-4517-8907-87F70599CAEC}" type="parTrans" cxnId="{2C8280D1-2193-42DF-A29B-31CCBAFC938A}">
      <dgm:prSet/>
      <dgm:spPr/>
      <dgm:t>
        <a:bodyPr/>
        <a:lstStyle/>
        <a:p>
          <a:endParaRPr lang="uk-UA"/>
        </a:p>
      </dgm:t>
    </dgm:pt>
    <dgm:pt modelId="{34CD6433-7AE6-4C9F-B6A7-9FB7C292CBB7}" type="sibTrans" cxnId="{2C8280D1-2193-42DF-A29B-31CCBAFC938A}">
      <dgm:prSet/>
      <dgm:spPr/>
      <dgm:t>
        <a:bodyPr/>
        <a:lstStyle/>
        <a:p>
          <a:endParaRPr lang="uk-UA"/>
        </a:p>
      </dgm:t>
    </dgm:pt>
    <dgm:pt modelId="{21180545-3D10-4561-B43A-E5ADC408280B}" type="pres">
      <dgm:prSet presAssocID="{711A64A2-AFF7-4EF1-8F3F-DB06A5A42787}" presName="linearFlow" presStyleCnt="0">
        <dgm:presLayoutVars>
          <dgm:dir/>
          <dgm:animLvl val="lvl"/>
          <dgm:resizeHandles val="exact"/>
        </dgm:presLayoutVars>
      </dgm:prSet>
      <dgm:spPr/>
    </dgm:pt>
    <dgm:pt modelId="{99AFCAEB-7DFC-40D1-A72F-22C4363F160D}" type="pres">
      <dgm:prSet presAssocID="{8377DA98-D1F7-4EB2-AFF7-C35A64C46382}" presName="composite" presStyleCnt="0"/>
      <dgm:spPr/>
    </dgm:pt>
    <dgm:pt modelId="{1DB125A8-3C59-4E1D-B1BA-730273E59431}" type="pres">
      <dgm:prSet presAssocID="{8377DA98-D1F7-4EB2-AFF7-C35A64C4638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EBE935-9712-40BB-8D47-E4A9C84DCFDB}" type="pres">
      <dgm:prSet presAssocID="{8377DA98-D1F7-4EB2-AFF7-C35A64C46382}" presName="descendantText" presStyleLbl="alignAcc1" presStyleIdx="0" presStyleCnt="3" custLinFactNeighborX="0" custLinFactNeighborY="12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97F61E-307F-4C6E-AC98-613B568F52A5}" type="pres">
      <dgm:prSet presAssocID="{4294F0F6-4C2A-48FF-8124-9CC079C211C6}" presName="sp" presStyleCnt="0"/>
      <dgm:spPr/>
    </dgm:pt>
    <dgm:pt modelId="{9DA345C2-105E-4DCB-81F5-6F4EC15CA762}" type="pres">
      <dgm:prSet presAssocID="{C3614421-F73C-437B-963E-E89EB8EEB5CC}" presName="composite" presStyleCnt="0"/>
      <dgm:spPr/>
    </dgm:pt>
    <dgm:pt modelId="{0FBDF097-A109-4B27-A922-DBE021F1F4F9}" type="pres">
      <dgm:prSet presAssocID="{C3614421-F73C-437B-963E-E89EB8EEB5C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7C47A55-39AB-439D-BB86-1E8EE66D4DE7}" type="pres">
      <dgm:prSet presAssocID="{C3614421-F73C-437B-963E-E89EB8EEB5CC}" presName="descendantText" presStyleLbl="alignAcc1" presStyleIdx="1" presStyleCnt="3" custScaleX="98915" custLinFactNeighborX="-766" custLinFactNeighborY="12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DE29A9E-667D-4A84-8736-FE170A907771}" type="pres">
      <dgm:prSet presAssocID="{A3D979E5-27C3-41FB-A22A-B82FB481B834}" presName="sp" presStyleCnt="0"/>
      <dgm:spPr/>
    </dgm:pt>
    <dgm:pt modelId="{E9ECCDD0-82C3-422D-B057-193369A477CF}" type="pres">
      <dgm:prSet presAssocID="{B91F9758-E7F5-4BFA-A0C6-2BD6714B01EA}" presName="composite" presStyleCnt="0"/>
      <dgm:spPr/>
    </dgm:pt>
    <dgm:pt modelId="{7D6F15CB-434E-4BA2-A30E-1DB44DD1FE27}" type="pres">
      <dgm:prSet presAssocID="{B91F9758-E7F5-4BFA-A0C6-2BD6714B01E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362D64D-015E-4C0D-9220-93FFD6A0961E}" type="pres">
      <dgm:prSet presAssocID="{B91F9758-E7F5-4BFA-A0C6-2BD6714B01E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7042D52-D44B-4986-B0B1-00571C3CE302}" type="presOf" srcId="{7AD5559E-6B26-476B-803C-CB0141971208}" destId="{E7C47A55-39AB-439D-BB86-1E8EE66D4DE7}" srcOrd="0" destOrd="0" presId="urn:microsoft.com/office/officeart/2005/8/layout/chevron2"/>
    <dgm:cxn modelId="{8AC61BEF-C059-4B6D-ACFF-D45B40033ECE}" srcId="{711A64A2-AFF7-4EF1-8F3F-DB06A5A42787}" destId="{8377DA98-D1F7-4EB2-AFF7-C35A64C46382}" srcOrd="0" destOrd="0" parTransId="{2E518A49-5C4C-4F4C-B6E3-F54912D12BB5}" sibTransId="{4294F0F6-4C2A-48FF-8124-9CC079C211C6}"/>
    <dgm:cxn modelId="{AF733BCA-3CF0-466A-8125-6EF1EA2CE792}" type="presOf" srcId="{8651859C-B689-463A-AF82-926F137EFA08}" destId="{E9EBE935-9712-40BB-8D47-E4A9C84DCFDB}" srcOrd="0" destOrd="0" presId="urn:microsoft.com/office/officeart/2005/8/layout/chevron2"/>
    <dgm:cxn modelId="{EFD78B57-AF94-4E49-AF4B-F2158B9CA29F}" type="presOf" srcId="{C3614421-F73C-437B-963E-E89EB8EEB5CC}" destId="{0FBDF097-A109-4B27-A922-DBE021F1F4F9}" srcOrd="0" destOrd="0" presId="urn:microsoft.com/office/officeart/2005/8/layout/chevron2"/>
    <dgm:cxn modelId="{130E4CA8-2ADB-437B-B647-75B2DF29998E}" type="presOf" srcId="{A1D94D9D-2F0F-4DCF-A093-F1D53847FD86}" destId="{E362D64D-015E-4C0D-9220-93FFD6A0961E}" srcOrd="0" destOrd="0" presId="urn:microsoft.com/office/officeart/2005/8/layout/chevron2"/>
    <dgm:cxn modelId="{9C626EB4-13F1-493B-873A-AF22D1F43588}" srcId="{711A64A2-AFF7-4EF1-8F3F-DB06A5A42787}" destId="{C3614421-F73C-437B-963E-E89EB8EEB5CC}" srcOrd="1" destOrd="0" parTransId="{B4DB132E-D584-4734-A608-4014CA3333E3}" sibTransId="{A3D979E5-27C3-41FB-A22A-B82FB481B834}"/>
    <dgm:cxn modelId="{BF47CAC1-63F3-4E94-BB94-7882B61A9F10}" type="presOf" srcId="{8377DA98-D1F7-4EB2-AFF7-C35A64C46382}" destId="{1DB125A8-3C59-4E1D-B1BA-730273E59431}" srcOrd="0" destOrd="0" presId="urn:microsoft.com/office/officeart/2005/8/layout/chevron2"/>
    <dgm:cxn modelId="{0065CEBC-3727-4A65-AB06-C082CF1D1AA3}" type="presOf" srcId="{711A64A2-AFF7-4EF1-8F3F-DB06A5A42787}" destId="{21180545-3D10-4561-B43A-E5ADC408280B}" srcOrd="0" destOrd="0" presId="urn:microsoft.com/office/officeart/2005/8/layout/chevron2"/>
    <dgm:cxn modelId="{D5C3C3FB-D735-4320-A143-95E740F70EE8}" srcId="{711A64A2-AFF7-4EF1-8F3F-DB06A5A42787}" destId="{B91F9758-E7F5-4BFA-A0C6-2BD6714B01EA}" srcOrd="2" destOrd="0" parTransId="{35DA583C-5AFB-4081-AAB1-7EEA4ABBECB5}" sibTransId="{588F834D-D839-415E-BE38-01522782B598}"/>
    <dgm:cxn modelId="{BDF24083-3E78-4A44-8489-DF1621ECA0EF}" srcId="{8377DA98-D1F7-4EB2-AFF7-C35A64C46382}" destId="{8651859C-B689-463A-AF82-926F137EFA08}" srcOrd="0" destOrd="0" parTransId="{D171150A-BA57-42BE-805C-10639C32B005}" sibTransId="{151AA8EB-709F-4B3C-AB72-861B142D1FD1}"/>
    <dgm:cxn modelId="{5B2416E0-7192-42D8-A6B4-9EAFC8EA4E22}" type="presOf" srcId="{B91F9758-E7F5-4BFA-A0C6-2BD6714B01EA}" destId="{7D6F15CB-434E-4BA2-A30E-1DB44DD1FE27}" srcOrd="0" destOrd="0" presId="urn:microsoft.com/office/officeart/2005/8/layout/chevron2"/>
    <dgm:cxn modelId="{2C8280D1-2193-42DF-A29B-31CCBAFC938A}" srcId="{B91F9758-E7F5-4BFA-A0C6-2BD6714B01EA}" destId="{A1D94D9D-2F0F-4DCF-A093-F1D53847FD86}" srcOrd="0" destOrd="0" parTransId="{717E849B-541E-4517-8907-87F70599CAEC}" sibTransId="{34CD6433-7AE6-4C9F-B6A7-9FB7C292CBB7}"/>
    <dgm:cxn modelId="{46188882-66D0-42F8-ACC5-149F97511D01}" srcId="{C3614421-F73C-437B-963E-E89EB8EEB5CC}" destId="{7AD5559E-6B26-476B-803C-CB0141971208}" srcOrd="0" destOrd="0" parTransId="{60EAD1AE-D539-491A-9616-7670A52CFF02}" sibTransId="{E93CF03F-1472-4DC3-9E52-0FEA31DBFDBB}"/>
    <dgm:cxn modelId="{2EE53781-4FD3-4CE0-99F5-D5F614BE239B}" type="presParOf" srcId="{21180545-3D10-4561-B43A-E5ADC408280B}" destId="{99AFCAEB-7DFC-40D1-A72F-22C4363F160D}" srcOrd="0" destOrd="0" presId="urn:microsoft.com/office/officeart/2005/8/layout/chevron2"/>
    <dgm:cxn modelId="{2F4D3015-12A0-4F6D-923C-40F608C57DE7}" type="presParOf" srcId="{99AFCAEB-7DFC-40D1-A72F-22C4363F160D}" destId="{1DB125A8-3C59-4E1D-B1BA-730273E59431}" srcOrd="0" destOrd="0" presId="urn:microsoft.com/office/officeart/2005/8/layout/chevron2"/>
    <dgm:cxn modelId="{47A90C26-DF67-46AD-8DD7-FF48707B6322}" type="presParOf" srcId="{99AFCAEB-7DFC-40D1-A72F-22C4363F160D}" destId="{E9EBE935-9712-40BB-8D47-E4A9C84DCFDB}" srcOrd="1" destOrd="0" presId="urn:microsoft.com/office/officeart/2005/8/layout/chevron2"/>
    <dgm:cxn modelId="{EE684289-3C8A-4947-9E6E-660E68184F5D}" type="presParOf" srcId="{21180545-3D10-4561-B43A-E5ADC408280B}" destId="{E197F61E-307F-4C6E-AC98-613B568F52A5}" srcOrd="1" destOrd="0" presId="urn:microsoft.com/office/officeart/2005/8/layout/chevron2"/>
    <dgm:cxn modelId="{2146B41C-2990-440E-AC19-10CADDE8E604}" type="presParOf" srcId="{21180545-3D10-4561-B43A-E5ADC408280B}" destId="{9DA345C2-105E-4DCB-81F5-6F4EC15CA762}" srcOrd="2" destOrd="0" presId="urn:microsoft.com/office/officeart/2005/8/layout/chevron2"/>
    <dgm:cxn modelId="{CF377E8B-561C-4EB3-999C-D8E86E0D1ADA}" type="presParOf" srcId="{9DA345C2-105E-4DCB-81F5-6F4EC15CA762}" destId="{0FBDF097-A109-4B27-A922-DBE021F1F4F9}" srcOrd="0" destOrd="0" presId="urn:microsoft.com/office/officeart/2005/8/layout/chevron2"/>
    <dgm:cxn modelId="{9AF5F703-4680-4575-9E77-2CC6154A0B87}" type="presParOf" srcId="{9DA345C2-105E-4DCB-81F5-6F4EC15CA762}" destId="{E7C47A55-39AB-439D-BB86-1E8EE66D4DE7}" srcOrd="1" destOrd="0" presId="urn:microsoft.com/office/officeart/2005/8/layout/chevron2"/>
    <dgm:cxn modelId="{53B6B8A3-4602-4374-ADAF-C16EB70CEFDC}" type="presParOf" srcId="{21180545-3D10-4561-B43A-E5ADC408280B}" destId="{4DE29A9E-667D-4A84-8736-FE170A907771}" srcOrd="3" destOrd="0" presId="urn:microsoft.com/office/officeart/2005/8/layout/chevron2"/>
    <dgm:cxn modelId="{BEC6749A-0854-4EDF-B260-BD070D4ECBD1}" type="presParOf" srcId="{21180545-3D10-4561-B43A-E5ADC408280B}" destId="{E9ECCDD0-82C3-422D-B057-193369A477CF}" srcOrd="4" destOrd="0" presId="urn:microsoft.com/office/officeart/2005/8/layout/chevron2"/>
    <dgm:cxn modelId="{502C835A-8DAD-497C-8634-CA26AD49C784}" type="presParOf" srcId="{E9ECCDD0-82C3-422D-B057-193369A477CF}" destId="{7D6F15CB-434E-4BA2-A30E-1DB44DD1FE27}" srcOrd="0" destOrd="0" presId="urn:microsoft.com/office/officeart/2005/8/layout/chevron2"/>
    <dgm:cxn modelId="{61F2B553-FAF2-4CD5-8B5F-A73845885393}" type="presParOf" srcId="{E9ECCDD0-82C3-422D-B057-193369A477CF}" destId="{E362D64D-015E-4C0D-9220-93FFD6A096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409F19-DA01-4DDB-B8EE-F5A926CC14B6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4E266A9-623A-4463-B4C0-7A95F6128C2E}">
      <dgm:prSet phldrT="[Текст]"/>
      <dgm:spPr/>
      <dgm:t>
        <a:bodyPr/>
        <a:lstStyle/>
        <a:p>
          <a:r>
            <a:rPr lang="uk-UA" b="0" i="0" dirty="0" smtClean="0">
              <a:solidFill>
                <a:srgbClr val="595959"/>
              </a:solidFill>
              <a:latin typeface="Calibri"/>
              <a:ea typeface="+mn-ea"/>
              <a:cs typeface="+mn-cs"/>
            </a:rPr>
            <a:t>Поліпшення корисних характеристик вихідного організму</a:t>
          </a:r>
          <a:endParaRPr lang="uk-UA" dirty="0"/>
        </a:p>
      </dgm:t>
    </dgm:pt>
    <dgm:pt modelId="{0E8BE740-DA49-47AD-8AFE-188038611058}" type="parTrans" cxnId="{EF697658-AC20-4D77-88C0-4F09ACC0C432}">
      <dgm:prSet/>
      <dgm:spPr/>
      <dgm:t>
        <a:bodyPr/>
        <a:lstStyle/>
        <a:p>
          <a:endParaRPr lang="uk-UA"/>
        </a:p>
      </dgm:t>
    </dgm:pt>
    <dgm:pt modelId="{E13D63E1-A7FE-44AE-A0C6-E71FD5413059}" type="sibTrans" cxnId="{EF697658-AC20-4D77-88C0-4F09ACC0C432}">
      <dgm:prSet/>
      <dgm:spPr/>
      <dgm:t>
        <a:bodyPr/>
        <a:lstStyle/>
        <a:p>
          <a:endParaRPr lang="uk-UA"/>
        </a:p>
      </dgm:t>
    </dgm:pt>
    <dgm:pt modelId="{54FD0304-6373-4A89-BC3B-5CDDF19AF2C6}">
      <dgm:prSet phldrT="[Текст]"/>
      <dgm:spPr/>
      <dgm:t>
        <a:bodyPr/>
        <a:lstStyle/>
        <a:p>
          <a:r>
            <a:rPr lang="uk-UA" dirty="0" smtClean="0">
              <a:solidFill>
                <a:srgbClr val="595959"/>
              </a:solidFill>
              <a:latin typeface="Calibri"/>
            </a:rPr>
            <a:t>Зниження собівартості продуктів</a:t>
          </a:r>
          <a:endParaRPr lang="uk-UA" dirty="0"/>
        </a:p>
      </dgm:t>
    </dgm:pt>
    <dgm:pt modelId="{13D263C0-F172-4D91-B8DC-D131AC68E607}" type="parTrans" cxnId="{DA6901E0-BD78-4A97-9838-79E446D5E7CB}">
      <dgm:prSet/>
      <dgm:spPr/>
      <dgm:t>
        <a:bodyPr/>
        <a:lstStyle/>
        <a:p>
          <a:endParaRPr lang="uk-UA"/>
        </a:p>
      </dgm:t>
    </dgm:pt>
    <dgm:pt modelId="{941C4692-85C8-4A2D-BE50-377F5A4EB6A7}" type="sibTrans" cxnId="{DA6901E0-BD78-4A97-9838-79E446D5E7CB}">
      <dgm:prSet/>
      <dgm:spPr/>
      <dgm:t>
        <a:bodyPr/>
        <a:lstStyle/>
        <a:p>
          <a:endParaRPr lang="uk-UA"/>
        </a:p>
      </dgm:t>
    </dgm:pt>
    <dgm:pt modelId="{DC68E0FE-6DF3-4372-8C64-12204B62EA56}" type="pres">
      <dgm:prSet presAssocID="{F5409F19-DA01-4DDB-B8EE-F5A926CC14B6}" presName="compositeShape" presStyleCnt="0">
        <dgm:presLayoutVars>
          <dgm:chMax val="2"/>
          <dgm:dir/>
          <dgm:resizeHandles val="exact"/>
        </dgm:presLayoutVars>
      </dgm:prSet>
      <dgm:spPr/>
    </dgm:pt>
    <dgm:pt modelId="{51D5D7DE-2751-4BE7-9AB3-3AB4EE1B67E8}" type="pres">
      <dgm:prSet presAssocID="{F5409F19-DA01-4DDB-B8EE-F5A926CC14B6}" presName="ribbon" presStyleLbl="node1" presStyleIdx="0" presStyleCnt="1" custLinFactNeighborY="-11458"/>
      <dgm:spPr/>
    </dgm:pt>
    <dgm:pt modelId="{31CEC7A9-7D1B-49C8-94E9-091EC3E0FCCE}" type="pres">
      <dgm:prSet presAssocID="{F5409F19-DA01-4DDB-B8EE-F5A926CC14B6}" presName="leftArrowText" presStyleLbl="node1" presStyleIdx="0" presStyleCnt="1" custScaleX="128021" custScaleY="78334" custLinFactNeighborX="-8681" custLinFactNeighborY="-1607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6D53F55-4A62-484C-BA3F-45994E62AC9C}" type="pres">
      <dgm:prSet presAssocID="{F5409F19-DA01-4DDB-B8EE-F5A926CC14B6}" presName="rightArrowText" presStyleLbl="node1" presStyleIdx="0" presStyleCnt="1" custScaleY="62721" custLinFactNeighborY="-2630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F697658-AC20-4D77-88C0-4F09ACC0C432}" srcId="{F5409F19-DA01-4DDB-B8EE-F5A926CC14B6}" destId="{74E266A9-623A-4463-B4C0-7A95F6128C2E}" srcOrd="0" destOrd="0" parTransId="{0E8BE740-DA49-47AD-8AFE-188038611058}" sibTransId="{E13D63E1-A7FE-44AE-A0C6-E71FD5413059}"/>
    <dgm:cxn modelId="{E02A6C52-B2E9-43ED-9464-9A28EFE36AEA}" type="presOf" srcId="{54FD0304-6373-4A89-BC3B-5CDDF19AF2C6}" destId="{96D53F55-4A62-484C-BA3F-45994E62AC9C}" srcOrd="0" destOrd="0" presId="urn:microsoft.com/office/officeart/2005/8/layout/arrow6"/>
    <dgm:cxn modelId="{555E7B24-97BD-4EEE-8EA4-56F7D7920D30}" type="presOf" srcId="{74E266A9-623A-4463-B4C0-7A95F6128C2E}" destId="{31CEC7A9-7D1B-49C8-94E9-091EC3E0FCCE}" srcOrd="0" destOrd="0" presId="urn:microsoft.com/office/officeart/2005/8/layout/arrow6"/>
    <dgm:cxn modelId="{DA6901E0-BD78-4A97-9838-79E446D5E7CB}" srcId="{F5409F19-DA01-4DDB-B8EE-F5A926CC14B6}" destId="{54FD0304-6373-4A89-BC3B-5CDDF19AF2C6}" srcOrd="1" destOrd="0" parTransId="{13D263C0-F172-4D91-B8DC-D131AC68E607}" sibTransId="{941C4692-85C8-4A2D-BE50-377F5A4EB6A7}"/>
    <dgm:cxn modelId="{F70A8A1B-8E4F-4BDB-A0C6-290E423A2E8C}" type="presOf" srcId="{F5409F19-DA01-4DDB-B8EE-F5A926CC14B6}" destId="{DC68E0FE-6DF3-4372-8C64-12204B62EA56}" srcOrd="0" destOrd="0" presId="urn:microsoft.com/office/officeart/2005/8/layout/arrow6"/>
    <dgm:cxn modelId="{21798590-045E-42E3-805D-5F632E6D4237}" type="presParOf" srcId="{DC68E0FE-6DF3-4372-8C64-12204B62EA56}" destId="{51D5D7DE-2751-4BE7-9AB3-3AB4EE1B67E8}" srcOrd="0" destOrd="0" presId="urn:microsoft.com/office/officeart/2005/8/layout/arrow6"/>
    <dgm:cxn modelId="{D282BF5C-1FA8-4CCE-8D64-AF7A92081774}" type="presParOf" srcId="{DC68E0FE-6DF3-4372-8C64-12204B62EA56}" destId="{31CEC7A9-7D1B-49C8-94E9-091EC3E0FCCE}" srcOrd="1" destOrd="0" presId="urn:microsoft.com/office/officeart/2005/8/layout/arrow6"/>
    <dgm:cxn modelId="{88308B96-1772-4513-B910-8A30AEEDB47E}" type="presParOf" srcId="{DC68E0FE-6DF3-4372-8C64-12204B62EA56}" destId="{96D53F55-4A62-484C-BA3F-45994E62AC9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08779B-61F3-493D-90D4-C04292EAB3F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94CB847-204C-4E71-A90C-689D1675798D}">
      <dgm:prSet phldrT="[Текст]"/>
      <dgm:spPr/>
      <dgm:t>
        <a:bodyPr/>
        <a:lstStyle/>
        <a:p>
          <a:r>
            <a:rPr lang="uk-UA" dirty="0" smtClean="0"/>
            <a:t> Існує реальна небезпека зникнення багатьох видів рослин, так як для генних модифікацій вибирають буквально декілька сортів і працюють тільки з ними. </a:t>
          </a:r>
          <a:endParaRPr lang="uk-UA" b="1" dirty="0"/>
        </a:p>
      </dgm:t>
    </dgm:pt>
    <dgm:pt modelId="{2DA94B57-74DE-4EEA-BCD8-AA8DBFB4F016}" type="parTrans" cxnId="{7BB68015-D6AE-4BF9-8F9D-AC78387FFD15}">
      <dgm:prSet/>
      <dgm:spPr/>
      <dgm:t>
        <a:bodyPr/>
        <a:lstStyle/>
        <a:p>
          <a:endParaRPr lang="uk-UA"/>
        </a:p>
      </dgm:t>
    </dgm:pt>
    <dgm:pt modelId="{85ADFCEF-AE0B-4A33-8516-FF8E7E33E1A1}" type="sibTrans" cxnId="{7BB68015-D6AE-4BF9-8F9D-AC78387FFD15}">
      <dgm:prSet/>
      <dgm:spPr/>
      <dgm:t>
        <a:bodyPr/>
        <a:lstStyle/>
        <a:p>
          <a:endParaRPr lang="uk-UA"/>
        </a:p>
      </dgm:t>
    </dgm:pt>
    <dgm:pt modelId="{EF7E6AEA-70EB-4F08-AD26-F8117EBAFE5B}">
      <dgm:prSet phldrT="[Текст]"/>
      <dgm:spPr/>
      <dgm:t>
        <a:bodyPr/>
        <a:lstStyle/>
        <a:p>
          <a:r>
            <a:rPr lang="uk-UA" dirty="0" smtClean="0"/>
            <a:t>Технологія створення </a:t>
          </a:r>
          <a:r>
            <a:rPr lang="uk-UA" dirty="0" err="1" smtClean="0"/>
            <a:t>генномодифікованих</a:t>
          </a:r>
          <a:r>
            <a:rPr lang="uk-UA" dirty="0" smtClean="0"/>
            <a:t> продуктів вкрай недосконала, тому очевидно, що такі продукти несуть в собі непередбачувану небезпеку.</a:t>
          </a:r>
          <a:endParaRPr lang="uk-UA" dirty="0"/>
        </a:p>
      </dgm:t>
    </dgm:pt>
    <dgm:pt modelId="{E7CA06B8-6E9B-4C47-8707-FE2C8BBA36E7}" type="parTrans" cxnId="{5FD4BA95-2791-4CB5-90BD-73FA38FD2ABA}">
      <dgm:prSet/>
      <dgm:spPr/>
      <dgm:t>
        <a:bodyPr/>
        <a:lstStyle/>
        <a:p>
          <a:endParaRPr lang="uk-UA"/>
        </a:p>
      </dgm:t>
    </dgm:pt>
    <dgm:pt modelId="{ADBA7134-C227-47EB-947F-A744854B0F0A}" type="sibTrans" cxnId="{5FD4BA95-2791-4CB5-90BD-73FA38FD2ABA}">
      <dgm:prSet/>
      <dgm:spPr/>
      <dgm:t>
        <a:bodyPr/>
        <a:lstStyle/>
        <a:p>
          <a:endParaRPr lang="uk-UA"/>
        </a:p>
      </dgm:t>
    </dgm:pt>
    <dgm:pt modelId="{AE8BA827-D0AF-49A9-B9D8-96D78FE91549}">
      <dgm:prSet phldrT="[Текст]"/>
      <dgm:spPr/>
      <dgm:t>
        <a:bodyPr/>
        <a:lstStyle/>
        <a:p>
          <a:r>
            <a:rPr lang="uk-UA" dirty="0" smtClean="0"/>
            <a:t>Також вчені проводять пряму залежність між вживанням в їжу </a:t>
          </a:r>
          <a:r>
            <a:rPr lang="uk-UA" dirty="0" err="1" smtClean="0"/>
            <a:t>трансгенів</a:t>
          </a:r>
          <a:r>
            <a:rPr lang="uk-UA" dirty="0" smtClean="0"/>
            <a:t> і погіршенням здоров'я людей в останні десять років </a:t>
          </a:r>
          <a:endParaRPr lang="uk-UA" dirty="0"/>
        </a:p>
      </dgm:t>
    </dgm:pt>
    <dgm:pt modelId="{2E231F9A-C1A9-4EFC-A52E-DD20C3EF2292}" type="parTrans" cxnId="{B24FC39E-B7DE-411F-8EEA-0A81FE381AE9}">
      <dgm:prSet/>
      <dgm:spPr/>
      <dgm:t>
        <a:bodyPr/>
        <a:lstStyle/>
        <a:p>
          <a:endParaRPr lang="uk-UA"/>
        </a:p>
      </dgm:t>
    </dgm:pt>
    <dgm:pt modelId="{130F92AF-5C3C-4C79-96DA-76925DA1510B}" type="sibTrans" cxnId="{B24FC39E-B7DE-411F-8EEA-0A81FE381AE9}">
      <dgm:prSet/>
      <dgm:spPr/>
      <dgm:t>
        <a:bodyPr/>
        <a:lstStyle/>
        <a:p>
          <a:endParaRPr lang="uk-UA"/>
        </a:p>
      </dgm:t>
    </dgm:pt>
    <dgm:pt modelId="{0B06E2E9-4D75-426F-B06A-F6FCA0110D51}" type="pres">
      <dgm:prSet presAssocID="{8A08779B-61F3-493D-90D4-C04292EAB3F7}" presName="compositeShape" presStyleCnt="0">
        <dgm:presLayoutVars>
          <dgm:dir/>
          <dgm:resizeHandles/>
        </dgm:presLayoutVars>
      </dgm:prSet>
      <dgm:spPr/>
    </dgm:pt>
    <dgm:pt modelId="{5E8AFF95-4EA1-4033-A3FF-F4AB56860164}" type="pres">
      <dgm:prSet presAssocID="{8A08779B-61F3-493D-90D4-C04292EAB3F7}" presName="pyramid" presStyleLbl="node1" presStyleIdx="0" presStyleCnt="1"/>
      <dgm:spPr/>
    </dgm:pt>
    <dgm:pt modelId="{A7A34DBE-7C5F-4070-AA55-81BA56928D8E}" type="pres">
      <dgm:prSet presAssocID="{8A08779B-61F3-493D-90D4-C04292EAB3F7}" presName="theList" presStyleCnt="0"/>
      <dgm:spPr/>
    </dgm:pt>
    <dgm:pt modelId="{16548FA4-AD30-4566-AB60-11E68A6B533E}" type="pres">
      <dgm:prSet presAssocID="{694CB847-204C-4E71-A90C-689D1675798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0FDFAF-95DE-4E8B-906D-4B0202E1C81C}" type="pres">
      <dgm:prSet presAssocID="{694CB847-204C-4E71-A90C-689D1675798D}" presName="aSpace" presStyleCnt="0"/>
      <dgm:spPr/>
    </dgm:pt>
    <dgm:pt modelId="{7ED6B094-54F9-47BD-8D58-EAA69B2A0DA7}" type="pres">
      <dgm:prSet presAssocID="{EF7E6AEA-70EB-4F08-AD26-F8117EBAFE5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8B0937-2B52-46D2-B4DE-D714A1527894}" type="pres">
      <dgm:prSet presAssocID="{EF7E6AEA-70EB-4F08-AD26-F8117EBAFE5B}" presName="aSpace" presStyleCnt="0"/>
      <dgm:spPr/>
    </dgm:pt>
    <dgm:pt modelId="{8B7CC3D4-9590-4EB0-A045-8B88DEFDB124}" type="pres">
      <dgm:prSet presAssocID="{AE8BA827-D0AF-49A9-B9D8-96D78FE91549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B44B9C-0CB6-45AE-AE3B-2DFAA7819EE4}" type="pres">
      <dgm:prSet presAssocID="{AE8BA827-D0AF-49A9-B9D8-96D78FE91549}" presName="aSpace" presStyleCnt="0"/>
      <dgm:spPr/>
    </dgm:pt>
  </dgm:ptLst>
  <dgm:cxnLst>
    <dgm:cxn modelId="{4EDD86A9-2944-4D21-A9D8-7DFC4D3EEEDF}" type="presOf" srcId="{AE8BA827-D0AF-49A9-B9D8-96D78FE91549}" destId="{8B7CC3D4-9590-4EB0-A045-8B88DEFDB124}" srcOrd="0" destOrd="0" presId="urn:microsoft.com/office/officeart/2005/8/layout/pyramid2"/>
    <dgm:cxn modelId="{C55F1886-6559-4039-B8EE-D33A90EBA0F0}" type="presOf" srcId="{8A08779B-61F3-493D-90D4-C04292EAB3F7}" destId="{0B06E2E9-4D75-426F-B06A-F6FCA0110D51}" srcOrd="0" destOrd="0" presId="urn:microsoft.com/office/officeart/2005/8/layout/pyramid2"/>
    <dgm:cxn modelId="{5FD4BA95-2791-4CB5-90BD-73FA38FD2ABA}" srcId="{8A08779B-61F3-493D-90D4-C04292EAB3F7}" destId="{EF7E6AEA-70EB-4F08-AD26-F8117EBAFE5B}" srcOrd="1" destOrd="0" parTransId="{E7CA06B8-6E9B-4C47-8707-FE2C8BBA36E7}" sibTransId="{ADBA7134-C227-47EB-947F-A744854B0F0A}"/>
    <dgm:cxn modelId="{7BB68015-D6AE-4BF9-8F9D-AC78387FFD15}" srcId="{8A08779B-61F3-493D-90D4-C04292EAB3F7}" destId="{694CB847-204C-4E71-A90C-689D1675798D}" srcOrd="0" destOrd="0" parTransId="{2DA94B57-74DE-4EEA-BCD8-AA8DBFB4F016}" sibTransId="{85ADFCEF-AE0B-4A33-8516-FF8E7E33E1A1}"/>
    <dgm:cxn modelId="{EC640250-1F97-4797-A3B8-1E3993D0D1D6}" type="presOf" srcId="{EF7E6AEA-70EB-4F08-AD26-F8117EBAFE5B}" destId="{7ED6B094-54F9-47BD-8D58-EAA69B2A0DA7}" srcOrd="0" destOrd="0" presId="urn:microsoft.com/office/officeart/2005/8/layout/pyramid2"/>
    <dgm:cxn modelId="{E7E01843-1002-4733-AA3B-A9D118C4DBF0}" type="presOf" srcId="{694CB847-204C-4E71-A90C-689D1675798D}" destId="{16548FA4-AD30-4566-AB60-11E68A6B533E}" srcOrd="0" destOrd="0" presId="urn:microsoft.com/office/officeart/2005/8/layout/pyramid2"/>
    <dgm:cxn modelId="{B24FC39E-B7DE-411F-8EEA-0A81FE381AE9}" srcId="{8A08779B-61F3-493D-90D4-C04292EAB3F7}" destId="{AE8BA827-D0AF-49A9-B9D8-96D78FE91549}" srcOrd="2" destOrd="0" parTransId="{2E231F9A-C1A9-4EFC-A52E-DD20C3EF2292}" sibTransId="{130F92AF-5C3C-4C79-96DA-76925DA1510B}"/>
    <dgm:cxn modelId="{D3E1BA71-B1A6-481E-82B4-209651B44869}" type="presParOf" srcId="{0B06E2E9-4D75-426F-B06A-F6FCA0110D51}" destId="{5E8AFF95-4EA1-4033-A3FF-F4AB56860164}" srcOrd="0" destOrd="0" presId="urn:microsoft.com/office/officeart/2005/8/layout/pyramid2"/>
    <dgm:cxn modelId="{07F1703E-6F49-4C55-A0F1-01A406CDF6AD}" type="presParOf" srcId="{0B06E2E9-4D75-426F-B06A-F6FCA0110D51}" destId="{A7A34DBE-7C5F-4070-AA55-81BA56928D8E}" srcOrd="1" destOrd="0" presId="urn:microsoft.com/office/officeart/2005/8/layout/pyramid2"/>
    <dgm:cxn modelId="{3AF707A3-5543-4DA6-994F-380C3AD7EC87}" type="presParOf" srcId="{A7A34DBE-7C5F-4070-AA55-81BA56928D8E}" destId="{16548FA4-AD30-4566-AB60-11E68A6B533E}" srcOrd="0" destOrd="0" presId="urn:microsoft.com/office/officeart/2005/8/layout/pyramid2"/>
    <dgm:cxn modelId="{62FDB1AE-1C79-42EC-B49B-E1ED579B7027}" type="presParOf" srcId="{A7A34DBE-7C5F-4070-AA55-81BA56928D8E}" destId="{630FDFAF-95DE-4E8B-906D-4B0202E1C81C}" srcOrd="1" destOrd="0" presId="urn:microsoft.com/office/officeart/2005/8/layout/pyramid2"/>
    <dgm:cxn modelId="{B41DFBB4-614F-45FD-A007-16DA3D852159}" type="presParOf" srcId="{A7A34DBE-7C5F-4070-AA55-81BA56928D8E}" destId="{7ED6B094-54F9-47BD-8D58-EAA69B2A0DA7}" srcOrd="2" destOrd="0" presId="urn:microsoft.com/office/officeart/2005/8/layout/pyramid2"/>
    <dgm:cxn modelId="{27C7461C-ED27-4E53-ACB3-BEE0B1E9C2D5}" type="presParOf" srcId="{A7A34DBE-7C5F-4070-AA55-81BA56928D8E}" destId="{BF8B0937-2B52-46D2-B4DE-D714A1527894}" srcOrd="3" destOrd="0" presId="urn:microsoft.com/office/officeart/2005/8/layout/pyramid2"/>
    <dgm:cxn modelId="{CD8A7407-1EDB-48D0-B0A6-9FA2D67C0798}" type="presParOf" srcId="{A7A34DBE-7C5F-4070-AA55-81BA56928D8E}" destId="{8B7CC3D4-9590-4EB0-A045-8B88DEFDB124}" srcOrd="4" destOrd="0" presId="urn:microsoft.com/office/officeart/2005/8/layout/pyramid2"/>
    <dgm:cxn modelId="{5F1E45E3-DFE3-4795-A5B5-D025AD6026FA}" type="presParOf" srcId="{A7A34DBE-7C5F-4070-AA55-81BA56928D8E}" destId="{CBB44B9C-0CB6-45AE-AE3B-2DFAA7819EE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125A8-3C59-4E1D-B1BA-730273E59431}">
      <dsp:nvSpPr>
        <dsp:cNvPr id="0" name=""/>
        <dsp:cNvSpPr/>
      </dsp:nvSpPr>
      <dsp:spPr>
        <a:xfrm rot="5400000">
          <a:off x="-242515" y="242669"/>
          <a:ext cx="1616771" cy="113173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1987</a:t>
          </a:r>
          <a:endParaRPr lang="uk-UA" sz="3100" kern="1200" dirty="0"/>
        </a:p>
      </dsp:txBody>
      <dsp:txXfrm rot="-5400000">
        <a:off x="2" y="566023"/>
        <a:ext cx="1131739" cy="485032"/>
      </dsp:txXfrm>
    </dsp:sp>
    <dsp:sp modelId="{E9EBE935-9712-40BB-8D47-E4A9C84DCFDB}">
      <dsp:nvSpPr>
        <dsp:cNvPr id="0" name=""/>
        <dsp:cNvSpPr/>
      </dsp:nvSpPr>
      <dsp:spPr>
        <a:xfrm rot="5400000">
          <a:off x="2288319" y="-1143699"/>
          <a:ext cx="1050901" cy="3364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 smtClean="0"/>
            <a:t>перші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польові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випробування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генетично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модифікованих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сільськогосподарських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рослин</a:t>
          </a:r>
          <a:endParaRPr lang="uk-UA" sz="1600" kern="1200" dirty="0"/>
        </a:p>
      </dsp:txBody>
      <dsp:txXfrm rot="-5400000">
        <a:off x="1131740" y="64181"/>
        <a:ext cx="3312759" cy="948299"/>
      </dsp:txXfrm>
    </dsp:sp>
    <dsp:sp modelId="{0FBDF097-A109-4B27-A922-DBE021F1F4F9}">
      <dsp:nvSpPr>
        <dsp:cNvPr id="0" name=""/>
        <dsp:cNvSpPr/>
      </dsp:nvSpPr>
      <dsp:spPr>
        <a:xfrm rot="5400000">
          <a:off x="-242515" y="1665361"/>
          <a:ext cx="1616771" cy="1131739"/>
        </a:xfrm>
        <a:prstGeom prst="chevron">
          <a:avLst/>
        </a:prstGeom>
        <a:solidFill>
          <a:schemeClr val="accent2">
            <a:hueOff val="5235368"/>
            <a:satOff val="-15604"/>
            <a:lumOff val="1568"/>
            <a:alphaOff val="0"/>
          </a:schemeClr>
        </a:solidFill>
        <a:ln w="12700" cap="flat" cmpd="sng" algn="ctr">
          <a:solidFill>
            <a:schemeClr val="accent2">
              <a:hueOff val="5235368"/>
              <a:satOff val="-15604"/>
              <a:lumOff val="15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1994</a:t>
          </a:r>
          <a:endParaRPr lang="uk-UA" sz="3100" kern="1200" dirty="0"/>
        </a:p>
      </dsp:txBody>
      <dsp:txXfrm rot="-5400000">
        <a:off x="2" y="1988715"/>
        <a:ext cx="1131739" cy="485032"/>
      </dsp:txXfrm>
    </dsp:sp>
    <dsp:sp modelId="{E7C47A55-39AB-439D-BB86-1E8EE66D4DE7}">
      <dsp:nvSpPr>
        <dsp:cNvPr id="0" name=""/>
        <dsp:cNvSpPr/>
      </dsp:nvSpPr>
      <dsp:spPr>
        <a:xfrm rot="5400000">
          <a:off x="2262550" y="297400"/>
          <a:ext cx="1050901" cy="33275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235368"/>
              <a:satOff val="-15604"/>
              <a:lumOff val="15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початок </a:t>
          </a:r>
          <a:r>
            <a:rPr lang="ru-RU" sz="1600" kern="1200" dirty="0" err="1" smtClean="0"/>
            <a:t>масового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виробництва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модифікованих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продуктів</a:t>
          </a:r>
          <a:endParaRPr lang="uk-UA" sz="1600" kern="1200" dirty="0"/>
        </a:p>
      </dsp:txBody>
      <dsp:txXfrm rot="-5400000">
        <a:off x="1124221" y="1487031"/>
        <a:ext cx="3276259" cy="948299"/>
      </dsp:txXfrm>
    </dsp:sp>
    <dsp:sp modelId="{7D6F15CB-434E-4BA2-A30E-1DB44DD1FE27}">
      <dsp:nvSpPr>
        <dsp:cNvPr id="0" name=""/>
        <dsp:cNvSpPr/>
      </dsp:nvSpPr>
      <dsp:spPr>
        <a:xfrm rot="5400000">
          <a:off x="-242515" y="3088053"/>
          <a:ext cx="1616771" cy="1131739"/>
        </a:xfrm>
        <a:prstGeom prst="chevron">
          <a:avLst/>
        </a:prstGeom>
        <a:solidFill>
          <a:schemeClr val="accent2">
            <a:hueOff val="10470736"/>
            <a:satOff val="-31207"/>
            <a:lumOff val="3136"/>
            <a:alphaOff val="0"/>
          </a:schemeClr>
        </a:solidFill>
        <a:ln w="12700" cap="flat" cmpd="sng" algn="ctr">
          <a:solidFill>
            <a:schemeClr val="accent2">
              <a:hueOff val="10470736"/>
              <a:satOff val="-31207"/>
              <a:lumOff val="31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1995</a:t>
          </a:r>
          <a:endParaRPr lang="uk-UA" sz="3100" kern="1200" dirty="0"/>
        </a:p>
      </dsp:txBody>
      <dsp:txXfrm rot="-5400000">
        <a:off x="2" y="3411407"/>
        <a:ext cx="1131739" cy="485032"/>
      </dsp:txXfrm>
    </dsp:sp>
    <dsp:sp modelId="{E362D64D-015E-4C0D-9220-93FFD6A0961E}">
      <dsp:nvSpPr>
        <dsp:cNvPr id="0" name=""/>
        <dsp:cNvSpPr/>
      </dsp:nvSpPr>
      <dsp:spPr>
        <a:xfrm rot="5400000">
          <a:off x="2288319" y="1688958"/>
          <a:ext cx="1050901" cy="33640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0470736"/>
              <a:satOff val="-31207"/>
              <a:lumOff val="31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 ДНК </a:t>
          </a:r>
          <a:r>
            <a:rPr lang="ru-RU" sz="1600" kern="1200" dirty="0" err="1" smtClean="0"/>
            <a:t>рослини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був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впроваджений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чужорідний</a:t>
          </a:r>
          <a:r>
            <a:rPr lang="ru-RU" sz="1600" kern="1200" dirty="0" smtClean="0"/>
            <a:t> ген для </a:t>
          </a:r>
          <a:r>
            <a:rPr lang="ru-RU" sz="1600" kern="1200" dirty="0" err="1" smtClean="0"/>
            <a:t>підвищення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здатності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культури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протистояти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бур'янам</a:t>
          </a:r>
          <a:endParaRPr lang="uk-UA" sz="1600" kern="1200" dirty="0"/>
        </a:p>
      </dsp:txBody>
      <dsp:txXfrm rot="-5400000">
        <a:off x="1131740" y="2896839"/>
        <a:ext cx="3312759" cy="948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D5D7DE-2751-4BE7-9AB3-3AB4EE1B67E8}">
      <dsp:nvSpPr>
        <dsp:cNvPr id="0" name=""/>
        <dsp:cNvSpPr/>
      </dsp:nvSpPr>
      <dsp:spPr>
        <a:xfrm>
          <a:off x="0" y="1126019"/>
          <a:ext cx="4495800" cy="179832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EC7A9-7D1B-49C8-94E9-091EC3E0FCCE}">
      <dsp:nvSpPr>
        <dsp:cNvPr id="0" name=""/>
        <dsp:cNvSpPr/>
      </dsp:nvSpPr>
      <dsp:spPr>
        <a:xfrm>
          <a:off x="202841" y="1600568"/>
          <a:ext cx="1899337" cy="6902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i="0" kern="1200" dirty="0" smtClean="0">
              <a:solidFill>
                <a:srgbClr val="595959"/>
              </a:solidFill>
              <a:latin typeface="Calibri"/>
              <a:ea typeface="+mn-ea"/>
              <a:cs typeface="+mn-cs"/>
            </a:rPr>
            <a:t>Поліпшення корисних характеристик вихідного організму</a:t>
          </a:r>
          <a:endParaRPr lang="uk-UA" sz="1400" kern="1200" dirty="0"/>
        </a:p>
      </dsp:txBody>
      <dsp:txXfrm>
        <a:off x="202841" y="1600568"/>
        <a:ext cx="1899337" cy="690261"/>
      </dsp:txXfrm>
    </dsp:sp>
    <dsp:sp modelId="{96D53F55-4A62-484C-BA3F-45994E62AC9C}">
      <dsp:nvSpPr>
        <dsp:cNvPr id="0" name=""/>
        <dsp:cNvSpPr/>
      </dsp:nvSpPr>
      <dsp:spPr>
        <a:xfrm>
          <a:off x="2247900" y="1866935"/>
          <a:ext cx="1753362" cy="5526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9784" rIns="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rgbClr val="595959"/>
              </a:solidFill>
              <a:latin typeface="Calibri"/>
            </a:rPr>
            <a:t>Зниження собівартості продуктів</a:t>
          </a:r>
          <a:endParaRPr lang="uk-UA" sz="1400" kern="1200" dirty="0"/>
        </a:p>
      </dsp:txBody>
      <dsp:txXfrm>
        <a:off x="2247900" y="1866935"/>
        <a:ext cx="1753362" cy="552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AFF95-4EA1-4033-A3FF-F4AB56860164}">
      <dsp:nvSpPr>
        <dsp:cNvPr id="0" name=""/>
        <dsp:cNvSpPr/>
      </dsp:nvSpPr>
      <dsp:spPr>
        <a:xfrm>
          <a:off x="203778" y="0"/>
          <a:ext cx="4407674" cy="440767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48FA4-AD30-4566-AB60-11E68A6B533E}">
      <dsp:nvSpPr>
        <dsp:cNvPr id="0" name=""/>
        <dsp:cNvSpPr/>
      </dsp:nvSpPr>
      <dsp:spPr>
        <a:xfrm>
          <a:off x="2407615" y="443134"/>
          <a:ext cx="2864988" cy="10433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 Існує реальна небезпека зникнення багатьох видів рослин, так як для генних модифікацій вибирають буквально декілька сортів і працюють тільки з ними. </a:t>
          </a:r>
          <a:endParaRPr lang="uk-UA" sz="1200" b="1" kern="1200" dirty="0"/>
        </a:p>
      </dsp:txBody>
      <dsp:txXfrm>
        <a:off x="2458549" y="494068"/>
        <a:ext cx="2763120" cy="941511"/>
      </dsp:txXfrm>
    </dsp:sp>
    <dsp:sp modelId="{7ED6B094-54F9-47BD-8D58-EAA69B2A0DA7}">
      <dsp:nvSpPr>
        <dsp:cNvPr id="0" name=""/>
        <dsp:cNvSpPr/>
      </dsp:nvSpPr>
      <dsp:spPr>
        <a:xfrm>
          <a:off x="2407615" y="1616936"/>
          <a:ext cx="2864988" cy="10433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Технологія створення </a:t>
          </a:r>
          <a:r>
            <a:rPr lang="uk-UA" sz="1200" kern="1200" dirty="0" err="1" smtClean="0"/>
            <a:t>генномодифікованих</a:t>
          </a:r>
          <a:r>
            <a:rPr lang="uk-UA" sz="1200" kern="1200" dirty="0" smtClean="0"/>
            <a:t> продуктів вкрай недосконала, тому очевидно, що такі продукти несуть в собі непередбачувану небезпеку.</a:t>
          </a:r>
          <a:endParaRPr lang="uk-UA" sz="1200" kern="1200" dirty="0"/>
        </a:p>
      </dsp:txBody>
      <dsp:txXfrm>
        <a:off x="2458549" y="1667870"/>
        <a:ext cx="2763120" cy="941511"/>
      </dsp:txXfrm>
    </dsp:sp>
    <dsp:sp modelId="{8B7CC3D4-9590-4EB0-A045-8B88DEFDB124}">
      <dsp:nvSpPr>
        <dsp:cNvPr id="0" name=""/>
        <dsp:cNvSpPr/>
      </dsp:nvSpPr>
      <dsp:spPr>
        <a:xfrm>
          <a:off x="2407615" y="2790737"/>
          <a:ext cx="2864988" cy="10433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Також вчені проводять пряму залежність між вживанням в їжу </a:t>
          </a:r>
          <a:r>
            <a:rPr lang="uk-UA" sz="1200" kern="1200" dirty="0" err="1" smtClean="0"/>
            <a:t>трансгенів</a:t>
          </a:r>
          <a:r>
            <a:rPr lang="uk-UA" sz="1200" kern="1200" dirty="0" smtClean="0"/>
            <a:t> і погіршенням здоров'я людей в останні десять років </a:t>
          </a:r>
          <a:endParaRPr lang="uk-UA" sz="1200" kern="1200" dirty="0"/>
        </a:p>
      </dsp:txBody>
      <dsp:txXfrm>
        <a:off x="2458549" y="2841671"/>
        <a:ext cx="2763120" cy="941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uk-UA" smtClean="0"/>
              <a:t>08.11.2013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uk-UA" smtClean="0"/>
              <a:t>08.11.2013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7" name="Прямокут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6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uk-UA" smtClean="0"/>
              <a:t>08.11.2013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uk-UA" smtClean="0"/>
              <a:t>08.11.2013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 із зображенням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 dirty="0"/>
          </a:p>
        </p:txBody>
      </p:sp>
      <p:sp>
        <p:nvSpPr>
          <p:cNvPr id="9" name="Місце для зображення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13" name="Місце для зображення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14" name="Місце для зображення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uk-UA" smtClean="0"/>
              <a:t>08.11.2013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озділу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uk-UA" smtClean="0"/>
              <a:t>08.11.2013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uk-UA" smtClean="0"/>
              <a:t>08.11.2013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uk-UA" smtClean="0"/>
              <a:t>08.11.2013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Підзаголовок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uk-UA" smtClean="0"/>
              <a:t>08.11.2013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uk-UA" dirty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uk-UA" smtClean="0"/>
              <a:pPr/>
              <a:t>08.11.2013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dirty="0" smtClean="0">
                <a:latin typeface="Calibri Light"/>
              </a:rPr>
              <a:t>Генетично Модифіковані організми. Їх вплив на здоров</a:t>
            </a:r>
            <a:r>
              <a:rPr lang="de-DE" dirty="0" smtClean="0">
                <a:latin typeface="Calibri Light"/>
              </a:rPr>
              <a:t>‘</a:t>
            </a:r>
            <a:r>
              <a:rPr lang="uk-UA" dirty="0" smtClean="0">
                <a:latin typeface="Calibri Light"/>
              </a:rPr>
              <a:t>я людини</a:t>
            </a:r>
            <a:endParaRPr lang="uk-UA" sz="4400" b="0" i="0" spc="-50" baseline="0" dirty="0">
              <a:solidFill>
                <a:schemeClr val="bg1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000" b="0" i="0" spc="50" baseline="0" dirty="0" smtClean="0">
                <a:solidFill>
                  <a:schemeClr val="bg1"/>
                </a:solidFill>
              </a:rPr>
              <a:t> </a:t>
            </a:r>
            <a:endParaRPr lang="uk-UA" sz="2000" b="0" i="0" spc="50" baseline="0" dirty="0">
              <a:solidFill>
                <a:schemeClr val="bg1"/>
              </a:solidFill>
            </a:endParaRPr>
          </a:p>
        </p:txBody>
      </p:sp>
      <p:pic>
        <p:nvPicPr>
          <p:cNvPr id="7" name="Місце для зображення 6" descr="Два атлети, які підіймають гирі" title="Sample Fitness Picture"/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Місце для зображення 7" descr="Збільшене зображення зеленого яблука сорту «Granny Smith» і сантиметра" title="Sample Fitness Picture"/>
          <p:cNvPicPr>
            <a:picLocks noGrp="1" noChangeAspect="1"/>
          </p:cNvPicPr>
          <p:nvPr>
            <p:ph type="pic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9" name="Місце для зображення 8" descr="Чоловік і жінка, які займаються на закритому велотреку" title="Sample Fitness Picture"/>
          <p:cNvPicPr>
            <a:picLocks noGrp="1" noChangeAspect="1"/>
          </p:cNvPicPr>
          <p:nvPr>
            <p:ph type="pic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560231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dirty="0" smtClean="0">
                <a:solidFill>
                  <a:srgbClr val="87A91B"/>
                </a:solidFill>
                <a:latin typeface="Calibri Light"/>
              </a:rPr>
              <a:t>Визначення </a:t>
            </a:r>
            <a:r>
              <a:rPr lang="uk-UA" sz="3600" b="1" i="1" u="sng" dirty="0" smtClean="0">
                <a:solidFill>
                  <a:srgbClr val="87A91B"/>
                </a:solidFill>
                <a:latin typeface="Calibri Light"/>
              </a:rPr>
              <a:t>ГМО</a:t>
            </a:r>
            <a:endParaRPr lang="uk-UA" sz="3600" b="1" i="1" u="sng" baseline="0" dirty="0">
              <a:solidFill>
                <a:srgbClr val="87A91B"/>
              </a:solidFill>
              <a:latin typeface="Calibri Light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24000" y="1081825"/>
            <a:ext cx="9144000" cy="1068947"/>
          </a:xfrm>
        </p:spPr>
        <p:txBody>
          <a:bodyPr/>
          <a:lstStyle/>
          <a:p>
            <a:pPr marL="45720" indent="0">
              <a:buClr>
                <a:srgbClr val="87A91B"/>
              </a:buClr>
              <a:buNone/>
            </a:pPr>
            <a:r>
              <a:rPr lang="uk-UA" dirty="0"/>
              <a:t>ГМО (англ. </a:t>
            </a:r>
            <a:r>
              <a:rPr lang="en-US" dirty="0"/>
              <a:t>Genetically modified organisms, GMOs) — </a:t>
            </a:r>
            <a:r>
              <a:rPr lang="uk-UA" dirty="0"/>
              <a:t>організми, генетичний матеріал яких був змінений шляхом, що не відбувається в природних умовах, на відміну від схрещування або природної рекомбінації.</a:t>
            </a:r>
            <a:endParaRPr lang="uk-UA" sz="2000" b="0" i="0" dirty="0">
              <a:solidFill>
                <a:srgbClr val="595959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858" y="2300824"/>
            <a:ext cx="38100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41" y="2838986"/>
            <a:ext cx="2857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753414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3400" b="0" i="0" baseline="0" dirty="0" smtClean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Методи</a:t>
            </a:r>
            <a:r>
              <a:rPr lang="uk-UA" sz="3400" b="0" i="0" dirty="0" smtClean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 отримання </a:t>
            </a:r>
            <a:r>
              <a:rPr lang="uk-UA" sz="3600" b="1" i="1" u="sng" dirty="0" err="1" smtClean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Гмо</a:t>
            </a:r>
            <a:endParaRPr lang="uk-UA" sz="3600" b="1" i="1" u="sng" baseline="0" dirty="0">
              <a:solidFill>
                <a:srgbClr val="87A91B"/>
              </a:solidFill>
              <a:latin typeface="Calibri Light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248" y="1532586"/>
            <a:ext cx="6014434" cy="4961586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Отримують генетично модифіковані організми за допомогою методів генетичної інженерії. Наприклад, переносом в геном створеної поза організмом </a:t>
            </a:r>
            <a:r>
              <a:rPr lang="uk-UA" dirty="0" err="1"/>
              <a:t>рекомбінантної</a:t>
            </a:r>
            <a:r>
              <a:rPr lang="uk-UA" dirty="0"/>
              <a:t> ДНК, що містить нові, або змінені гени. Деякі процедури штучного злиття клітин також можуть вважатись генетичною модифікацією. Технологія дозволяє переносити гени між видами, надаючи організмові нових властивостей. Її застосовують як у науково-дослідних цілях так і в господарських з метою отримання організмів із якостями, які важко або неможливо отримати методами класичної селекції. Генетична модифікація в цьому випадку носить цілеспрямований характер, на відміну від випадкового, який притаманний для природного та штучного </a:t>
            </a:r>
            <a:r>
              <a:rPr lang="uk-UA" dirty="0" err="1"/>
              <a:t>мутагенезу.ГМО</a:t>
            </a:r>
            <a:r>
              <a:rPr lang="uk-UA" dirty="0"/>
              <a:t> об'єднують три групи організмів - генетично модифіковані мікроорганізми (ГММ), тварини (ГМТ) та рослини (ГМР).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580" y="2163651"/>
            <a:ext cx="3564765" cy="327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59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1379" y="482958"/>
            <a:ext cx="6787167" cy="1143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uk-UA" sz="3400" b="0" i="0" baseline="0" dirty="0" smtClean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 </a:t>
            </a:r>
            <a:r>
              <a:rPr lang="ru-RU" b="1" dirty="0" err="1"/>
              <a:t>Історія</a:t>
            </a:r>
            <a:r>
              <a:rPr lang="ru-RU" b="1" dirty="0"/>
              <a:t> </a:t>
            </a:r>
            <a:r>
              <a:rPr lang="ru-RU" b="1" dirty="0" err="1"/>
              <a:t>виникнення</a:t>
            </a:r>
            <a:r>
              <a:rPr lang="ru-RU" b="1" dirty="0"/>
              <a:t> </a:t>
            </a:r>
            <a:r>
              <a:rPr lang="ru-RU" b="1" dirty="0" err="1"/>
              <a:t>генетично</a:t>
            </a:r>
            <a:r>
              <a:rPr lang="ru-RU" b="1" dirty="0"/>
              <a:t> </a:t>
            </a:r>
            <a:r>
              <a:rPr lang="ru-RU" b="1" dirty="0" err="1"/>
              <a:t>модифікованих</a:t>
            </a:r>
            <a:r>
              <a:rPr lang="ru-RU" b="1" dirty="0"/>
              <a:t> </a:t>
            </a:r>
            <a:r>
              <a:rPr lang="ru-RU" b="1" dirty="0" err="1"/>
              <a:t>організмів</a:t>
            </a:r>
            <a:endParaRPr lang="uk-UA" sz="3400" b="0" i="0" baseline="0" dirty="0">
              <a:solidFill>
                <a:srgbClr val="87A91B"/>
              </a:solidFill>
              <a:latin typeface="Calibri Light"/>
              <a:ea typeface="+mj-ea"/>
              <a:cs typeface="+mj-cs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794262"/>
              </p:ext>
            </p:extLst>
          </p:nvPr>
        </p:nvGraphicFramePr>
        <p:xfrm>
          <a:off x="1343696" y="1714500"/>
          <a:ext cx="4495800" cy="44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955" y="1946050"/>
            <a:ext cx="4306373" cy="324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464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3400" b="0" i="0" baseline="0" dirty="0" smtClean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Мета</a:t>
            </a:r>
            <a:r>
              <a:rPr lang="uk-UA" sz="3400" b="0" i="0" dirty="0" smtClean="0">
                <a:solidFill>
                  <a:srgbClr val="87A91B"/>
                </a:solidFill>
                <a:latin typeface="Calibri Light"/>
                <a:ea typeface="+mj-ea"/>
                <a:cs typeface="+mj-cs"/>
              </a:rPr>
              <a:t> отримання генетично змінених організмів</a:t>
            </a:r>
            <a:endParaRPr lang="uk-UA" sz="3400" b="0" i="0" baseline="0" dirty="0">
              <a:solidFill>
                <a:srgbClr val="87A91B"/>
              </a:solidFill>
              <a:latin typeface="Calibri Light"/>
              <a:ea typeface="+mj-ea"/>
              <a:cs typeface="+mj-cs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7101496"/>
              </p:ext>
            </p:extLst>
          </p:nvPr>
        </p:nvGraphicFramePr>
        <p:xfrm>
          <a:off x="866105" y="1714500"/>
          <a:ext cx="4495800" cy="4462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00045" y="1609859"/>
            <a:ext cx="45591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1) </a:t>
            </a:r>
            <a:r>
              <a:rPr lang="uk-UA" dirty="0" err="1" smtClean="0"/>
              <a:t>Трансгенні</a:t>
            </a:r>
            <a:r>
              <a:rPr lang="uk-UA" dirty="0" smtClean="0"/>
              <a:t> </a:t>
            </a:r>
            <a:r>
              <a:rPr lang="uk-UA" dirty="0"/>
              <a:t>рослини дають більш високу врожайність, можуть мати нові властивості, підвищену декоративну і харчову цінність. </a:t>
            </a:r>
            <a:r>
              <a:rPr lang="uk-UA" dirty="0" smtClean="0"/>
              <a:t> </a:t>
            </a:r>
            <a:r>
              <a:rPr lang="uk-UA" b="1" i="1" dirty="0" smtClean="0"/>
              <a:t>2) </a:t>
            </a:r>
            <a:r>
              <a:rPr lang="uk-UA" dirty="0" err="1" smtClean="0"/>
              <a:t>ГМ-сорти</a:t>
            </a:r>
            <a:r>
              <a:rPr lang="uk-UA" dirty="0" smtClean="0"/>
              <a:t> </a:t>
            </a:r>
            <a:r>
              <a:rPr lang="uk-UA" dirty="0"/>
              <a:t>стійкі до гербіцидів, несприятливого клімату, псування при зберіганні, стресів, хвороб і шкідників. </a:t>
            </a:r>
            <a:endParaRPr lang="uk-UA" dirty="0" smtClean="0"/>
          </a:p>
          <a:p>
            <a:r>
              <a:rPr lang="uk-UA" b="1" i="1" dirty="0" smtClean="0"/>
              <a:t>3) </a:t>
            </a:r>
            <a:r>
              <a:rPr lang="uk-UA" dirty="0" smtClean="0"/>
              <a:t>Крім </a:t>
            </a:r>
            <a:r>
              <a:rPr lang="uk-UA" dirty="0"/>
              <a:t>того, звичні продукти можна наділити якимись новими властивостями. </a:t>
            </a:r>
            <a:r>
              <a:rPr lang="uk-UA" dirty="0" smtClean="0"/>
              <a:t>	</a:t>
            </a:r>
            <a:r>
              <a:rPr lang="uk-UA" b="1" i="1" dirty="0" smtClean="0"/>
              <a:t>Наприклад</a:t>
            </a:r>
            <a:r>
              <a:rPr lang="uk-UA" dirty="0"/>
              <a:t>, створені кави без кофеїну, полуниця з меншим вмістом цукру, рис з підвищеним вмістом заліза. Сьогодні у світі існує декілька десятків ліній </a:t>
            </a:r>
            <a:r>
              <a:rPr lang="uk-UA" dirty="0" err="1"/>
              <a:t>ГМ-культур</a:t>
            </a:r>
            <a:r>
              <a:rPr lang="uk-UA" dirty="0"/>
              <a:t>: сої, картоплі, кукурудзи, цукрового буряка, рису, томатів, рапсу, пшениці, дині, цикорію, папайї, кабачків, бавовни, льону і люцерни. </a:t>
            </a:r>
          </a:p>
        </p:txBody>
      </p:sp>
    </p:spTree>
    <p:extLst>
      <p:ext uri="{BB962C8B-B14F-4D97-AF65-F5344CB8AC3E}">
        <p14:creationId xmlns:p14="http://schemas.microsoft.com/office/powerpoint/2010/main" val="1382416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22" y="8720"/>
            <a:ext cx="3128325" cy="250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129723" cy="314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2445"/>
            <a:ext cx="3525638" cy="371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904" y="3714750"/>
            <a:ext cx="3782096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638" y="2511380"/>
            <a:ext cx="4884266" cy="371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771" y="188488"/>
            <a:ext cx="3491259" cy="232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81" y="1571222"/>
            <a:ext cx="3429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391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092" y="582769"/>
            <a:ext cx="10515600" cy="988454"/>
          </a:xfrm>
        </p:spPr>
        <p:txBody>
          <a:bodyPr/>
          <a:lstStyle/>
          <a:p>
            <a:r>
              <a:rPr lang="uk-UA" dirty="0" smtClean="0"/>
              <a:t>Харчові ризики від </a:t>
            </a:r>
            <a:r>
              <a:rPr lang="uk-UA" sz="4800" b="1" i="1" u="sng" dirty="0" smtClean="0"/>
              <a:t>ГМО</a:t>
            </a:r>
            <a:endParaRPr lang="uk-UA" sz="4800" b="1" i="1" u="sng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body" idx="1"/>
          </p:nvPr>
        </p:nvSpPr>
        <p:spPr>
          <a:xfrm>
            <a:off x="780336" y="1880316"/>
            <a:ext cx="6290166" cy="4317642"/>
          </a:xfrm>
        </p:spPr>
        <p:txBody>
          <a:bodyPr>
            <a:normAutofit lnSpcReduction="10000"/>
          </a:bodyPr>
          <a:lstStyle/>
          <a:p>
            <a:pPr algn="l"/>
            <a:r>
              <a:rPr lang="uk-UA" dirty="0"/>
              <a:t>• В першу чергу вживання </a:t>
            </a:r>
            <a:r>
              <a:rPr lang="uk-UA" dirty="0" err="1"/>
              <a:t>ГМ-продуктів</a:t>
            </a:r>
            <a:r>
              <a:rPr lang="uk-UA" dirty="0"/>
              <a:t> загрожує ослабленням імунітету. У результаті безпосередньої дії </a:t>
            </a:r>
            <a:r>
              <a:rPr lang="uk-UA" dirty="0" err="1"/>
              <a:t>трансгенних</a:t>
            </a:r>
            <a:r>
              <a:rPr lang="uk-UA" dirty="0"/>
              <a:t> білків з'являється можливість виникнення алергічних реакцій. </a:t>
            </a:r>
            <a:r>
              <a:rPr lang="uk-UA" dirty="0" smtClean="0"/>
              <a:t> </a:t>
            </a:r>
            <a:r>
              <a:rPr lang="uk-UA" dirty="0"/>
              <a:t> </a:t>
            </a:r>
            <a:endParaRPr lang="uk-UA" dirty="0" smtClean="0"/>
          </a:p>
          <a:p>
            <a:pPr algn="l"/>
            <a:r>
              <a:rPr lang="uk-UA" dirty="0" smtClean="0"/>
              <a:t>  </a:t>
            </a:r>
            <a:r>
              <a:rPr lang="uk-UA" dirty="0"/>
              <a:t> • Також у людини з'являється стійкість до антибіотиків, що зробить процес лікування багатьох захворювань дуже складним. Дуже часто в </a:t>
            </a:r>
            <a:r>
              <a:rPr lang="uk-UA" dirty="0" err="1"/>
              <a:t>ГМ-рослину</a:t>
            </a:r>
            <a:r>
              <a:rPr lang="uk-UA" dirty="0"/>
              <a:t> впроваджується ген, відповідальний за стійкість до антибіотиків в якості гена-маркера. </a:t>
            </a:r>
            <a:r>
              <a:rPr lang="uk-UA" dirty="0" smtClean="0"/>
              <a:t> </a:t>
            </a:r>
          </a:p>
          <a:p>
            <a:pPr algn="l"/>
            <a:r>
              <a:rPr lang="uk-UA" dirty="0"/>
              <a:t>• У людини порушується здоров'я у зв'язку з накопиченням в організмі гербіцидів, так як </a:t>
            </a:r>
            <a:r>
              <a:rPr lang="uk-UA" dirty="0" err="1"/>
              <a:t>ГМ-продукти</a:t>
            </a:r>
            <a:r>
              <a:rPr lang="uk-UA" dirty="0"/>
              <a:t> мають властивість їх акумулювати. </a:t>
            </a:r>
            <a:endParaRPr lang="uk-UA" dirty="0"/>
          </a:p>
          <a:p>
            <a:pPr algn="l"/>
            <a:r>
              <a:rPr lang="uk-UA" dirty="0"/>
              <a:t> • небезпека ракових захворювань.</a:t>
            </a:r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203" y="2116429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24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Глобальне значення </a:t>
            </a:r>
            <a:r>
              <a:rPr lang="uk-UA" sz="3600" b="1" i="1" u="sng" dirty="0" smtClean="0"/>
              <a:t>ГМО</a:t>
            </a:r>
            <a:endParaRPr lang="uk-UA" sz="3600" b="1" i="1" u="sng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82479426"/>
              </p:ext>
            </p:extLst>
          </p:nvPr>
        </p:nvGraphicFramePr>
        <p:xfrm>
          <a:off x="628203" y="1877216"/>
          <a:ext cx="5476383" cy="4407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06" y="1949070"/>
            <a:ext cx="3145554" cy="304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938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ідзаголовок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вашу увагу!!!</a:t>
            </a:r>
            <a:endParaRPr lang="uk-U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25" y="1178686"/>
            <a:ext cx="7168668" cy="464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16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22391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TS102922391</Template>
  <TotalTime>0</TotalTime>
  <Words>366</Words>
  <Application>Microsoft Office PowerPoint</Application>
  <PresentationFormat>Произвольный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TS102922391</vt:lpstr>
      <vt:lpstr>Генетично Модифіковані організми. Їх вплив на здоров‘я людини</vt:lpstr>
      <vt:lpstr>Визначення ГМО</vt:lpstr>
      <vt:lpstr>Методи отримання Гмо</vt:lpstr>
      <vt:lpstr> Історія виникнення генетично модифікованих організмів</vt:lpstr>
      <vt:lpstr>Мета отримання генетично змінених організмів</vt:lpstr>
      <vt:lpstr>Презентация PowerPoint</vt:lpstr>
      <vt:lpstr>Харчові ризики від ГМО</vt:lpstr>
      <vt:lpstr>Глобальне значення ГМО</vt:lpstr>
      <vt:lpstr>Дякую за вашу увагу!!!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2013-11-08T18:03:19Z</dcterms:created>
  <dcterms:modified xsi:type="dcterms:W3CDTF">2013-11-08T20:15:59Z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