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7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2D5A-E06D-4815-B47A-8BF644349F5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CBB31-573F-4B42-876B-79537D603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3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CBB31-573F-4B42-876B-79537D60327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71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469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098441"/>
      </p:ext>
    </p:extLst>
  </p:cSld>
  <p:clrMapOvr>
    <a:masterClrMapping/>
  </p:clrMapOvr>
  <p:transition spd="med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84036"/>
      </p:ext>
    </p:extLst>
  </p:cSld>
  <p:clrMapOvr>
    <a:masterClrMapping/>
  </p:clrMapOvr>
  <p:transition spd="med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9539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83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636446"/>
      </p:ext>
    </p:extLst>
  </p:cSld>
  <p:clrMapOvr>
    <a:masterClrMapping/>
  </p:clrMapOvr>
  <p:transition spd="med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76953"/>
      </p:ext>
    </p:extLst>
  </p:cSld>
  <p:clrMapOvr>
    <a:masterClrMapping/>
  </p:clrMapOvr>
  <p:transition spd="med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18846"/>
      </p:ext>
    </p:extLst>
  </p:cSld>
  <p:clrMapOvr>
    <a:masterClrMapping/>
  </p:clrMapOvr>
  <p:transition spd="med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92626"/>
      </p:ext>
    </p:extLst>
  </p:cSld>
  <p:clrMapOvr>
    <a:masterClrMapping/>
  </p:clrMapOvr>
  <p:transition spd="med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9863361"/>
      </p:ext>
    </p:extLst>
  </p:cSld>
  <p:clrMapOvr>
    <a:masterClrMapping/>
  </p:clrMapOvr>
  <p:transition spd="med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3155805"/>
      </p:ext>
    </p:extLst>
  </p:cSld>
  <p:clrMapOvr>
    <a:masterClrMapping/>
  </p:clrMapOvr>
  <p:transition spd="med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9BABD6-7E5A-4017-8BC1-203935D5EFEF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A98797-0424-42C8-B85B-685D5D38DCF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206258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pull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 err="1"/>
              <a:t>Ембріотехнології</a:t>
            </a:r>
            <a:r>
              <a:rPr lang="ru-RU" sz="6000" dirty="0"/>
              <a:t> та </a:t>
            </a:r>
            <a:r>
              <a:rPr lang="ru-RU" sz="6000" dirty="0" err="1"/>
              <a:t>стовбурові</a:t>
            </a:r>
            <a:r>
              <a:rPr lang="ru-RU" sz="6000" dirty="0"/>
              <a:t> </a:t>
            </a:r>
            <a:r>
              <a:rPr lang="ru-RU" sz="6000" dirty="0" err="1" smtClean="0"/>
              <a:t>клітини</a:t>
            </a:r>
            <a:r>
              <a:rPr lang="ru-RU" sz="6000" dirty="0" smtClean="0"/>
              <a:t>.</a:t>
            </a:r>
            <a:br>
              <a:rPr lang="ru-RU" sz="6000" dirty="0" smtClean="0"/>
            </a:br>
            <a:r>
              <a:rPr lang="ru-RU" sz="6000" dirty="0" err="1" smtClean="0"/>
              <a:t>Клонування</a:t>
            </a:r>
            <a:r>
              <a:rPr lang="ru-RU" sz="6000" dirty="0" smtClean="0"/>
              <a:t>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1708" y="4891924"/>
            <a:ext cx="9070848" cy="457201"/>
          </a:xfrm>
        </p:spPr>
        <p:txBody>
          <a:bodyPr>
            <a:normAutofit/>
          </a:bodyPr>
          <a:lstStyle/>
          <a:p>
            <a:r>
              <a:rPr lang="uk-UA" sz="2400" dirty="0" err="1" smtClean="0"/>
              <a:t>І.Ігнатова</a:t>
            </a:r>
            <a:r>
              <a:rPr lang="uk-UA" sz="2400" dirty="0" smtClean="0"/>
              <a:t> 11-С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381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2196" y="476018"/>
            <a:ext cx="112676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Клонування</a:t>
            </a:r>
            <a:r>
              <a:rPr lang="ru-RU" sz="2800" dirty="0" smtClean="0"/>
              <a:t> є </a:t>
            </a:r>
            <a:r>
              <a:rPr lang="ru-RU" sz="2800" dirty="0" err="1" smtClean="0"/>
              <a:t>відомим</a:t>
            </a:r>
            <a:r>
              <a:rPr lang="ru-RU" sz="2800" dirty="0" smtClean="0"/>
              <a:t> </a:t>
            </a:r>
            <a:r>
              <a:rPr lang="ru-RU" sz="2800" dirty="0" err="1" smtClean="0"/>
              <a:t>явищем</a:t>
            </a:r>
            <a:r>
              <a:rPr lang="ru-RU" sz="2800" dirty="0" smtClean="0"/>
              <a:t> у </a:t>
            </a:r>
            <a:r>
              <a:rPr lang="ru-RU" sz="2800" dirty="0" err="1" smtClean="0"/>
              <a:t>рослинному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світі</a:t>
            </a:r>
            <a:r>
              <a:rPr lang="ru-RU" sz="2800" dirty="0" smtClean="0"/>
              <a:t>. </a:t>
            </a:r>
            <a:r>
              <a:rPr lang="ru-RU" sz="2800" dirty="0" err="1" smtClean="0"/>
              <a:t>Перші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спроби</a:t>
            </a:r>
            <a:r>
              <a:rPr lang="ru-RU" sz="2800" dirty="0" smtClean="0"/>
              <a:t> </a:t>
            </a:r>
            <a:r>
              <a:rPr lang="ru-RU" sz="2800" dirty="0" err="1" smtClean="0"/>
              <a:t>клонування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тварин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здійснювали­ся</a:t>
            </a:r>
            <a:r>
              <a:rPr lang="ru-RU" sz="2800" dirty="0" smtClean="0"/>
              <a:t> в 30-х </a:t>
            </a:r>
            <a:r>
              <a:rPr lang="en-US" sz="2800" dirty="0" smtClean="0"/>
              <a:t>pp. XX </a:t>
            </a:r>
            <a:r>
              <a:rPr lang="ru-RU" sz="2800" dirty="0" smtClean="0"/>
              <a:t>ст. </a:t>
            </a:r>
            <a:r>
              <a:rPr lang="ru-RU" sz="2800" dirty="0" err="1" smtClean="0"/>
              <a:t>Велику</a:t>
            </a:r>
            <a:r>
              <a:rPr lang="ru-RU" sz="2800" dirty="0" smtClean="0"/>
              <a:t> роль у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зіграв</a:t>
            </a:r>
            <a:r>
              <a:rPr lang="ru-RU" sz="2800" dirty="0" smtClean="0"/>
              <a:t> </a:t>
            </a:r>
            <a:r>
              <a:rPr lang="ru-RU" sz="2800" dirty="0" err="1" smtClean="0"/>
              <a:t>технічний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прогрес</a:t>
            </a:r>
            <a:r>
              <a:rPr lang="ru-RU" sz="2800" dirty="0" smtClean="0"/>
              <a:t> у </a:t>
            </a:r>
            <a:r>
              <a:rPr lang="ru-RU" sz="2800" dirty="0" err="1" smtClean="0"/>
              <a:t>сфері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молекулярної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біології</a:t>
            </a:r>
            <a:r>
              <a:rPr lang="ru-RU" sz="2800" dirty="0" smtClean="0"/>
              <a:t>, генетики і штучного </a:t>
            </a:r>
            <a:r>
              <a:rPr lang="ru-RU" sz="2800" dirty="0" err="1" smtClean="0"/>
              <a:t>запліднення</a:t>
            </a:r>
            <a:r>
              <a:rPr lang="ru-RU" sz="2800" dirty="0" smtClean="0"/>
              <a:t>. </a:t>
            </a:r>
            <a:r>
              <a:rPr lang="ru-RU" sz="2800" dirty="0" err="1" smtClean="0"/>
              <a:t>Но­вий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етап</a:t>
            </a:r>
            <a:r>
              <a:rPr lang="ru-RU" sz="2800" dirty="0" smtClean="0"/>
              <a:t> у </a:t>
            </a:r>
            <a:r>
              <a:rPr lang="ru-RU" sz="2800" dirty="0" err="1" smtClean="0"/>
              <a:t>клонуванні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експерименти</a:t>
            </a:r>
            <a:r>
              <a:rPr lang="ru-RU" sz="2800" dirty="0" smtClean="0"/>
              <a:t> </a:t>
            </a:r>
            <a:r>
              <a:rPr lang="ru-RU" sz="2800" dirty="0" err="1" smtClean="0"/>
              <a:t>шотландських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уче­них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завершилися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народженням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вівці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Доллі</a:t>
            </a:r>
            <a:r>
              <a:rPr lang="ru-RU" sz="2800" dirty="0" smtClean="0"/>
              <a:t> (27 лютого 1997 </a:t>
            </a:r>
            <a:r>
              <a:rPr lang="en-US" sz="2800" dirty="0" smtClean="0"/>
              <a:t>p.).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досягнення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відкриває</a:t>
            </a:r>
            <a:r>
              <a:rPr lang="ru-RU" sz="2800" dirty="0" smtClean="0"/>
              <a:t> шлях до </a:t>
            </a:r>
            <a:r>
              <a:rPr lang="ru-RU" sz="2800" dirty="0" err="1" smtClean="0"/>
              <a:t>клонування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1" y="3288586"/>
            <a:ext cx="3079229" cy="3079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70" y="3288586"/>
            <a:ext cx="4132742" cy="2996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05323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704" y="377626"/>
            <a:ext cx="115424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Існують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два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різні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шляхи, з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яких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можна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досягнути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клонування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304072" y="1477012"/>
            <a:ext cx="632034" cy="655579"/>
          </a:xfrm>
          <a:prstGeom prst="downArrow">
            <a:avLst/>
          </a:prstGeom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9750" y="2132591"/>
            <a:ext cx="11432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</a:t>
            </a:r>
            <a:r>
              <a:rPr lang="ru-RU" sz="3200" dirty="0" smtClean="0"/>
              <a:t>.П</a:t>
            </a:r>
            <a:r>
              <a:rPr lang="ru-RU" sz="2800" dirty="0" smtClean="0"/>
              <a:t>еренесення ядра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суб’єкта</a:t>
            </a:r>
            <a:r>
              <a:rPr lang="ru-RU" sz="2800" dirty="0" smtClean="0"/>
              <a:t>,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хочуть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клонувати</a:t>
            </a:r>
            <a:r>
              <a:rPr lang="ru-RU" sz="2800" dirty="0" smtClean="0"/>
              <a:t>. Ядро </a:t>
            </a:r>
            <a:r>
              <a:rPr lang="ru-RU" sz="2800" dirty="0" err="1" smtClean="0"/>
              <a:t>вводять</a:t>
            </a:r>
            <a:r>
              <a:rPr lang="ru-RU" sz="2800" dirty="0" smtClean="0"/>
              <a:t> у </a:t>
            </a:r>
            <a:r>
              <a:rPr lang="ru-RU" sz="2800" dirty="0" err="1" smtClean="0"/>
              <a:t>запліднену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незапліднену</a:t>
            </a:r>
            <a:r>
              <a:rPr lang="ru-RU" sz="2800" dirty="0" smtClean="0"/>
              <a:t> </a:t>
            </a:r>
            <a:r>
              <a:rPr lang="ru-RU" sz="2800" dirty="0" err="1" smtClean="0"/>
              <a:t>яйцеклітину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видалення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нейтралізації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існуючого</a:t>
            </a:r>
            <a:r>
              <a:rPr lang="ru-RU" sz="2800" dirty="0" smtClean="0"/>
              <a:t> в </a:t>
            </a:r>
            <a:r>
              <a:rPr lang="ru-RU" sz="2800" dirty="0" err="1" smtClean="0"/>
              <a:t>ній</a:t>
            </a:r>
            <a:r>
              <a:rPr lang="ru-RU" sz="2800" dirty="0" smtClean="0"/>
              <a:t> ядра. Ядро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генетичний</a:t>
            </a:r>
            <a:r>
              <a:rPr lang="ru-RU" sz="2800" dirty="0" smtClean="0"/>
              <a:t> код </a:t>
            </a:r>
            <a:r>
              <a:rPr lang="ru-RU" sz="2800" dirty="0" err="1" smtClean="0"/>
              <a:t>певного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організму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дозволяє</a:t>
            </a:r>
            <a:r>
              <a:rPr lang="ru-RU" sz="2800" dirty="0" smtClean="0"/>
              <a:t> «</a:t>
            </a:r>
            <a:r>
              <a:rPr lang="ru-RU" sz="2800" dirty="0" err="1" smtClean="0"/>
              <a:t>відтворити</a:t>
            </a:r>
            <a:r>
              <a:rPr lang="ru-RU" sz="2800" dirty="0" smtClean="0"/>
              <a:t>» </a:t>
            </a:r>
            <a:r>
              <a:rPr lang="ru-RU" sz="2800" dirty="0" err="1" smtClean="0"/>
              <a:t>генетично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ідентичний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37" y="4146257"/>
            <a:ext cx="2395778" cy="202212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06" y="4146257"/>
            <a:ext cx="3579193" cy="2231732"/>
          </a:xfrm>
          <a:prstGeom prst="rect">
            <a:avLst/>
          </a:prstGeom>
          <a:effectLst>
            <a:outerShdw blurRad="50800" dist="127000" dir="18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337164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970" y="1334124"/>
            <a:ext cx="102182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</a:t>
            </a:r>
            <a:r>
              <a:rPr lang="ru-RU" sz="2800" dirty="0" err="1" smtClean="0"/>
              <a:t>Розщеплення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ембріонів</a:t>
            </a:r>
            <a:r>
              <a:rPr lang="ru-RU" sz="2800" dirty="0" smtClean="0"/>
              <a:t>,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</a:t>
            </a:r>
            <a:r>
              <a:rPr lang="ru-RU" sz="2800" dirty="0" err="1" smtClean="0"/>
              <a:t>штучне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проведення</a:t>
            </a:r>
            <a:r>
              <a:rPr lang="ru-RU" sz="2800" dirty="0" smtClean="0"/>
              <a:t> природного </a:t>
            </a:r>
            <a:r>
              <a:rPr lang="ru-RU" sz="2800" dirty="0" err="1" smtClean="0"/>
              <a:t>процесу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ідентичних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близнюків</a:t>
            </a:r>
            <a:r>
              <a:rPr lang="ru-RU" sz="2800" dirty="0" smtClean="0"/>
              <a:t> (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монозигот),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полягає</a:t>
            </a:r>
            <a:r>
              <a:rPr lang="ru-RU" sz="2800" dirty="0" smtClean="0"/>
              <a:t> в </a:t>
            </a:r>
            <a:r>
              <a:rPr lang="ru-RU" sz="2800" dirty="0" err="1" smtClean="0"/>
              <a:t>мікрохірургічному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поділі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на перших </a:t>
            </a:r>
            <a:r>
              <a:rPr lang="ru-RU" sz="2800" dirty="0" err="1" smtClean="0"/>
              <a:t>стадіях</a:t>
            </a:r>
            <a:r>
              <a:rPr lang="ru-RU" sz="2800" dirty="0" smtClean="0"/>
              <a:t> </a:t>
            </a:r>
            <a:r>
              <a:rPr lang="ru-RU" sz="2800" dirty="0" err="1" smtClean="0"/>
              <a:t>їхнього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(до 14 </a:t>
            </a:r>
            <a:r>
              <a:rPr lang="ru-RU" sz="2800" dirty="0" err="1" smtClean="0"/>
              <a:t>днів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запліднення</a:t>
            </a:r>
            <a:r>
              <a:rPr lang="ru-RU" sz="2800" dirty="0" smtClean="0"/>
              <a:t>) на два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ідентичних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ембріонів</a:t>
            </a:r>
            <a:r>
              <a:rPr lang="ru-RU" sz="2800" dirty="0" smtClean="0"/>
              <a:t>. </a:t>
            </a:r>
            <a:r>
              <a:rPr lang="ru-RU" sz="2800" dirty="0" err="1" smtClean="0"/>
              <a:t>Після</a:t>
            </a:r>
            <a:r>
              <a:rPr lang="ru-RU" sz="2800" dirty="0" smtClean="0"/>
              <a:t> </a:t>
            </a:r>
            <a:r>
              <a:rPr lang="ru-RU" sz="2800" dirty="0" err="1" smtClean="0"/>
              <a:t>цього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розділені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незалежно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розвиватися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завдяки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поліпотенції</a:t>
            </a:r>
            <a:r>
              <a:rPr lang="ru-RU" sz="2800" dirty="0" smtClean="0"/>
              <a:t> .</a:t>
            </a:r>
            <a:endParaRPr lang="ru-RU" sz="28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5516380" y="704536"/>
            <a:ext cx="579620" cy="629588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55" y="4078455"/>
            <a:ext cx="3563911" cy="2227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59" y="4248499"/>
            <a:ext cx="3495675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57795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7880" y="2038662"/>
            <a:ext cx="5936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31092875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4471" y="554636"/>
            <a:ext cx="1058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u="sng" dirty="0" err="1" smtClean="0"/>
              <a:t>Ембріотехнологія</a:t>
            </a:r>
            <a:r>
              <a:rPr lang="uk-UA" sz="2800" dirty="0" smtClean="0"/>
              <a:t> – маніпуляції зі статевими клітинами, зиготами та зародками, включає  одержання  незрілих  яйцеклітин  молодих  тварин,  їхнє  дозрівання й запліднення</a:t>
            </a:r>
            <a:r>
              <a:rPr lang="en-US" sz="2800" dirty="0" smtClean="0"/>
              <a:t>, </a:t>
            </a:r>
            <a:r>
              <a:rPr lang="uk-UA" sz="2800" dirty="0" smtClean="0"/>
              <a:t>а також пересадження отриманих ембріонів у матки реципієнтів. Застосування методу дозволяє досягати  швидкої  зміни  поколінь.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861" y="3429000"/>
            <a:ext cx="3354173" cy="26833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393700">
              <a:schemeClr val="tx2">
                <a:lumMod val="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31" y="3005742"/>
            <a:ext cx="3477718" cy="3226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046996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642" y="3762453"/>
            <a:ext cx="114624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Термін</a:t>
            </a:r>
            <a:r>
              <a:rPr lang="ru-RU" sz="2800" dirty="0" smtClean="0"/>
              <a:t> «</a:t>
            </a:r>
            <a:r>
              <a:rPr lang="ru-RU" sz="2800" dirty="0" err="1" smtClean="0"/>
              <a:t>стовбурова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клітина</a:t>
            </a:r>
            <a:r>
              <a:rPr lang="ru-RU" sz="2800" dirty="0" smtClean="0"/>
              <a:t>»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уведений</a:t>
            </a:r>
            <a:r>
              <a:rPr lang="ru-RU" sz="2800" dirty="0" smtClean="0"/>
              <a:t> у </a:t>
            </a:r>
            <a:r>
              <a:rPr lang="ru-RU" sz="2800" dirty="0" err="1" smtClean="0"/>
              <a:t>біологію</a:t>
            </a:r>
            <a:r>
              <a:rPr lang="ru-RU" sz="2800" dirty="0" smtClean="0"/>
              <a:t> О.О. </a:t>
            </a:r>
            <a:r>
              <a:rPr lang="ru-RU" sz="2800" dirty="0" err="1" smtClean="0"/>
              <a:t>Максимовим</a:t>
            </a:r>
            <a:r>
              <a:rPr lang="ru-RU" sz="2800" dirty="0" smtClean="0"/>
              <a:t> 1908 р. </a:t>
            </a:r>
            <a:r>
              <a:rPr lang="ru-RU" sz="2800" dirty="0" err="1" smtClean="0"/>
              <a:t>Досліджуючи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процеси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кровотворення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він</a:t>
            </a:r>
            <a:r>
              <a:rPr lang="ru-RU" sz="2800" dirty="0" smtClean="0"/>
              <a:t> </a:t>
            </a:r>
            <a:r>
              <a:rPr lang="ru-RU" sz="2800" dirty="0" err="1" smtClean="0"/>
              <a:t>дійшов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висновку</a:t>
            </a:r>
            <a:r>
              <a:rPr lang="ru-RU" sz="2800" dirty="0" smtClean="0"/>
              <a:t>: у </a:t>
            </a:r>
            <a:r>
              <a:rPr lang="ru-RU" sz="2800" dirty="0" err="1" smtClean="0"/>
              <a:t>нашому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протягом</a:t>
            </a:r>
            <a:r>
              <a:rPr lang="ru-RU" sz="2800" dirty="0" smtClean="0"/>
              <a:t> </a:t>
            </a:r>
            <a:r>
              <a:rPr lang="ru-RU" sz="2800" dirty="0" err="1" smtClean="0"/>
              <a:t>усього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життя</a:t>
            </a:r>
            <a:r>
              <a:rPr lang="ru-RU" sz="2800" dirty="0" smtClean="0"/>
              <a:t> </a:t>
            </a:r>
            <a:r>
              <a:rPr lang="ru-RU" sz="2800" dirty="0" err="1" smtClean="0"/>
              <a:t>збері­гаються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недиференційовані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перетворюватися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лімфоцити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спеціалізовані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сполучної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тканини</a:t>
            </a:r>
            <a:r>
              <a:rPr lang="ru-RU" sz="2800" dirty="0" smtClean="0"/>
              <a:t> й </a:t>
            </a:r>
            <a:r>
              <a:rPr lang="ru-RU" sz="2800" dirty="0" err="1" smtClean="0"/>
              <a:t>крові</a:t>
            </a:r>
            <a:r>
              <a:rPr lang="ru-RU" sz="2800" dirty="0" smtClean="0"/>
              <a:t>. </a:t>
            </a:r>
            <a:r>
              <a:rPr lang="ru-RU" sz="2800" dirty="0" err="1" smtClean="0"/>
              <a:t>Пізніше</a:t>
            </a:r>
            <a:r>
              <a:rPr lang="ru-RU" sz="2800" dirty="0" smtClean="0"/>
              <a:t> Максимов назвав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стовбуровими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1" y="460520"/>
            <a:ext cx="2428405" cy="3301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>
              <a:schemeClr val="accent1"/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67" y="685800"/>
            <a:ext cx="352425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663" y="738942"/>
            <a:ext cx="3712848" cy="2636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76200">
              <a:schemeClr val="tx2">
                <a:lumMod val="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56454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9692" y="1012954"/>
            <a:ext cx="6230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</a:t>
            </a:r>
            <a:r>
              <a:rPr lang="ru-RU" sz="2800" dirty="0" err="1" smtClean="0"/>
              <a:t>ранніх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стадіях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ембріона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неспеціалізовані</a:t>
            </a:r>
            <a:r>
              <a:rPr lang="ru-RU" sz="2800" dirty="0" smtClean="0"/>
              <a:t>. Вони </a:t>
            </a:r>
            <a:r>
              <a:rPr lang="ru-RU" sz="2800" dirty="0" err="1" smtClean="0"/>
              <a:t>отримали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стовбурових</a:t>
            </a:r>
            <a:r>
              <a:rPr lang="ru-RU" sz="2800" dirty="0" smtClean="0"/>
              <a:t> ,тому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розташовані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біля</a:t>
            </a:r>
            <a:r>
              <a:rPr lang="ru-RU" sz="2800" dirty="0" smtClean="0"/>
              <a:t> </a:t>
            </a:r>
            <a:r>
              <a:rPr lang="ru-RU" sz="2800" dirty="0" err="1" smtClean="0"/>
              <a:t>основи</a:t>
            </a:r>
            <a:r>
              <a:rPr lang="ru-RU" sz="2800" dirty="0" smtClean="0"/>
              <a:t> </a:t>
            </a:r>
            <a:r>
              <a:rPr lang="ru-RU" sz="2800" dirty="0" err="1" smtClean="0"/>
              <a:t>уявного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стовбура</a:t>
            </a:r>
            <a:r>
              <a:rPr lang="ru-RU" sz="2800" dirty="0" smtClean="0"/>
              <a:t> </a:t>
            </a:r>
            <a:r>
              <a:rPr lang="ru-RU" sz="2800" dirty="0" err="1" smtClean="0"/>
              <a:t>генеалогічного</a:t>
            </a:r>
            <a:r>
              <a:rPr lang="ru-RU" sz="2800" dirty="0" smtClean="0"/>
              <a:t> дерева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, яке </a:t>
            </a:r>
            <a:r>
              <a:rPr lang="ru-RU" sz="2800" dirty="0" err="1" smtClean="0"/>
              <a:t>вінчає</a:t>
            </a:r>
            <a:r>
              <a:rPr lang="ru-RU" sz="2800" dirty="0" smtClean="0"/>
              <a:t> корона з </a:t>
            </a:r>
            <a:r>
              <a:rPr lang="ru-RU" sz="2800" dirty="0" err="1" smtClean="0"/>
              <a:t>різних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спеціалізованих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. На </a:t>
            </a:r>
            <a:r>
              <a:rPr lang="ru-RU" sz="2800" dirty="0" err="1" smtClean="0"/>
              <a:t>відміну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звичайних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, </a:t>
            </a:r>
            <a:r>
              <a:rPr lang="ru-RU" sz="2800" dirty="0" err="1" smtClean="0"/>
              <a:t>приречених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виконувати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чітко</a:t>
            </a:r>
            <a:r>
              <a:rPr lang="ru-RU" sz="2800" dirty="0" smtClean="0"/>
              <a:t> </a:t>
            </a:r>
            <a:r>
              <a:rPr lang="ru-RU" sz="2800" dirty="0" err="1" smtClean="0"/>
              <a:t>визначені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функції</a:t>
            </a:r>
            <a:r>
              <a:rPr lang="ru-RU" sz="2800" dirty="0" smtClean="0"/>
              <a:t> в </a:t>
            </a:r>
            <a:r>
              <a:rPr lang="ru-RU" sz="2800" dirty="0" err="1" smtClean="0"/>
              <a:t>організмі</a:t>
            </a:r>
            <a:r>
              <a:rPr lang="ru-RU" sz="2800" dirty="0" smtClean="0"/>
              <a:t>, СК у </a:t>
            </a:r>
            <a:r>
              <a:rPr lang="ru-RU" sz="2800" dirty="0" err="1" smtClean="0"/>
              <a:t>процесі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розвитку</a:t>
            </a:r>
            <a:r>
              <a:rPr lang="ru-RU" sz="2800" dirty="0" smtClean="0"/>
              <a:t> </a:t>
            </a:r>
            <a:r>
              <a:rPr lang="ru-RU" sz="2800" dirty="0" err="1" smtClean="0"/>
              <a:t>мають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набувати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спеціалізації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6" y="1265365"/>
            <a:ext cx="4895516" cy="4086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tx2">
                <a:lumMod val="60000"/>
                <a:lumOff val="40000"/>
                <a:alpha val="75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3675298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594" y="525216"/>
            <a:ext cx="1008338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СК </a:t>
            </a:r>
            <a:r>
              <a:rPr lang="ru-RU" sz="2800" dirty="0" err="1" smtClean="0"/>
              <a:t>здатна</a:t>
            </a:r>
            <a:r>
              <a:rPr lang="ru-RU" sz="2800" dirty="0" smtClean="0"/>
              <a:t> до </a:t>
            </a:r>
            <a:r>
              <a:rPr lang="ru-RU" sz="2800" dirty="0" err="1" smtClean="0"/>
              <a:t>проліферації</a:t>
            </a:r>
            <a:r>
              <a:rPr lang="ru-RU" sz="2800" dirty="0" smtClean="0"/>
              <a:t>, </a:t>
            </a:r>
            <a:r>
              <a:rPr lang="ru-RU" sz="2800" dirty="0" err="1" smtClean="0"/>
              <a:t>тобто</a:t>
            </a:r>
            <a:r>
              <a:rPr lang="ru-RU" sz="2800" dirty="0" smtClean="0"/>
              <a:t> до </a:t>
            </a:r>
            <a:r>
              <a:rPr lang="ru-RU" sz="2800" dirty="0" err="1" smtClean="0"/>
              <a:t>тривалого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розмноження</a:t>
            </a:r>
            <a:r>
              <a:rPr lang="ru-RU" sz="2800" dirty="0" smtClean="0"/>
              <a:t> і </a:t>
            </a:r>
            <a:r>
              <a:rPr lang="ru-RU" sz="2800" dirty="0" err="1" smtClean="0"/>
              <a:t>репродукції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Вони </a:t>
            </a:r>
            <a:r>
              <a:rPr lang="ru-RU" sz="2800" dirty="0" err="1" smtClean="0"/>
              <a:t>здатні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диференціювання</a:t>
            </a:r>
            <a:r>
              <a:rPr lang="ru-RU" sz="2800" dirty="0" smtClean="0"/>
              <a:t> — </a:t>
            </a:r>
            <a:r>
              <a:rPr lang="ru-RU" sz="2800" dirty="0" err="1" smtClean="0"/>
              <a:t>процесу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необоротної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спеціалізації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. </a:t>
            </a:r>
            <a:r>
              <a:rPr lang="ru-RU" sz="2800" dirty="0" err="1" smtClean="0"/>
              <a:t>Сили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дають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поштовх</a:t>
            </a:r>
            <a:r>
              <a:rPr lang="ru-RU" sz="2800" dirty="0" smtClean="0"/>
              <a:t> початку </a:t>
            </a:r>
            <a:r>
              <a:rPr lang="ru-RU" sz="2800" dirty="0" err="1" smtClean="0"/>
              <a:t>диференціювання</a:t>
            </a:r>
            <a:r>
              <a:rPr lang="ru-RU" sz="2800" dirty="0" smtClean="0"/>
              <a:t>, очевидно,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бути </a:t>
            </a:r>
            <a:r>
              <a:rPr lang="ru-RU" sz="2800" dirty="0" err="1" smtClean="0"/>
              <a:t>внутрішніми</a:t>
            </a:r>
            <a:r>
              <a:rPr lang="ru-RU" sz="2800" dirty="0" smtClean="0"/>
              <a:t> й </a:t>
            </a:r>
            <a:r>
              <a:rPr lang="ru-RU" sz="2800" dirty="0" err="1" smtClean="0"/>
              <a:t>зовнішніми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57" y="2878112"/>
            <a:ext cx="444515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48" y="3324382"/>
            <a:ext cx="4945052" cy="29827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731077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4124" y="471792"/>
            <a:ext cx="90990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У </a:t>
            </a:r>
            <a:r>
              <a:rPr lang="ru-RU" sz="2800" dirty="0" err="1" smtClean="0"/>
              <a:t>результаті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поділу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стовбурових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материнська</a:t>
            </a:r>
            <a:r>
              <a:rPr lang="ru-RU" sz="2800" dirty="0" smtClean="0"/>
              <a:t> й </a:t>
            </a:r>
            <a:r>
              <a:rPr lang="ru-RU" sz="2800" dirty="0" err="1" smtClean="0"/>
              <a:t>дочірня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клітини</a:t>
            </a:r>
            <a:r>
              <a:rPr lang="ru-RU" sz="2800" dirty="0" smtClean="0"/>
              <a:t>. </a:t>
            </a:r>
            <a:r>
              <a:rPr lang="ru-RU" sz="2800" dirty="0" err="1" smtClean="0"/>
              <a:t>Материнські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використовуються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самопідтримання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популяції</a:t>
            </a:r>
            <a:r>
              <a:rPr lang="ru-RU" sz="2800" dirty="0" smtClean="0"/>
              <a:t>, а </a:t>
            </a:r>
            <a:r>
              <a:rPr lang="ru-RU" sz="2800" dirty="0" err="1" smtClean="0"/>
              <a:t>дочірні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перетворюються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камбіальну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клітину</a:t>
            </a:r>
            <a:r>
              <a:rPr lang="ru-RU" sz="2800" dirty="0" smtClean="0"/>
              <a:t>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безпосередньо</a:t>
            </a:r>
            <a:r>
              <a:rPr lang="ru-RU" sz="2800" dirty="0" smtClean="0"/>
              <a:t> </a:t>
            </a:r>
            <a:r>
              <a:rPr lang="ru-RU" sz="2800" dirty="0" err="1" smtClean="0"/>
              <a:t>диференціюються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81" y="2994286"/>
            <a:ext cx="3743325" cy="209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2667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139" y="3429000"/>
            <a:ext cx="6000750" cy="2247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2159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846824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9056" y="3691089"/>
            <a:ext cx="96236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Потрапляючи</a:t>
            </a:r>
            <a:r>
              <a:rPr lang="ru-RU" sz="2800" dirty="0" smtClean="0"/>
              <a:t> в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 </a:t>
            </a:r>
            <a:r>
              <a:rPr lang="ru-RU" sz="2800" dirty="0" err="1" smtClean="0"/>
              <a:t>під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трансплантації</a:t>
            </a:r>
            <a:r>
              <a:rPr lang="ru-RU" sz="2800" dirty="0" smtClean="0"/>
              <a:t>, СК </a:t>
            </a:r>
            <a:r>
              <a:rPr lang="ru-RU" sz="2800" dirty="0" err="1" smtClean="0"/>
              <a:t>продовжують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ділитися</a:t>
            </a:r>
            <a:r>
              <a:rPr lang="ru-RU" sz="2800" dirty="0" smtClean="0"/>
              <a:t> й </a:t>
            </a:r>
            <a:r>
              <a:rPr lang="ru-RU" sz="2800" dirty="0" err="1" smtClean="0"/>
              <a:t>самі</a:t>
            </a:r>
            <a:r>
              <a:rPr lang="ru-RU" sz="2800" dirty="0" smtClean="0"/>
              <a:t> </a:t>
            </a:r>
            <a:r>
              <a:rPr lang="ru-RU" sz="2800" dirty="0" err="1" smtClean="0"/>
              <a:t>знаходять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, де </a:t>
            </a:r>
            <a:r>
              <a:rPr lang="ru-RU" sz="2800" dirty="0" err="1" smtClean="0"/>
              <a:t>їхня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найпотрібніша</a:t>
            </a:r>
            <a:r>
              <a:rPr lang="ru-RU" sz="2800" dirty="0" smtClean="0"/>
              <a:t>. </a:t>
            </a:r>
            <a:r>
              <a:rPr lang="ru-RU" sz="2800" dirty="0" err="1" smtClean="0"/>
              <a:t>Ця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здатність</a:t>
            </a:r>
            <a:r>
              <a:rPr lang="ru-RU" sz="2800" dirty="0" smtClean="0"/>
              <a:t> СК </a:t>
            </a:r>
            <a:r>
              <a:rPr lang="ru-RU" sz="2800" dirty="0" err="1" smtClean="0"/>
              <a:t>отримала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назву</a:t>
            </a:r>
            <a:r>
              <a:rPr lang="ru-RU" sz="2800" dirty="0" smtClean="0"/>
              <a:t> </a:t>
            </a:r>
            <a:r>
              <a:rPr lang="ru-RU" sz="2800" dirty="0" err="1" smtClean="0"/>
              <a:t>хоумінга</a:t>
            </a:r>
            <a:r>
              <a:rPr lang="ru-RU" sz="2800" dirty="0" smtClean="0"/>
              <a:t>. </a:t>
            </a:r>
            <a:r>
              <a:rPr lang="ru-RU" sz="2800" dirty="0" err="1" smtClean="0"/>
              <a:t>Отже</a:t>
            </a:r>
            <a:r>
              <a:rPr lang="ru-RU" sz="2800" dirty="0" smtClean="0"/>
              <a:t>, </a:t>
            </a:r>
            <a:r>
              <a:rPr lang="ru-RU" sz="2800" dirty="0" err="1" smtClean="0"/>
              <a:t>хоумінг</a:t>
            </a:r>
            <a:r>
              <a:rPr lang="ru-RU" sz="2800" dirty="0" smtClean="0"/>
              <a:t> 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здатність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до </a:t>
            </a:r>
            <a:r>
              <a:rPr lang="ru-RU" sz="2800" dirty="0" err="1" smtClean="0"/>
              <a:t>міграції</a:t>
            </a:r>
            <a:r>
              <a:rPr lang="ru-RU" sz="2800" dirty="0" smtClean="0"/>
              <a:t> в «</a:t>
            </a:r>
            <a:r>
              <a:rPr lang="ru-RU" sz="2800" dirty="0" err="1" smtClean="0"/>
              <a:t>потрібне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</a:t>
            </a:r>
            <a:r>
              <a:rPr lang="ru-RU" sz="2800" dirty="0" smtClean="0"/>
              <a:t>» — «</a:t>
            </a:r>
            <a:r>
              <a:rPr lang="ru-RU" sz="2800" dirty="0" err="1" smtClean="0"/>
              <a:t>рідний</a:t>
            </a:r>
            <a:r>
              <a:rPr lang="ru-RU" sz="2800" dirty="0" smtClean="0"/>
              <a:t>» орган і тканину (у свою </a:t>
            </a:r>
            <a:r>
              <a:rPr lang="ru-RU" sz="2800" dirty="0" err="1" smtClean="0"/>
              <a:t>стовбурову</a:t>
            </a:r>
            <a:r>
              <a:rPr lang="ru-RU" sz="2800" dirty="0" smtClean="0"/>
              <a:t> </a:t>
            </a:r>
            <a:r>
              <a:rPr lang="ru-RU" sz="2800" dirty="0" err="1" smtClean="0"/>
              <a:t>нішу</a:t>
            </a:r>
            <a:r>
              <a:rPr lang="ru-RU" sz="2800" dirty="0" smtClean="0"/>
              <a:t>)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в </a:t>
            </a:r>
            <a:r>
              <a:rPr lang="ru-RU" sz="2800" dirty="0" err="1" smtClean="0"/>
              <a:t>ділянку</a:t>
            </a:r>
            <a:r>
              <a:rPr lang="ru-RU" sz="2800" dirty="0" smtClean="0"/>
              <a:t> </a:t>
            </a:r>
            <a:r>
              <a:rPr lang="ru-RU" sz="2800" dirty="0" err="1" smtClean="0"/>
              <a:t>ушкодження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38" y="504344"/>
            <a:ext cx="3853760" cy="292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301" y="567716"/>
            <a:ext cx="3740358" cy="2969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97518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9711" y="488299"/>
            <a:ext cx="115224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Ще</a:t>
            </a:r>
            <a:r>
              <a:rPr lang="ru-RU" sz="2800" dirty="0" smtClean="0"/>
              <a:t> недавно </a:t>
            </a:r>
            <a:r>
              <a:rPr lang="ru-RU" sz="2800" dirty="0" err="1" smtClean="0"/>
              <a:t>кількість</a:t>
            </a:r>
            <a:r>
              <a:rPr lang="ru-RU" sz="2800" dirty="0" smtClean="0"/>
              <a:t> ЕСК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, </a:t>
            </a:r>
            <a:r>
              <a:rPr lang="ru-RU" sz="2800" dirty="0" err="1" smtClean="0"/>
              <a:t>доступних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ви­вчення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мало. </a:t>
            </a:r>
            <a:r>
              <a:rPr lang="ru-RU" sz="2800" dirty="0" err="1" smtClean="0"/>
              <a:t>Сьогодні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 стало </a:t>
            </a:r>
            <a:r>
              <a:rPr lang="ru-RU" sz="2800" dirty="0" err="1" smtClean="0"/>
              <a:t>набагато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, але </a:t>
            </a:r>
            <a:r>
              <a:rPr lang="ru-RU" sz="2800" dirty="0" err="1" smtClean="0"/>
              <a:t>мето­дологічні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труднощі</a:t>
            </a:r>
            <a:r>
              <a:rPr lang="ru-RU" sz="2800" dirty="0" smtClean="0"/>
              <a:t> й </a:t>
            </a:r>
            <a:r>
              <a:rPr lang="ru-RU" sz="2800" dirty="0" err="1" smtClean="0"/>
              <a:t>висока</a:t>
            </a:r>
            <a:r>
              <a:rPr lang="ru-RU" sz="2800" dirty="0" smtClean="0"/>
              <a:t> </a:t>
            </a:r>
            <a:r>
              <a:rPr lang="ru-RU" sz="2800" dirty="0" err="1" smtClean="0"/>
              <a:t>вартість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з ними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обмежують</a:t>
            </a:r>
            <a:r>
              <a:rPr lang="ru-RU" sz="2800" dirty="0" smtClean="0"/>
              <a:t> коло </a:t>
            </a:r>
            <a:r>
              <a:rPr lang="ru-RU" sz="2800" dirty="0" err="1" smtClean="0"/>
              <a:t>дослідників</a:t>
            </a:r>
            <a:r>
              <a:rPr lang="ru-RU" sz="2800" dirty="0" smtClean="0"/>
              <a:t>. Не </a:t>
            </a:r>
            <a:r>
              <a:rPr lang="ru-RU" sz="2800" dirty="0" err="1" smtClean="0"/>
              <a:t>менші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обмеження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дослідження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галузі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накладає</a:t>
            </a:r>
            <a:r>
              <a:rPr lang="ru-RU" sz="2800" dirty="0" smtClean="0"/>
              <a:t> </a:t>
            </a:r>
            <a:r>
              <a:rPr lang="ru-RU" sz="2800" dirty="0" err="1" smtClean="0"/>
              <a:t>етична</a:t>
            </a:r>
            <a:r>
              <a:rPr lang="ru-RU" sz="2800" dirty="0" smtClean="0"/>
              <a:t> </a:t>
            </a:r>
            <a:r>
              <a:rPr lang="ru-RU" sz="2800" err="1" smtClean="0"/>
              <a:t>сторона</a:t>
            </a:r>
            <a:r>
              <a:rPr lang="ru-RU" sz="2800" smtClean="0"/>
              <a:t>. За </a:t>
            </a:r>
            <a:r>
              <a:rPr lang="ru-RU" sz="2800" dirty="0" err="1" smtClean="0"/>
              <a:t>останні</a:t>
            </a:r>
            <a:r>
              <a:rPr lang="ru-RU" sz="2800" dirty="0" smtClean="0"/>
              <a:t> два роки у </a:t>
            </a:r>
            <a:r>
              <a:rPr lang="ru-RU" sz="2800" dirty="0" err="1" smtClean="0"/>
              <a:t>великій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кількості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</a:t>
            </a:r>
            <a:r>
              <a:rPr lang="ru-RU" sz="2800" dirty="0" smtClean="0"/>
              <a:t> уже </a:t>
            </a:r>
            <a:r>
              <a:rPr lang="ru-RU" sz="2800" dirty="0" err="1" smtClean="0"/>
              <a:t>були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прийняті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закони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дозволяють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дослідження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ембріональних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стовбурових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клітин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30" y="3766927"/>
            <a:ext cx="3067863" cy="2367523"/>
          </a:xfrm>
          <a:prstGeom prst="rect">
            <a:avLst/>
          </a:prstGeom>
          <a:effectLst>
            <a:outerShdw blurRad="50800" dist="165100" dir="288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606" y="3429000"/>
            <a:ext cx="3556617" cy="2670696"/>
          </a:xfrm>
          <a:prstGeom prst="rect">
            <a:avLst/>
          </a:prstGeom>
          <a:effectLst>
            <a:outerShdw blurRad="50800" dist="152400" dir="36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920978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066" y="567643"/>
            <a:ext cx="4389620" cy="1276147"/>
          </a:xfrm>
          <a:solidFill>
            <a:schemeClr val="accent6">
              <a:lumMod val="40000"/>
              <a:lumOff val="60000"/>
            </a:schemeClr>
          </a:solidFill>
        </p:spPr>
        <p:txBody>
          <a:bodyPr vert="horz">
            <a:normAutofit/>
          </a:bodyPr>
          <a:lstStyle/>
          <a:p>
            <a:r>
              <a:rPr lang="uk-UA" sz="6000" b="1" dirty="0" smtClean="0"/>
              <a:t>Клонування</a:t>
            </a:r>
            <a:endParaRPr lang="ru-RU" sz="6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51684" y="900368"/>
            <a:ext cx="67605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— </a:t>
            </a:r>
            <a:r>
              <a:rPr lang="ru-RU" sz="2800" dirty="0" err="1" smtClean="0"/>
              <a:t>це</a:t>
            </a:r>
            <a:r>
              <a:rPr lang="ru-RU" sz="2800" dirty="0" smtClean="0"/>
              <a:t> метод </a:t>
            </a:r>
            <a:r>
              <a:rPr lang="ru-RU" sz="2800" dirty="0" err="1" smtClean="0"/>
              <a:t>розмноження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статевороздільних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істот</a:t>
            </a:r>
            <a:r>
              <a:rPr lang="ru-RU" sz="2800" dirty="0" smtClean="0"/>
              <a:t> (</a:t>
            </a:r>
            <a:r>
              <a:rPr lang="ru-RU" sz="2800" dirty="0" err="1" smtClean="0"/>
              <a:t>тварин</a:t>
            </a:r>
            <a:r>
              <a:rPr lang="ru-RU" sz="2800" dirty="0" smtClean="0"/>
              <a:t> і людей), з </a:t>
            </a:r>
            <a:r>
              <a:rPr lang="ru-RU" sz="2800" dirty="0" err="1" smtClean="0"/>
              <a:t>допомогою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в </a:t>
            </a:r>
            <a:r>
              <a:rPr lang="ru-RU" sz="2800" dirty="0" err="1" smtClean="0"/>
              <a:t>нестатевий</a:t>
            </a:r>
            <a:r>
              <a:rPr lang="ru-RU" sz="2800" dirty="0" smtClean="0"/>
              <a:t> </a:t>
            </a:r>
            <a:r>
              <a:rPr lang="ru-RU" sz="2800" dirty="0" err="1" smtClean="0"/>
              <a:t>спосіб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отри­мати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новий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</a:t>
            </a:r>
            <a:r>
              <a:rPr lang="ru-RU" sz="2800" dirty="0" smtClean="0"/>
              <a:t>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буде </a:t>
            </a:r>
            <a:r>
              <a:rPr lang="ru-RU" sz="2800" dirty="0" err="1" smtClean="0"/>
              <a:t>генетично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ідентичним</a:t>
            </a:r>
            <a:r>
              <a:rPr lang="ru-RU" sz="2800" dirty="0" smtClean="0"/>
              <a:t> до </a:t>
            </a:r>
            <a:r>
              <a:rPr lang="ru-RU" sz="2800" dirty="0" err="1" smtClean="0"/>
              <a:t>організ­му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передбачається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клонувати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9" y="2680976"/>
            <a:ext cx="4352925" cy="29051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8024"/>
            <a:ext cx="4216295" cy="2813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084643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140</TotalTime>
  <Words>568</Words>
  <Application>Microsoft Office PowerPoint</Application>
  <PresentationFormat>Широкоэкранный</PresentationFormat>
  <Paragraphs>18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Garamond</vt:lpstr>
      <vt:lpstr>Savon</vt:lpstr>
      <vt:lpstr>Ембріотехнології та стовбурові клітини. Клонування.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Клонування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Ембріотехнології та стовбурові клітини. Клонування.</dc:title>
  <dc:creator>Пользователь</dc:creator>
  <cp:lastModifiedBy>Пользователь</cp:lastModifiedBy>
  <cp:revision>14</cp:revision>
  <dcterms:created xsi:type="dcterms:W3CDTF">2014-12-11T07:38:08Z</dcterms:created>
  <dcterms:modified xsi:type="dcterms:W3CDTF">2014-12-11T09:58:43Z</dcterms:modified>
</cp:coreProperties>
</file>