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46372F-B906-49EA-B3E4-0F69CD8C390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8442F38-2875-4400-A07B-7495C2D3B3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ПРЕЗЕНТАЦІЯ «Репродуктивне здоров</a:t>
            </a:r>
            <a:r>
              <a:rPr lang="en-US" dirty="0" smtClean="0">
                <a:latin typeface="Brush Script MT" pitchFamily="66" charset="0"/>
              </a:rPr>
              <a:t>’</a:t>
            </a:r>
            <a:r>
              <a:rPr lang="uk-UA" dirty="0" smtClean="0"/>
              <a:t>я молоді»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86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СНІД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/>
              <a:t>Другий</a:t>
            </a:r>
            <a:r>
              <a:rPr lang="ru-RU" sz="1600" dirty="0"/>
              <a:t> за </a:t>
            </a:r>
            <a:r>
              <a:rPr lang="ru-RU" sz="1600" dirty="0" err="1"/>
              <a:t>значенням</a:t>
            </a:r>
            <a:r>
              <a:rPr lang="ru-RU" sz="1600" dirty="0"/>
              <a:t> </a:t>
            </a:r>
            <a:r>
              <a:rPr lang="ru-RU" sz="1600" dirty="0" err="1"/>
              <a:t>шкідливий</a:t>
            </a:r>
            <a:r>
              <a:rPr lang="ru-RU" sz="1600" dirty="0"/>
              <a:t> </a:t>
            </a:r>
            <a:r>
              <a:rPr lang="ru-RU" sz="1600" dirty="0" err="1"/>
              <a:t>чинник</a:t>
            </a:r>
            <a:r>
              <a:rPr lang="ru-RU" sz="1600" dirty="0"/>
              <a:t> — </a:t>
            </a:r>
            <a:r>
              <a:rPr lang="ru-RU" sz="1600" dirty="0" err="1"/>
              <a:t>захворювання</a:t>
            </a:r>
            <a:r>
              <a:rPr lang="ru-RU" sz="1600" dirty="0"/>
              <a:t>, 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передаються</a:t>
            </a:r>
            <a:r>
              <a:rPr lang="ru-RU" sz="1600" dirty="0"/>
              <a:t> </a:t>
            </a:r>
            <a:r>
              <a:rPr lang="ru-RU" sz="1600" dirty="0" err="1" smtClean="0"/>
              <a:t>статевим</a:t>
            </a:r>
            <a:r>
              <a:rPr lang="ru-RU" sz="1600" dirty="0" smtClean="0"/>
              <a:t> шляхом  </a:t>
            </a:r>
            <a:r>
              <a:rPr lang="ru-RU" sz="1600" dirty="0"/>
              <a:t>(ВІЛ/СНІД,  </a:t>
            </a:r>
            <a:r>
              <a:rPr lang="ru-RU" sz="1600" dirty="0" err="1"/>
              <a:t>сифіліс</a:t>
            </a:r>
            <a:r>
              <a:rPr lang="ru-RU" sz="1600" dirty="0"/>
              <a:t>,  гонорея,  </a:t>
            </a:r>
            <a:r>
              <a:rPr lang="ru-RU" sz="1600" dirty="0" err="1"/>
              <a:t>трихомоніаз</a:t>
            </a:r>
            <a:r>
              <a:rPr lang="ru-RU" sz="1600" dirty="0"/>
              <a:t>,  </a:t>
            </a:r>
            <a:r>
              <a:rPr lang="ru-RU" sz="1600" dirty="0" err="1"/>
              <a:t>статевий</a:t>
            </a:r>
            <a:r>
              <a:rPr lang="ru-RU" sz="1600" dirty="0"/>
              <a:t> герпес,  </a:t>
            </a:r>
            <a:r>
              <a:rPr lang="ru-RU" sz="1600" dirty="0" err="1"/>
              <a:t>мікплазмоз</a:t>
            </a:r>
            <a:r>
              <a:rPr lang="ru-RU" sz="1600" dirty="0"/>
              <a:t>, </a:t>
            </a:r>
            <a:r>
              <a:rPr lang="ru-RU" sz="1600" dirty="0" smtClean="0"/>
              <a:t> токсоплазмоз</a:t>
            </a:r>
            <a:r>
              <a:rPr lang="ru-RU" sz="1600" dirty="0"/>
              <a:t>, </a:t>
            </a:r>
            <a:r>
              <a:rPr lang="ru-RU" sz="1600" dirty="0" err="1"/>
              <a:t>хламідіоз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.),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останнім</a:t>
            </a:r>
            <a:r>
              <a:rPr lang="ru-RU" sz="1600" dirty="0"/>
              <a:t> часом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зросла</a:t>
            </a:r>
            <a:r>
              <a:rPr lang="ru-RU" sz="1600" dirty="0"/>
              <a:t>, особливо </a:t>
            </a:r>
            <a:r>
              <a:rPr lang="ru-RU" sz="1600" dirty="0" err="1" smtClean="0"/>
              <a:t>серед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підлітків</a:t>
            </a:r>
            <a:r>
              <a:rPr lang="ru-RU" sz="1600" dirty="0" smtClean="0"/>
              <a:t> </a:t>
            </a:r>
            <a:r>
              <a:rPr lang="ru-RU" sz="1600" dirty="0"/>
              <a:t>та </a:t>
            </a:r>
            <a:r>
              <a:rPr lang="ru-RU" sz="1600" dirty="0" err="1"/>
              <a:t>молоді</a:t>
            </a:r>
            <a:r>
              <a:rPr lang="ru-RU" sz="1600" dirty="0"/>
              <a:t>,  </a:t>
            </a:r>
            <a:r>
              <a:rPr lang="ru-RU" sz="1600" dirty="0" err="1"/>
              <a:t>яким</a:t>
            </a:r>
            <a:r>
              <a:rPr lang="ru-RU" sz="1600" dirty="0"/>
              <a:t> часто </a:t>
            </a:r>
            <a:r>
              <a:rPr lang="ru-RU" sz="1600" dirty="0" err="1"/>
              <a:t>притаманна</a:t>
            </a:r>
            <a:r>
              <a:rPr lang="ru-RU" sz="1600" dirty="0"/>
              <a:t> </a:t>
            </a:r>
            <a:r>
              <a:rPr lang="ru-RU" sz="1600" dirty="0" err="1"/>
              <a:t>низька</a:t>
            </a:r>
            <a:r>
              <a:rPr lang="ru-RU" sz="1600" dirty="0"/>
              <a:t> культура </a:t>
            </a:r>
            <a:r>
              <a:rPr lang="ru-RU" sz="1600" dirty="0" err="1"/>
              <a:t>статевої</a:t>
            </a:r>
            <a:r>
              <a:rPr lang="ru-RU" sz="1600" dirty="0"/>
              <a:t> </a:t>
            </a:r>
            <a:r>
              <a:rPr lang="ru-RU" sz="1600" dirty="0" err="1"/>
              <a:t>поведінки</a:t>
            </a:r>
            <a:r>
              <a:rPr lang="ru-RU" sz="1600" dirty="0"/>
              <a:t> </a:t>
            </a:r>
            <a:r>
              <a:rPr lang="ru-RU" sz="1600" dirty="0" smtClean="0"/>
              <a:t>та </a:t>
            </a:r>
            <a:r>
              <a:rPr lang="ru-RU" sz="1600" dirty="0" err="1" smtClean="0"/>
              <a:t>безвідповідальне</a:t>
            </a:r>
            <a:r>
              <a:rPr lang="ru-RU" sz="1600" dirty="0" smtClean="0"/>
              <a:t> </a:t>
            </a:r>
            <a:r>
              <a:rPr lang="ru-RU" sz="1600" dirty="0" err="1"/>
              <a:t>ставлення</a:t>
            </a:r>
            <a:r>
              <a:rPr lang="ru-RU" sz="1600" dirty="0"/>
              <a:t> до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здоров’я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 до </a:t>
            </a:r>
            <a:r>
              <a:rPr lang="ru-RU" sz="1600" dirty="0" smtClean="0"/>
              <a:t>репродуктивного.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172019" cy="312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2376264" cy="358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31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Інші причини, що негативно впливають на репродуктивне здоров'я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До причин,  </a:t>
            </a:r>
            <a:r>
              <a:rPr lang="ru-RU" sz="1400" dirty="0" err="1"/>
              <a:t>які</a:t>
            </a:r>
            <a:r>
              <a:rPr lang="ru-RU" sz="1400" dirty="0"/>
              <a:t> негативно </a:t>
            </a:r>
            <a:r>
              <a:rPr lang="ru-RU" sz="1400" dirty="0" err="1"/>
              <a:t>впливають</a:t>
            </a:r>
            <a:r>
              <a:rPr lang="ru-RU" sz="1400" dirty="0"/>
              <a:t> на стан репродуктивного </a:t>
            </a:r>
            <a:r>
              <a:rPr lang="ru-RU" sz="1400" dirty="0" err="1"/>
              <a:t>здоров’я</a:t>
            </a:r>
            <a:r>
              <a:rPr lang="ru-RU" sz="1400" dirty="0"/>
              <a:t>,  </a:t>
            </a:r>
            <a:r>
              <a:rPr lang="ru-RU" sz="1400" dirty="0" err="1" smtClean="0"/>
              <a:t>відноситься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/>
              <a:t>порушення</a:t>
            </a:r>
            <a:r>
              <a:rPr lang="ru-RU" sz="1400" dirty="0"/>
              <a:t> </a:t>
            </a:r>
            <a:r>
              <a:rPr lang="ru-RU" sz="1400" dirty="0" err="1"/>
              <a:t>санітарно-гігієнічних</a:t>
            </a:r>
            <a:r>
              <a:rPr lang="ru-RU" sz="1400" dirty="0"/>
              <a:t> </a:t>
            </a:r>
            <a:r>
              <a:rPr lang="ru-RU" sz="1400" dirty="0" err="1"/>
              <a:t>вимог</a:t>
            </a:r>
            <a:r>
              <a:rPr lang="ru-RU" sz="1400" dirty="0"/>
              <a:t> до </a:t>
            </a:r>
            <a:r>
              <a:rPr lang="ru-RU" sz="1400" dirty="0" err="1"/>
              <a:t>навчально-виховного</a:t>
            </a:r>
            <a:r>
              <a:rPr lang="ru-RU" sz="1400" dirty="0"/>
              <a:t> </a:t>
            </a:r>
            <a:r>
              <a:rPr lang="ru-RU" sz="1400" dirty="0" err="1"/>
              <a:t>процесу</a:t>
            </a:r>
            <a:r>
              <a:rPr lang="ru-RU" sz="1400" dirty="0"/>
              <a:t>, 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перевантаження</a:t>
            </a:r>
            <a:r>
              <a:rPr lang="ru-RU" sz="1400" dirty="0" smtClean="0"/>
              <a:t> </a:t>
            </a:r>
            <a:r>
              <a:rPr lang="ru-RU" sz="1400" dirty="0" err="1"/>
              <a:t>навчальною</a:t>
            </a:r>
            <a:r>
              <a:rPr lang="ru-RU" sz="1400" dirty="0"/>
              <a:t> </a:t>
            </a:r>
            <a:r>
              <a:rPr lang="ru-RU" sz="1400" dirty="0" err="1"/>
              <a:t>роботою</a:t>
            </a:r>
            <a:r>
              <a:rPr lang="ru-RU" sz="1400" dirty="0"/>
              <a:t>, </a:t>
            </a:r>
            <a:r>
              <a:rPr lang="ru-RU" sz="1400" dirty="0" err="1"/>
              <a:t>неправильний</a:t>
            </a:r>
            <a:r>
              <a:rPr lang="ru-RU" sz="1400" dirty="0"/>
              <a:t> </a:t>
            </a:r>
            <a:r>
              <a:rPr lang="ru-RU" sz="1400" dirty="0" err="1"/>
              <a:t>підбір</a:t>
            </a:r>
            <a:r>
              <a:rPr lang="ru-RU" sz="1400" dirty="0"/>
              <a:t> парт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зросту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, </a:t>
            </a:r>
            <a:r>
              <a:rPr lang="ru-RU" sz="1400" dirty="0" smtClean="0"/>
              <a:t> </a:t>
            </a:r>
            <a:r>
              <a:rPr lang="ru-RU" sz="1400" dirty="0" err="1" smtClean="0"/>
              <a:t>нераціональне</a:t>
            </a:r>
            <a:r>
              <a:rPr lang="ru-RU" sz="1400" dirty="0" smtClean="0"/>
              <a:t> </a:t>
            </a:r>
            <a:r>
              <a:rPr lang="ru-RU" sz="1400" dirty="0" err="1"/>
              <a:t>харчування</a:t>
            </a:r>
            <a:r>
              <a:rPr lang="ru-RU" sz="1400" dirty="0"/>
              <a:t>, </a:t>
            </a:r>
            <a:r>
              <a:rPr lang="ru-RU" sz="1400" dirty="0" err="1"/>
              <a:t>гіподинамія</a:t>
            </a:r>
            <a:r>
              <a:rPr lang="ru-RU" sz="1400" dirty="0"/>
              <a:t>, </a:t>
            </a:r>
            <a:r>
              <a:rPr lang="ru-RU" sz="1400" dirty="0" err="1"/>
              <a:t>фізичні</a:t>
            </a:r>
            <a:r>
              <a:rPr lang="ru-RU" sz="1400" dirty="0"/>
              <a:t> та </a:t>
            </a:r>
            <a:r>
              <a:rPr lang="ru-RU" sz="1400" dirty="0" err="1"/>
              <a:t>емоційні</a:t>
            </a:r>
            <a:r>
              <a:rPr lang="ru-RU" sz="1400" dirty="0"/>
              <a:t> </a:t>
            </a:r>
            <a:r>
              <a:rPr lang="ru-RU" sz="1400" dirty="0" err="1"/>
              <a:t>навантаження</a:t>
            </a:r>
            <a:r>
              <a:rPr lang="ru-RU" sz="1400" dirty="0"/>
              <a:t>, </a:t>
            </a:r>
            <a:r>
              <a:rPr lang="ru-RU" sz="1400" dirty="0" err="1"/>
              <a:t>шкідливі</a:t>
            </a:r>
            <a:r>
              <a:rPr lang="ru-RU" sz="1400" dirty="0"/>
              <a:t> </a:t>
            </a:r>
            <a:r>
              <a:rPr lang="ru-RU" sz="1400" dirty="0" err="1"/>
              <a:t>звички</a:t>
            </a:r>
            <a:r>
              <a:rPr lang="ru-RU" sz="1400" dirty="0"/>
              <a:t>, 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захоплення</a:t>
            </a:r>
            <a:r>
              <a:rPr lang="ru-RU" sz="1400" dirty="0" smtClean="0"/>
              <a:t> </a:t>
            </a:r>
            <a:r>
              <a:rPr lang="ru-RU" sz="1400" dirty="0" err="1"/>
              <a:t>комп’ютером</a:t>
            </a:r>
            <a:r>
              <a:rPr lang="ru-RU" sz="1400" dirty="0"/>
              <a:t>.  </a:t>
            </a:r>
            <a:r>
              <a:rPr lang="ru-RU" sz="1400" dirty="0" err="1"/>
              <a:t>Праця</a:t>
            </a:r>
            <a:r>
              <a:rPr lang="ru-RU" sz="1400" dirty="0"/>
              <a:t> на </a:t>
            </a:r>
            <a:r>
              <a:rPr lang="ru-RU" sz="1400" dirty="0" err="1"/>
              <a:t>комп’ютері</a:t>
            </a:r>
            <a:r>
              <a:rPr lang="ru-RU" sz="1400" dirty="0"/>
              <a:t> </a:t>
            </a:r>
            <a:r>
              <a:rPr lang="ru-RU" sz="1400" dirty="0" err="1"/>
              <a:t>викликає</a:t>
            </a:r>
            <a:r>
              <a:rPr lang="ru-RU" sz="1400" dirty="0"/>
              <a:t> не </a:t>
            </a:r>
            <a:r>
              <a:rPr lang="ru-RU" sz="1400" dirty="0" err="1"/>
              <a:t>лише</a:t>
            </a:r>
            <a:r>
              <a:rPr lang="ru-RU" sz="1400" dirty="0"/>
              <a:t> </a:t>
            </a:r>
            <a:r>
              <a:rPr lang="ru-RU" sz="1400" dirty="0" err="1"/>
              <a:t>порушення</a:t>
            </a:r>
            <a:r>
              <a:rPr lang="ru-RU" sz="1400" dirty="0"/>
              <a:t>,  </a:t>
            </a:r>
            <a:r>
              <a:rPr lang="ru-RU" sz="1400" dirty="0" err="1"/>
              <a:t>пов’язані</a:t>
            </a:r>
            <a:r>
              <a:rPr lang="ru-RU" sz="1400" dirty="0"/>
              <a:t> </a:t>
            </a:r>
            <a:r>
              <a:rPr lang="ru-RU" sz="1400" dirty="0" smtClean="0"/>
              <a:t>з </a:t>
            </a:r>
            <a:r>
              <a:rPr lang="ru-RU" sz="1400" dirty="0" err="1" smtClean="0"/>
              <a:t>гіпокінезією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/>
              <a:t>погіршенням</a:t>
            </a:r>
            <a:r>
              <a:rPr lang="ru-RU" sz="1400" dirty="0"/>
              <a:t> </a:t>
            </a:r>
            <a:r>
              <a:rPr lang="ru-RU" sz="1400" dirty="0" err="1"/>
              <a:t>зору</a:t>
            </a:r>
            <a:r>
              <a:rPr lang="ru-RU" sz="1400" dirty="0"/>
              <a:t>. </a:t>
            </a:r>
            <a:r>
              <a:rPr lang="ru-RU" sz="1400" dirty="0" err="1"/>
              <a:t>Відомо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дії</a:t>
            </a:r>
            <a:r>
              <a:rPr lang="ru-RU" sz="1400" dirty="0"/>
              <a:t> </a:t>
            </a:r>
            <a:r>
              <a:rPr lang="ru-RU" sz="1400" dirty="0" err="1"/>
              <a:t>електромагнітного</a:t>
            </a:r>
            <a:r>
              <a:rPr lang="ru-RU" sz="1400" dirty="0"/>
              <a:t> </a:t>
            </a:r>
            <a:r>
              <a:rPr lang="ru-RU" sz="1400" dirty="0" err="1" smtClean="0"/>
              <a:t>випромінювання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відбуваються</a:t>
            </a:r>
            <a:r>
              <a:rPr lang="ru-RU" sz="1400" dirty="0" smtClean="0"/>
              <a:t> </a:t>
            </a:r>
            <a:r>
              <a:rPr lang="ru-RU" sz="1400" dirty="0" err="1"/>
              <a:t>патологічні</a:t>
            </a:r>
            <a:r>
              <a:rPr lang="ru-RU" sz="1400" dirty="0"/>
              <a:t> </a:t>
            </a:r>
            <a:r>
              <a:rPr lang="ru-RU" sz="1400" dirty="0" err="1"/>
              <a:t>біохімічні</a:t>
            </a:r>
            <a:r>
              <a:rPr lang="ru-RU" sz="1400" dirty="0"/>
              <a:t>,  </a:t>
            </a:r>
            <a:r>
              <a:rPr lang="ru-RU" sz="1400" dirty="0" err="1"/>
              <a:t>гормональні</a:t>
            </a:r>
            <a:r>
              <a:rPr lang="ru-RU" sz="1400" dirty="0"/>
              <a:t> </a:t>
            </a:r>
            <a:r>
              <a:rPr lang="ru-RU" sz="1400" dirty="0" err="1"/>
              <a:t>порушення</a:t>
            </a:r>
            <a:r>
              <a:rPr lang="ru-RU" sz="1400" dirty="0"/>
              <a:t> та </a:t>
            </a:r>
            <a:r>
              <a:rPr lang="ru-RU" sz="1400" dirty="0" err="1"/>
              <a:t>зниження</a:t>
            </a:r>
            <a:r>
              <a:rPr lang="ru-RU" sz="1400" dirty="0"/>
              <a:t> </a:t>
            </a:r>
            <a:r>
              <a:rPr lang="ru-RU" sz="1400" dirty="0" err="1" smtClean="0"/>
              <a:t>опірності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організму</a:t>
            </a:r>
            <a:r>
              <a:rPr lang="ru-RU" sz="1400" dirty="0" smtClean="0"/>
              <a:t> </a:t>
            </a:r>
            <a:r>
              <a:rPr lang="ru-RU" sz="1400" dirty="0"/>
              <a:t>за </a:t>
            </a:r>
            <a:r>
              <a:rPr lang="ru-RU" sz="1400" dirty="0" err="1"/>
              <a:t>рахунок</a:t>
            </a:r>
            <a:r>
              <a:rPr lang="ru-RU" sz="1400" dirty="0"/>
              <a:t> </a:t>
            </a:r>
            <a:r>
              <a:rPr lang="ru-RU" sz="1400" dirty="0" err="1"/>
              <a:t>змін</a:t>
            </a:r>
            <a:r>
              <a:rPr lang="ru-RU" sz="1400" dirty="0"/>
              <a:t> у </a:t>
            </a:r>
            <a:r>
              <a:rPr lang="ru-RU" sz="1400" dirty="0" err="1" smtClean="0"/>
              <a:t>кровотвірних</a:t>
            </a:r>
            <a:r>
              <a:rPr lang="ru-RU" sz="1400" dirty="0" smtClean="0"/>
              <a:t> </a:t>
            </a:r>
            <a:r>
              <a:rPr lang="ru-RU" sz="1400" dirty="0"/>
              <a:t>органах. 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1"/>
            <a:ext cx="3810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50393"/>
            <a:ext cx="33528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45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 причини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8" y="1719023"/>
            <a:ext cx="3665984" cy="229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4" y="4149080"/>
            <a:ext cx="42672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3098"/>
            <a:ext cx="2522280" cy="260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18" y="2204864"/>
            <a:ext cx="1651417" cy="115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2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Зрілість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err="1"/>
              <a:t>Однією</a:t>
            </a:r>
            <a:r>
              <a:rPr lang="ru-RU" sz="1400" dirty="0"/>
              <a:t> з </a:t>
            </a:r>
            <a:r>
              <a:rPr lang="ru-RU" sz="1400" dirty="0" err="1"/>
              <a:t>особливостей</a:t>
            </a:r>
            <a:r>
              <a:rPr lang="ru-RU" sz="1400" dirty="0"/>
              <a:t> </a:t>
            </a:r>
            <a:r>
              <a:rPr lang="ru-RU" sz="1400" dirty="0" err="1"/>
              <a:t>підліткового</a:t>
            </a:r>
            <a:r>
              <a:rPr lang="ru-RU" sz="1400" dirty="0"/>
              <a:t> </a:t>
            </a:r>
            <a:r>
              <a:rPr lang="ru-RU" sz="1400" dirty="0" err="1"/>
              <a:t>віку</a:t>
            </a:r>
            <a:r>
              <a:rPr lang="ru-RU" sz="1400" dirty="0"/>
              <a:t> є великий </a:t>
            </a:r>
            <a:r>
              <a:rPr lang="ru-RU" sz="1400" dirty="0" err="1"/>
              <a:t>розрив</a:t>
            </a:r>
            <a:r>
              <a:rPr lang="ru-RU" sz="1400" dirty="0"/>
              <a:t> у </a:t>
            </a:r>
            <a:r>
              <a:rPr lang="ru-RU" sz="1400" dirty="0" err="1"/>
              <a:t>часі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 smtClean="0"/>
              <a:t>статевим</a:t>
            </a:r>
            <a:r>
              <a:rPr lang="ru-RU" sz="1400" dirty="0" smtClean="0"/>
              <a:t> </a:t>
            </a:r>
            <a:r>
              <a:rPr lang="ru-RU" sz="1400" dirty="0" err="1" smtClean="0"/>
              <a:t>дозріванням</a:t>
            </a:r>
            <a:r>
              <a:rPr lang="ru-RU" sz="1400" dirty="0" smtClean="0"/>
              <a:t> </a:t>
            </a:r>
            <a:r>
              <a:rPr lang="ru-RU" sz="1400" dirty="0" err="1"/>
              <a:t>підлітків</a:t>
            </a:r>
            <a:r>
              <a:rPr lang="ru-RU" sz="1400" dirty="0"/>
              <a:t> і </a:t>
            </a:r>
            <a:r>
              <a:rPr lang="ru-RU" sz="1400" dirty="0" err="1"/>
              <a:t>соціальною</a:t>
            </a:r>
            <a:r>
              <a:rPr lang="ru-RU" sz="1400" dirty="0"/>
              <a:t> </a:t>
            </a:r>
            <a:r>
              <a:rPr lang="ru-RU" sz="1400" dirty="0" err="1"/>
              <a:t>зрілістю</a:t>
            </a:r>
            <a:r>
              <a:rPr lang="ru-RU" sz="1400" dirty="0"/>
              <a:t>,  </a:t>
            </a:r>
            <a:r>
              <a:rPr lang="ru-RU" sz="1400" dirty="0" err="1"/>
              <a:t>економічною</a:t>
            </a:r>
            <a:r>
              <a:rPr lang="ru-RU" sz="1400" dirty="0"/>
              <a:t> </a:t>
            </a:r>
            <a:r>
              <a:rPr lang="ru-RU" sz="1400" dirty="0" err="1"/>
              <a:t>самостійністю</a:t>
            </a:r>
            <a:r>
              <a:rPr lang="ru-RU" sz="1400" dirty="0"/>
              <a:t>.  </a:t>
            </a:r>
            <a:r>
              <a:rPr lang="ru-RU" sz="1400" dirty="0" err="1"/>
              <a:t>Широке</a:t>
            </a:r>
            <a:r>
              <a:rPr lang="ru-RU" sz="1400" dirty="0"/>
              <a:t> </a:t>
            </a:r>
            <a:r>
              <a:rPr lang="ru-RU" sz="1400" dirty="0" smtClean="0"/>
              <a:t>коло </a:t>
            </a:r>
            <a:r>
              <a:rPr lang="ru-RU" sz="1400" dirty="0" err="1" smtClean="0"/>
              <a:t>сексуальних</a:t>
            </a:r>
            <a:r>
              <a:rPr lang="ru-RU" sz="1400" dirty="0" smtClean="0"/>
              <a:t> </a:t>
            </a:r>
            <a:r>
              <a:rPr lang="ru-RU" sz="1400" dirty="0" err="1"/>
              <a:t>виявів</a:t>
            </a:r>
            <a:r>
              <a:rPr lang="ru-RU" sz="1400" dirty="0"/>
              <a:t> у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віці</a:t>
            </a:r>
            <a:r>
              <a:rPr lang="ru-RU" sz="1400" dirty="0"/>
              <a:t> </a:t>
            </a:r>
            <a:r>
              <a:rPr lang="ru-RU" sz="1400" dirty="0" err="1"/>
              <a:t>обумовлене</a:t>
            </a:r>
            <a:r>
              <a:rPr lang="ru-RU" sz="1400" dirty="0"/>
              <a:t> не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біологічними</a:t>
            </a:r>
            <a:r>
              <a:rPr lang="ru-RU" sz="1400" dirty="0"/>
              <a:t>, але і </a:t>
            </a:r>
            <a:r>
              <a:rPr lang="ru-RU" sz="1400" dirty="0" err="1" smtClean="0"/>
              <a:t>соціокультурними</a:t>
            </a:r>
            <a:r>
              <a:rPr lang="ru-RU" sz="1400" dirty="0" smtClean="0"/>
              <a:t> факторами</a:t>
            </a:r>
            <a:r>
              <a:rPr lang="ru-RU" sz="1400" dirty="0"/>
              <a:t>. При </a:t>
            </a:r>
            <a:r>
              <a:rPr lang="ru-RU" sz="1400" dirty="0" err="1"/>
              <a:t>цьому</a:t>
            </a:r>
            <a:r>
              <a:rPr lang="ru-RU" sz="1400" dirty="0"/>
              <a:t> сексуальна </a:t>
            </a:r>
            <a:r>
              <a:rPr lang="ru-RU" sz="1400" dirty="0" err="1"/>
              <a:t>активність</a:t>
            </a:r>
            <a:r>
              <a:rPr lang="ru-RU" sz="1400" dirty="0"/>
              <a:t> у </a:t>
            </a:r>
            <a:r>
              <a:rPr lang="ru-RU" sz="1400" dirty="0" err="1"/>
              <a:t>підлітка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значною</a:t>
            </a:r>
            <a:r>
              <a:rPr lang="ru-RU" sz="1400" dirty="0"/>
              <a:t> </a:t>
            </a:r>
            <a:r>
              <a:rPr lang="ru-RU" sz="1400" dirty="0" err="1"/>
              <a:t>мірою</a:t>
            </a:r>
            <a:r>
              <a:rPr lang="ru-RU" sz="1400" dirty="0"/>
              <a:t> </a:t>
            </a:r>
            <a:r>
              <a:rPr lang="ru-RU" sz="1400" dirty="0" err="1" smtClean="0"/>
              <a:t>випереджати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соціальну</a:t>
            </a:r>
            <a:r>
              <a:rPr lang="ru-RU" sz="1400" dirty="0" smtClean="0"/>
              <a:t> </a:t>
            </a:r>
            <a:r>
              <a:rPr lang="ru-RU" sz="1400" dirty="0" err="1"/>
              <a:t>зрілість</a:t>
            </a:r>
            <a:r>
              <a:rPr lang="ru-RU" sz="1400" dirty="0"/>
              <a:t> та потребу.  </a:t>
            </a:r>
            <a:r>
              <a:rPr lang="ru-RU" sz="1400" dirty="0" err="1"/>
              <a:t>Підлітки</a:t>
            </a:r>
            <a:r>
              <a:rPr lang="ru-RU" sz="1400" dirty="0"/>
              <a:t>,  будучи </a:t>
            </a:r>
            <a:r>
              <a:rPr lang="ru-RU" sz="1400" dirty="0" err="1"/>
              <a:t>статево</a:t>
            </a:r>
            <a:r>
              <a:rPr lang="ru-RU" sz="1400" dirty="0"/>
              <a:t> </a:t>
            </a:r>
            <a:r>
              <a:rPr lang="ru-RU" sz="1400" dirty="0" err="1"/>
              <a:t>зрілими</a:t>
            </a:r>
            <a:r>
              <a:rPr lang="ru-RU" sz="1400" dirty="0"/>
              <a:t> з морального </a:t>
            </a:r>
            <a:r>
              <a:rPr lang="ru-RU" sz="1400" dirty="0" smtClean="0"/>
              <a:t>та </a:t>
            </a:r>
            <a:r>
              <a:rPr lang="ru-RU" sz="1400" dirty="0" err="1" smtClean="0"/>
              <a:t>фізіологічного</a:t>
            </a:r>
            <a:r>
              <a:rPr lang="ru-RU" sz="1400" dirty="0" smtClean="0"/>
              <a:t> </a:t>
            </a:r>
            <a:r>
              <a:rPr lang="ru-RU" sz="1400" dirty="0" err="1"/>
              <a:t>погляду</a:t>
            </a:r>
            <a:r>
              <a:rPr lang="ru-RU" sz="1400" dirty="0"/>
              <a:t>, </a:t>
            </a:r>
            <a:r>
              <a:rPr lang="ru-RU" sz="1400" dirty="0" err="1"/>
              <a:t>ще</a:t>
            </a:r>
            <a:r>
              <a:rPr lang="ru-RU" sz="1400" dirty="0"/>
              <a:t> не </a:t>
            </a:r>
            <a:r>
              <a:rPr lang="ru-RU" sz="1400" dirty="0" err="1"/>
              <a:t>готові</a:t>
            </a:r>
            <a:r>
              <a:rPr lang="ru-RU" sz="1400" dirty="0"/>
              <a:t> до </a:t>
            </a:r>
            <a:r>
              <a:rPr lang="ru-RU" sz="1400" dirty="0" err="1" smtClean="0"/>
              <a:t>самостійної</a:t>
            </a:r>
            <a:r>
              <a:rPr lang="ru-RU" sz="1400" dirty="0" smtClean="0"/>
              <a:t> </a:t>
            </a:r>
            <a:r>
              <a:rPr lang="ru-RU" sz="1400" dirty="0" err="1"/>
              <a:t>побудови</a:t>
            </a:r>
            <a:r>
              <a:rPr lang="ru-RU" sz="1400" dirty="0"/>
              <a:t> </a:t>
            </a:r>
            <a:r>
              <a:rPr lang="ru-RU" sz="1400" dirty="0" err="1"/>
              <a:t>сім’ї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7348">
            <a:off x="218708" y="3814301"/>
            <a:ext cx="3343230" cy="22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570">
            <a:off x="2665211" y="4078996"/>
            <a:ext cx="3397560" cy="22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03" y="3120682"/>
            <a:ext cx="2691687" cy="35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23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За </a:t>
            </a:r>
            <a:r>
              <a:rPr lang="ru-RU" sz="1400" dirty="0" err="1"/>
              <a:t>опублікованими</a:t>
            </a:r>
            <a:r>
              <a:rPr lang="ru-RU" sz="1400" dirty="0"/>
              <a:t> у </a:t>
            </a:r>
            <a:r>
              <a:rPr lang="ru-RU" sz="1400" dirty="0" err="1"/>
              <a:t>спеціальних</a:t>
            </a:r>
            <a:r>
              <a:rPr lang="ru-RU" sz="1400" dirty="0"/>
              <a:t> </a:t>
            </a:r>
            <a:r>
              <a:rPr lang="ru-RU" sz="1400" dirty="0" err="1"/>
              <a:t>джерелах</a:t>
            </a:r>
            <a:r>
              <a:rPr lang="ru-RU" sz="1400" dirty="0"/>
              <a:t> </a:t>
            </a:r>
            <a:r>
              <a:rPr lang="ru-RU" sz="1400" dirty="0" err="1"/>
              <a:t>даними</a:t>
            </a:r>
            <a:r>
              <a:rPr lang="ru-RU" sz="1400" dirty="0"/>
              <a:t>, у </a:t>
            </a:r>
            <a:r>
              <a:rPr lang="ru-RU" sz="1400" dirty="0" err="1"/>
              <a:t>віці</a:t>
            </a:r>
            <a:r>
              <a:rPr lang="ru-RU" sz="1400" dirty="0"/>
              <a:t> до 12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статеві</a:t>
            </a:r>
            <a:r>
              <a:rPr lang="ru-RU" sz="1400" dirty="0"/>
              <a:t> </a:t>
            </a:r>
            <a:r>
              <a:rPr lang="ru-RU" sz="1400" dirty="0" err="1" smtClean="0"/>
              <a:t>стосунки</a:t>
            </a:r>
            <a:r>
              <a:rPr lang="ru-RU" sz="1400" dirty="0" smtClean="0"/>
              <a:t> почали </a:t>
            </a:r>
            <a:r>
              <a:rPr lang="ru-RU" sz="1400" dirty="0"/>
              <a:t>2,2% </a:t>
            </a:r>
            <a:r>
              <a:rPr lang="ru-RU" sz="1400" dirty="0" err="1"/>
              <a:t>юнаків</a:t>
            </a:r>
            <a:r>
              <a:rPr lang="ru-RU" sz="1400" dirty="0"/>
              <a:t> і 0,5% </a:t>
            </a:r>
            <a:r>
              <a:rPr lang="ru-RU" sz="1400" dirty="0" err="1"/>
              <a:t>дівчат</a:t>
            </a:r>
            <a:r>
              <a:rPr lang="ru-RU" sz="1400" dirty="0"/>
              <a:t>. У </a:t>
            </a:r>
            <a:r>
              <a:rPr lang="ru-RU" sz="1400" dirty="0" err="1"/>
              <a:t>віці</a:t>
            </a:r>
            <a:r>
              <a:rPr lang="ru-RU" sz="1400" dirty="0"/>
              <a:t> 12–14 </a:t>
            </a:r>
            <a:r>
              <a:rPr lang="ru-RU" sz="1400" dirty="0" err="1"/>
              <a:t>років</a:t>
            </a:r>
            <a:r>
              <a:rPr lang="ru-RU" sz="1400" dirty="0"/>
              <a:t> – 20,9% </a:t>
            </a:r>
            <a:r>
              <a:rPr lang="ru-RU" sz="1400" dirty="0" err="1"/>
              <a:t>юнаків</a:t>
            </a:r>
            <a:r>
              <a:rPr lang="ru-RU" sz="1400" dirty="0"/>
              <a:t> і 6,2% </a:t>
            </a:r>
            <a:r>
              <a:rPr lang="ru-RU" sz="1400" dirty="0" err="1"/>
              <a:t>дівчат</a:t>
            </a:r>
            <a:r>
              <a:rPr lang="ru-RU" sz="1400" dirty="0"/>
              <a:t>, у </a:t>
            </a:r>
            <a:r>
              <a:rPr lang="ru-RU" sz="1400" dirty="0" err="1"/>
              <a:t>віці</a:t>
            </a:r>
            <a:r>
              <a:rPr lang="ru-RU" sz="1400" dirty="0"/>
              <a:t> </a:t>
            </a:r>
            <a:r>
              <a:rPr lang="ru-RU" sz="1400" dirty="0" smtClean="0"/>
              <a:t>15- 18  </a:t>
            </a:r>
            <a:r>
              <a:rPr lang="ru-RU" sz="1400" dirty="0" err="1"/>
              <a:t>років</a:t>
            </a:r>
            <a:r>
              <a:rPr lang="ru-RU" sz="1400" dirty="0"/>
              <a:t> —  </a:t>
            </a:r>
            <a:r>
              <a:rPr lang="ru-RU" sz="1400" dirty="0" err="1"/>
              <a:t>відповідно</a:t>
            </a:r>
            <a:r>
              <a:rPr lang="ru-RU" sz="1400" dirty="0"/>
              <a:t> 70,9%  і 70,5%.  </a:t>
            </a:r>
            <a:r>
              <a:rPr lang="ru-RU" sz="1400" dirty="0" err="1"/>
              <a:t>Вік</a:t>
            </a:r>
            <a:r>
              <a:rPr lang="ru-RU" sz="1400" dirty="0"/>
              <a:t>  «сексуального дебюту»  в </a:t>
            </a:r>
            <a:r>
              <a:rPr lang="ru-RU" sz="1400" dirty="0" err="1"/>
              <a:t>Україні</a:t>
            </a:r>
            <a:r>
              <a:rPr lang="ru-RU" sz="1400" dirty="0"/>
              <a:t> </a:t>
            </a:r>
            <a:r>
              <a:rPr lang="ru-RU" sz="1400" dirty="0" err="1"/>
              <a:t>знижується</a:t>
            </a:r>
            <a:r>
              <a:rPr lang="ru-RU" sz="1400" dirty="0"/>
              <a:t>. 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Досвід</a:t>
            </a:r>
            <a:r>
              <a:rPr lang="ru-RU" sz="1400" dirty="0" smtClean="0"/>
              <a:t> </a:t>
            </a:r>
            <a:r>
              <a:rPr lang="ru-RU" sz="1400" dirty="0" err="1"/>
              <a:t>європейських</a:t>
            </a:r>
            <a:r>
              <a:rPr lang="ru-RU" sz="1400" dirty="0"/>
              <a:t> </a:t>
            </a:r>
            <a:r>
              <a:rPr lang="ru-RU" sz="1400" dirty="0" err="1"/>
              <a:t>країн</a:t>
            </a:r>
            <a:r>
              <a:rPr lang="ru-RU" sz="1400" dirty="0"/>
              <a:t>,  </a:t>
            </a:r>
            <a:r>
              <a:rPr lang="ru-RU" sz="1400" dirty="0" err="1"/>
              <a:t>які</a:t>
            </a:r>
            <a:r>
              <a:rPr lang="ru-RU" sz="1400" dirty="0"/>
              <a:t> пережили  «</a:t>
            </a:r>
            <a:r>
              <a:rPr lang="ru-RU" sz="1400" dirty="0" err="1"/>
              <a:t>сексуальну</a:t>
            </a:r>
            <a:r>
              <a:rPr lang="ru-RU" sz="1400" dirty="0"/>
              <a:t> </a:t>
            </a:r>
            <a:r>
              <a:rPr lang="ru-RU" sz="1400" dirty="0" err="1"/>
              <a:t>революцію</a:t>
            </a:r>
            <a:r>
              <a:rPr lang="ru-RU" sz="1400" dirty="0"/>
              <a:t>»  у 60-х та 70-х роках, </a:t>
            </a:r>
            <a:r>
              <a:rPr lang="ru-RU" sz="1400" dirty="0" smtClean="0"/>
              <a:t> </a:t>
            </a:r>
            <a:r>
              <a:rPr lang="ru-RU" sz="1400" dirty="0" err="1" smtClean="0"/>
              <a:t>свідчить</a:t>
            </a:r>
            <a:r>
              <a:rPr lang="ru-RU" sz="1400" dirty="0"/>
              <a:t>, 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ця</a:t>
            </a:r>
            <a:r>
              <a:rPr lang="ru-RU" sz="1400" dirty="0"/>
              <a:t> </a:t>
            </a:r>
            <a:r>
              <a:rPr lang="ru-RU" sz="1400" dirty="0" err="1"/>
              <a:t>тенденція</a:t>
            </a:r>
            <a:r>
              <a:rPr lang="ru-RU" sz="1400" dirty="0"/>
              <a:t> </a:t>
            </a:r>
            <a:r>
              <a:rPr lang="ru-RU" sz="1400" dirty="0" err="1"/>
              <a:t>зберігатиметься</a:t>
            </a:r>
            <a:r>
              <a:rPr lang="ru-RU" sz="1400" dirty="0"/>
              <a:t>,  доки </a:t>
            </a:r>
            <a:r>
              <a:rPr lang="ru-RU" sz="1400" dirty="0" err="1"/>
              <a:t>показник</a:t>
            </a:r>
            <a:r>
              <a:rPr lang="ru-RU" sz="1400" dirty="0"/>
              <a:t> не </a:t>
            </a:r>
            <a:r>
              <a:rPr lang="ru-RU" sz="1400" dirty="0" err="1"/>
              <a:t>досягне</a:t>
            </a:r>
            <a:r>
              <a:rPr lang="ru-RU" sz="1400" dirty="0"/>
              <a:t> </a:t>
            </a:r>
            <a:r>
              <a:rPr lang="ru-RU" sz="1400" dirty="0" err="1"/>
              <a:t>близько</a:t>
            </a:r>
            <a:r>
              <a:rPr lang="ru-RU" sz="1400" dirty="0"/>
              <a:t> 15  </a:t>
            </a:r>
            <a:r>
              <a:rPr lang="ru-RU" sz="1400" dirty="0" err="1"/>
              <a:t>років</a:t>
            </a:r>
            <a:r>
              <a:rPr lang="ru-RU" sz="1400" dirty="0"/>
              <a:t>. </a:t>
            </a:r>
            <a:r>
              <a:rPr lang="ru-RU" sz="1400" dirty="0" smtClean="0"/>
              <a:t> </a:t>
            </a:r>
            <a:r>
              <a:rPr lang="ru-RU" sz="1400" dirty="0" err="1" smtClean="0"/>
              <a:t>Швидкість</a:t>
            </a:r>
            <a:r>
              <a:rPr lang="ru-RU" sz="1400" dirty="0" smtClean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процесу</a:t>
            </a:r>
            <a:r>
              <a:rPr lang="ru-RU" sz="1400" dirty="0"/>
              <a:t> </a:t>
            </a:r>
            <a:r>
              <a:rPr lang="ru-RU" sz="1400" dirty="0" err="1"/>
              <a:t>залежить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соціального</a:t>
            </a:r>
            <a:r>
              <a:rPr lang="ru-RU" sz="1400" dirty="0"/>
              <a:t> </a:t>
            </a:r>
            <a:r>
              <a:rPr lang="ru-RU" sz="1400" dirty="0" err="1"/>
              <a:t>ставлення</a:t>
            </a:r>
            <a:r>
              <a:rPr lang="ru-RU" sz="1400" dirty="0"/>
              <a:t> до </a:t>
            </a:r>
            <a:r>
              <a:rPr lang="ru-RU" sz="1400" dirty="0" err="1"/>
              <a:t>статевих</a:t>
            </a:r>
            <a:r>
              <a:rPr lang="ru-RU" sz="1400" dirty="0"/>
              <a:t> </a:t>
            </a:r>
            <a:r>
              <a:rPr lang="ru-RU" sz="1400" dirty="0" err="1"/>
              <a:t>відносин</a:t>
            </a:r>
            <a:r>
              <a:rPr lang="ru-RU" sz="1400" dirty="0"/>
              <a:t>, а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інформованості</a:t>
            </a:r>
            <a:r>
              <a:rPr lang="ru-RU" sz="1400" dirty="0" smtClean="0"/>
              <a:t> </a:t>
            </a:r>
            <a:r>
              <a:rPr lang="ru-RU" sz="1400" dirty="0" err="1"/>
              <a:t>підлітків</a:t>
            </a:r>
            <a:r>
              <a:rPr lang="ru-RU" sz="1400" dirty="0"/>
              <a:t> про </a:t>
            </a:r>
            <a:r>
              <a:rPr lang="ru-RU" sz="1400" dirty="0" err="1"/>
              <a:t>власне</a:t>
            </a:r>
            <a:r>
              <a:rPr lang="ru-RU" sz="1400" dirty="0"/>
              <a:t> </a:t>
            </a:r>
            <a:r>
              <a:rPr lang="ru-RU" sz="1400" dirty="0" err="1"/>
              <a:t>репродуктивне</a:t>
            </a:r>
            <a:r>
              <a:rPr lang="ru-RU" sz="1400" dirty="0"/>
              <a:t> </a:t>
            </a:r>
            <a:r>
              <a:rPr lang="ru-RU" sz="1400" dirty="0" err="1"/>
              <a:t>здоров’я</a:t>
            </a:r>
            <a:r>
              <a:rPr lang="ru-RU" sz="1400" dirty="0"/>
              <a:t>  та догляд за </a:t>
            </a:r>
            <a:r>
              <a:rPr lang="ru-RU" sz="1400" dirty="0" smtClean="0"/>
              <a:t>ним.</a:t>
            </a:r>
          </a:p>
          <a:p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8481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045632" cy="26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33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Світогляд та поведінка молоді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підлітки</a:t>
            </a:r>
            <a:r>
              <a:rPr lang="ru-RU" dirty="0"/>
              <a:t> та молодь </a:t>
            </a:r>
            <a:r>
              <a:rPr lang="ru-RU" dirty="0" err="1"/>
              <a:t>виховуються</a:t>
            </a:r>
            <a:r>
              <a:rPr lang="ru-RU" dirty="0"/>
              <a:t> в </a:t>
            </a:r>
            <a:r>
              <a:rPr lang="ru-RU" dirty="0" err="1"/>
              <a:t>складній</a:t>
            </a:r>
            <a:r>
              <a:rPr lang="ru-RU" dirty="0"/>
              <a:t> </a:t>
            </a:r>
            <a:r>
              <a:rPr lang="ru-RU" dirty="0" err="1"/>
              <a:t>соціально-економічній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статевої</a:t>
            </a:r>
            <a:r>
              <a:rPr lang="ru-RU" dirty="0" smtClean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ЗМІ,  </a:t>
            </a:r>
            <a:r>
              <a:rPr lang="ru-RU" dirty="0" err="1"/>
              <a:t>які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заохочують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.  </a:t>
            </a:r>
            <a:r>
              <a:rPr lang="ru-RU" dirty="0" err="1"/>
              <a:t>Відзначено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порнографії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/>
              <a:t>полях,  у тому </a:t>
            </a:r>
            <a:r>
              <a:rPr lang="ru-RU" dirty="0" err="1"/>
              <a:t>числі</a:t>
            </a:r>
            <a:r>
              <a:rPr lang="ru-RU" dirty="0"/>
              <a:t> пропаганда сексуального </a:t>
            </a:r>
            <a:r>
              <a:rPr lang="ru-RU" dirty="0" err="1"/>
              <a:t>насильства</a:t>
            </a:r>
            <a:r>
              <a:rPr lang="ru-RU" dirty="0"/>
              <a:t>.  В наш </a:t>
            </a:r>
            <a:r>
              <a:rPr lang="ru-RU" dirty="0" smtClean="0"/>
              <a:t>час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/>
              <a:t>алкоголю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іпостасях</a:t>
            </a:r>
            <a:r>
              <a:rPr lang="ru-RU" dirty="0"/>
              <a:t>  (пиво,  вино,  </a:t>
            </a:r>
            <a:r>
              <a:rPr lang="ru-RU" dirty="0" err="1"/>
              <a:t>горілка</a:t>
            </a:r>
            <a:r>
              <a:rPr lang="ru-RU" dirty="0"/>
              <a:t>,  ром-кола і т.  п.), </a:t>
            </a:r>
            <a:r>
              <a:rPr lang="ru-RU" dirty="0" smtClean="0"/>
              <a:t> </a:t>
            </a:r>
            <a:r>
              <a:rPr lang="ru-RU" dirty="0" err="1" smtClean="0"/>
              <a:t>наркотичних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dirty="0"/>
              <a:t>  (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куріння</a:t>
            </a:r>
            <a:r>
              <a:rPr lang="ru-RU" dirty="0"/>
              <a:t> </a:t>
            </a:r>
            <a:r>
              <a:rPr lang="ru-RU" dirty="0" err="1"/>
              <a:t>коноплі</a:t>
            </a:r>
            <a:r>
              <a:rPr lang="ru-RU" dirty="0"/>
              <a:t>, 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трамадолу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маріхуани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тютюнопаління</a:t>
            </a:r>
            <a:r>
              <a:rPr lang="ru-RU" dirty="0"/>
              <a:t> стали </a:t>
            </a:r>
            <a:r>
              <a:rPr lang="ru-RU" dirty="0" err="1"/>
              <a:t>патологічно</a:t>
            </a:r>
            <a:r>
              <a:rPr lang="ru-RU" dirty="0"/>
              <a:t> </a:t>
            </a:r>
            <a:r>
              <a:rPr lang="ru-RU" dirty="0" err="1"/>
              <a:t>необхідними</a:t>
            </a:r>
            <a:r>
              <a:rPr lang="ru-RU" dirty="0"/>
              <a:t> атрибутами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/>
              <a:t>часу </a:t>
            </a:r>
            <a:r>
              <a:rPr lang="ru-RU" dirty="0" err="1"/>
              <a:t>молоді</a:t>
            </a:r>
            <a:r>
              <a:rPr lang="ru-RU" dirty="0"/>
              <a:t>. </a:t>
            </a:r>
            <a:r>
              <a:rPr lang="ru-RU" dirty="0" err="1"/>
              <a:t>Вживання</a:t>
            </a:r>
            <a:r>
              <a:rPr lang="ru-RU" dirty="0"/>
              <a:t> алкоголю і </a:t>
            </a:r>
            <a:r>
              <a:rPr lang="ru-RU" dirty="0" err="1"/>
              <a:t>тютюнопаління</a:t>
            </a:r>
            <a:r>
              <a:rPr lang="ru-RU" dirty="0"/>
              <a:t> стало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сенсом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.  </a:t>
            </a:r>
            <a:r>
              <a:rPr lang="ru-RU" dirty="0" err="1"/>
              <a:t>Нікотин</a:t>
            </a:r>
            <a:r>
              <a:rPr lang="ru-RU" dirty="0"/>
              <a:t>, 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цигарковий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,  негативно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репродуктивну</a:t>
            </a:r>
            <a:r>
              <a:rPr lang="ru-RU" dirty="0" smtClean="0"/>
              <a:t> </a:t>
            </a:r>
            <a:r>
              <a:rPr lang="ru-RU" dirty="0"/>
              <a:t>систему як </a:t>
            </a:r>
            <a:r>
              <a:rPr lang="ru-RU" dirty="0" err="1"/>
              <a:t>жінки</a:t>
            </a:r>
            <a:r>
              <a:rPr lang="ru-RU" dirty="0"/>
              <a:t>, так і </a:t>
            </a:r>
            <a:r>
              <a:rPr lang="ru-RU" dirty="0" err="1"/>
              <a:t>чоловіка</a:t>
            </a:r>
            <a:r>
              <a:rPr lang="ru-RU" dirty="0"/>
              <a:t>. Особливо </a:t>
            </a:r>
            <a:r>
              <a:rPr lang="ru-RU" dirty="0" err="1"/>
              <a:t>шкідлива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на  </a:t>
            </a:r>
            <a:r>
              <a:rPr lang="ru-RU" dirty="0" err="1" smtClean="0"/>
              <a:t>підлітковий</a:t>
            </a:r>
            <a:r>
              <a:rPr lang="ru-RU" dirty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/>
              <a:t>через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, при </a:t>
            </a:r>
            <a:r>
              <a:rPr lang="ru-RU" dirty="0" err="1"/>
              <a:t>анкетуванні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 smtClean="0"/>
              <a:t>підліткового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 </a:t>
            </a:r>
            <a:r>
              <a:rPr lang="ru-RU" dirty="0"/>
              <a:t>(</a:t>
            </a:r>
            <a:r>
              <a:rPr lang="ru-RU" dirty="0" err="1"/>
              <a:t>проанкетовано</a:t>
            </a:r>
            <a:r>
              <a:rPr lang="ru-RU" dirty="0"/>
              <a:t> 40  </a:t>
            </a:r>
            <a:r>
              <a:rPr lang="ru-RU" dirty="0" err="1"/>
              <a:t>чол</a:t>
            </a:r>
            <a:r>
              <a:rPr lang="ru-RU" dirty="0"/>
              <a:t>.), 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з’ясовано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 (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хлопців</a:t>
            </a:r>
            <a:r>
              <a:rPr lang="ru-RU" dirty="0"/>
              <a:t>)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опитаним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не </a:t>
            </a:r>
            <a:r>
              <a:rPr lang="ru-RU" dirty="0" err="1"/>
              <a:t>подобаються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звички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54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Думки підлітків про раннє статеве 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err="1"/>
              <a:t>Гостра</a:t>
            </a:r>
            <a:r>
              <a:rPr lang="ru-RU" sz="1400" dirty="0"/>
              <a:t> проблема </a:t>
            </a:r>
            <a:r>
              <a:rPr lang="ru-RU" sz="1400" dirty="0" err="1"/>
              <a:t>раннього</a:t>
            </a:r>
            <a:r>
              <a:rPr lang="ru-RU" sz="1400" dirty="0"/>
              <a:t> початку </a:t>
            </a:r>
            <a:r>
              <a:rPr lang="ru-RU" sz="1400" dirty="0" err="1"/>
              <a:t>статевого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підлітків</a:t>
            </a:r>
            <a:r>
              <a:rPr lang="ru-RU" sz="1400" dirty="0"/>
              <a:t> </a:t>
            </a:r>
            <a:r>
              <a:rPr lang="ru-RU" sz="1400" dirty="0" err="1"/>
              <a:t>виявляється</a:t>
            </a:r>
            <a:r>
              <a:rPr lang="ru-RU" sz="1400" dirty="0"/>
              <a:t> і </a:t>
            </a:r>
            <a:r>
              <a:rPr lang="ru-RU" sz="1400" dirty="0" smtClean="0"/>
              <a:t>в тому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майже</a:t>
            </a:r>
            <a:r>
              <a:rPr lang="ru-RU" sz="1400" dirty="0"/>
              <a:t> в </a:t>
            </a:r>
            <a:r>
              <a:rPr lang="ru-RU" sz="1400" dirty="0" err="1"/>
              <a:t>кожній</a:t>
            </a:r>
            <a:r>
              <a:rPr lang="ru-RU" sz="1400" dirty="0"/>
              <a:t> </a:t>
            </a:r>
            <a:r>
              <a:rPr lang="ru-RU" sz="1400" dirty="0" err="1"/>
              <a:t>школі</a:t>
            </a:r>
            <a:r>
              <a:rPr lang="ru-RU" sz="1400" dirty="0"/>
              <a:t> </a:t>
            </a:r>
            <a:r>
              <a:rPr lang="ru-RU" sz="1400" dirty="0" err="1"/>
              <a:t>трапляються</a:t>
            </a:r>
            <a:r>
              <a:rPr lang="ru-RU" sz="1400" dirty="0"/>
              <a:t> </a:t>
            </a:r>
            <a:r>
              <a:rPr lang="ru-RU" sz="1400" dirty="0" err="1"/>
              <a:t>випадки</a:t>
            </a:r>
            <a:r>
              <a:rPr lang="ru-RU" sz="1400" dirty="0"/>
              <a:t> </a:t>
            </a:r>
            <a:r>
              <a:rPr lang="ru-RU" sz="1400" dirty="0" err="1"/>
              <a:t>підліткової</a:t>
            </a:r>
            <a:r>
              <a:rPr lang="ru-RU" sz="1400" dirty="0"/>
              <a:t> </a:t>
            </a:r>
            <a:r>
              <a:rPr lang="ru-RU" sz="1400" dirty="0" err="1"/>
              <a:t>вагітності</a:t>
            </a:r>
            <a:r>
              <a:rPr lang="ru-RU" sz="1400" dirty="0"/>
              <a:t>, яка </a:t>
            </a:r>
            <a:r>
              <a:rPr lang="ru-RU" sz="1400" dirty="0" err="1" smtClean="0"/>
              <a:t>переважно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закінчується</a:t>
            </a:r>
            <a:r>
              <a:rPr lang="ru-RU" sz="1400" dirty="0" smtClean="0"/>
              <a:t> </a:t>
            </a:r>
            <a:r>
              <a:rPr lang="ru-RU" sz="1400" dirty="0"/>
              <a:t>абортом. </a:t>
            </a:r>
            <a:r>
              <a:rPr lang="ru-RU" sz="1400" dirty="0" err="1"/>
              <a:t>Цікавим</a:t>
            </a:r>
            <a:r>
              <a:rPr lang="ru-RU" sz="1400" dirty="0"/>
              <a:t> і </a:t>
            </a:r>
            <a:r>
              <a:rPr lang="ru-RU" sz="1400" dirty="0" err="1"/>
              <a:t>невтішним</a:t>
            </a:r>
            <a:r>
              <a:rPr lang="ru-RU" sz="1400" dirty="0"/>
              <a:t> фактом є те, </a:t>
            </a:r>
            <a:r>
              <a:rPr lang="ru-RU" sz="1400" dirty="0" err="1"/>
              <a:t>що</a:t>
            </a:r>
            <a:r>
              <a:rPr lang="ru-RU" sz="1400" dirty="0"/>
              <a:t> 22, 5 % </a:t>
            </a:r>
            <a:r>
              <a:rPr lang="ru-RU" sz="1400" dirty="0" err="1"/>
              <a:t>дітей</a:t>
            </a:r>
            <a:r>
              <a:rPr lang="ru-RU" sz="1400" dirty="0"/>
              <a:t> </a:t>
            </a:r>
            <a:r>
              <a:rPr lang="ru-RU" sz="1400" dirty="0" err="1"/>
              <a:t>віком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14 до 17 </a:t>
            </a:r>
            <a:r>
              <a:rPr lang="ru-RU" sz="1400" dirty="0" smtClean="0"/>
              <a:t>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</a:t>
            </a:r>
            <a:r>
              <a:rPr lang="ru-RU" sz="1400" dirty="0" err="1"/>
              <a:t>вважають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початок </a:t>
            </a:r>
            <a:r>
              <a:rPr lang="ru-RU" sz="1400" dirty="0" err="1"/>
              <a:t>статевого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в 13–15  </a:t>
            </a:r>
            <a:r>
              <a:rPr lang="ru-RU" sz="1400" dirty="0" err="1"/>
              <a:t>років</a:t>
            </a:r>
            <a:r>
              <a:rPr lang="ru-RU" sz="1400" dirty="0"/>
              <a:t> є </a:t>
            </a:r>
            <a:r>
              <a:rPr lang="ru-RU" sz="1400" dirty="0" err="1"/>
              <a:t>цілком</a:t>
            </a:r>
            <a:r>
              <a:rPr lang="ru-RU" sz="1400" dirty="0"/>
              <a:t> </a:t>
            </a:r>
            <a:r>
              <a:rPr lang="ru-RU" sz="1400" dirty="0" err="1"/>
              <a:t>нормальним</a:t>
            </a:r>
            <a:r>
              <a:rPr lang="ru-RU" sz="1400" dirty="0"/>
              <a:t> </a:t>
            </a:r>
            <a:r>
              <a:rPr lang="ru-RU" sz="1400" dirty="0" err="1"/>
              <a:t>явищем</a:t>
            </a:r>
            <a:r>
              <a:rPr lang="ru-RU" sz="1400" dirty="0"/>
              <a:t>. </a:t>
            </a:r>
            <a:r>
              <a:rPr lang="ru-RU" sz="1400" dirty="0" smtClean="0"/>
              <a:t> 25</a:t>
            </a:r>
            <a:r>
              <a:rPr lang="ru-RU" sz="1400" dirty="0"/>
              <a:t>% </a:t>
            </a:r>
            <a:r>
              <a:rPr lang="ru-RU" sz="1400" dirty="0" err="1"/>
              <a:t>відповіли</a:t>
            </a:r>
            <a:r>
              <a:rPr lang="ru-RU" sz="1400" dirty="0"/>
              <a:t> на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запитання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вони не </a:t>
            </a:r>
            <a:r>
              <a:rPr lang="ru-RU" sz="1400" dirty="0" err="1"/>
              <a:t>вбачають</a:t>
            </a:r>
            <a:r>
              <a:rPr lang="ru-RU" sz="1400" dirty="0"/>
              <a:t> в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нічого</a:t>
            </a:r>
            <a:r>
              <a:rPr lang="ru-RU" sz="1400" dirty="0"/>
              <a:t> поганого. Лише 25 % </a:t>
            </a:r>
            <a:r>
              <a:rPr lang="ru-RU" sz="1400" dirty="0" smtClean="0"/>
              <a:t> </a:t>
            </a:r>
            <a:r>
              <a:rPr lang="ru-RU" sz="1400" dirty="0" err="1" smtClean="0"/>
              <a:t>опитаних</a:t>
            </a:r>
            <a:r>
              <a:rPr lang="ru-RU" sz="1400" dirty="0" smtClean="0"/>
              <a:t> </a:t>
            </a:r>
            <a:r>
              <a:rPr lang="ru-RU" sz="1400" dirty="0" err="1"/>
              <a:t>вважають</a:t>
            </a:r>
            <a:r>
              <a:rPr lang="ru-RU" sz="1400" dirty="0"/>
              <a:t> початок </a:t>
            </a:r>
            <a:r>
              <a:rPr lang="ru-RU" sz="1400" dirty="0" err="1"/>
              <a:t>статевого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в 13-15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явищем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негативно </a:t>
            </a:r>
            <a:r>
              <a:rPr lang="ru-RU" sz="1400" dirty="0" err="1"/>
              <a:t>впливає</a:t>
            </a:r>
            <a:r>
              <a:rPr lang="ru-RU" sz="1400" dirty="0"/>
              <a:t> </a:t>
            </a:r>
            <a:r>
              <a:rPr lang="ru-RU" sz="1400" dirty="0" smtClean="0"/>
              <a:t>на </a:t>
            </a:r>
            <a:r>
              <a:rPr lang="ru-RU" sz="1400" dirty="0" err="1" smtClean="0"/>
              <a:t>здоров’я</a:t>
            </a:r>
            <a:r>
              <a:rPr lang="ru-RU" sz="1400" dirty="0"/>
              <a:t>, і 12, 5 % </a:t>
            </a:r>
            <a:r>
              <a:rPr lang="ru-RU" sz="1400" dirty="0" err="1"/>
              <a:t>засуджують</a:t>
            </a:r>
            <a:r>
              <a:rPr lang="ru-RU" sz="1400" dirty="0"/>
              <a:t> </a:t>
            </a:r>
            <a:r>
              <a:rPr lang="ru-RU" sz="1400" dirty="0" err="1"/>
              <a:t>це</a:t>
            </a:r>
            <a:r>
              <a:rPr lang="ru-RU" sz="1400" dirty="0"/>
              <a:t>. На момент </a:t>
            </a:r>
            <a:r>
              <a:rPr lang="ru-RU" sz="1400" dirty="0" err="1"/>
              <a:t>проведення</a:t>
            </a:r>
            <a:r>
              <a:rPr lang="ru-RU" sz="1400" dirty="0"/>
              <a:t> </a:t>
            </a:r>
            <a:r>
              <a:rPr lang="ru-RU" sz="1400" dirty="0" err="1"/>
              <a:t>дослідження</a:t>
            </a:r>
            <a:r>
              <a:rPr lang="ru-RU" sz="1400" dirty="0"/>
              <a:t> 15% з 40 </a:t>
            </a:r>
            <a:r>
              <a:rPr lang="ru-RU" sz="1400" dirty="0" err="1" smtClean="0"/>
              <a:t>опитаних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підлітків</a:t>
            </a:r>
            <a:r>
              <a:rPr lang="ru-RU" sz="1400" dirty="0" smtClean="0"/>
              <a:t> </a:t>
            </a:r>
            <a:r>
              <a:rPr lang="ru-RU" sz="1400" dirty="0"/>
              <a:t>уже </a:t>
            </a:r>
            <a:r>
              <a:rPr lang="ru-RU" sz="1400" dirty="0" err="1"/>
              <a:t>мали</a:t>
            </a:r>
            <a:r>
              <a:rPr lang="ru-RU" sz="1400" dirty="0"/>
              <a:t> </a:t>
            </a:r>
            <a:r>
              <a:rPr lang="ru-RU" sz="1400" dirty="0" err="1"/>
              <a:t>статевий</a:t>
            </a:r>
            <a:r>
              <a:rPr lang="ru-RU" sz="1400" dirty="0"/>
              <a:t> контакт з особою </a:t>
            </a:r>
            <a:r>
              <a:rPr lang="ru-RU" sz="1400" dirty="0" err="1"/>
              <a:t>протилежної</a:t>
            </a:r>
            <a:r>
              <a:rPr lang="ru-RU" sz="1400" dirty="0"/>
              <a:t> </a:t>
            </a:r>
            <a:r>
              <a:rPr lang="ru-RU" sz="1400" dirty="0" err="1"/>
              <a:t>статі</a:t>
            </a:r>
            <a:r>
              <a:rPr lang="ru-RU" sz="1400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947302" cy="264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0049"/>
            <a:ext cx="2304256" cy="365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3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Контрацепція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При </a:t>
            </a:r>
            <a:r>
              <a:rPr lang="ru-RU" sz="1600" dirty="0" err="1"/>
              <a:t>високій</a:t>
            </a:r>
            <a:r>
              <a:rPr lang="ru-RU" sz="1600" dirty="0"/>
              <a:t> </a:t>
            </a:r>
            <a:r>
              <a:rPr lang="ru-RU" sz="1600" dirty="0" err="1"/>
              <a:t>статевій</a:t>
            </a:r>
            <a:r>
              <a:rPr lang="ru-RU" sz="1600" dirty="0"/>
              <a:t> </a:t>
            </a:r>
            <a:r>
              <a:rPr lang="ru-RU" sz="1600" dirty="0" err="1"/>
              <a:t>активності</a:t>
            </a:r>
            <a:r>
              <a:rPr lang="ru-RU" sz="1600" dirty="0"/>
              <a:t> </a:t>
            </a:r>
            <a:r>
              <a:rPr lang="ru-RU" sz="1600" dirty="0" err="1"/>
              <a:t>молоді</a:t>
            </a:r>
            <a:r>
              <a:rPr lang="ru-RU" sz="1600" dirty="0"/>
              <a:t> </a:t>
            </a:r>
            <a:r>
              <a:rPr lang="ru-RU" sz="1600" dirty="0" err="1"/>
              <a:t>знання</a:t>
            </a:r>
            <a:r>
              <a:rPr lang="ru-RU" sz="1600" dirty="0"/>
              <a:t> про </a:t>
            </a:r>
            <a:r>
              <a:rPr lang="ru-RU" sz="1600" dirty="0" err="1"/>
              <a:t>контрацепцію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не </a:t>
            </a:r>
            <a:r>
              <a:rPr lang="ru-RU" sz="1600" dirty="0" err="1"/>
              <a:t>вражають</a:t>
            </a:r>
            <a:r>
              <a:rPr lang="ru-RU" sz="1600" dirty="0"/>
              <a:t>: </a:t>
            </a:r>
            <a:r>
              <a:rPr lang="ru-RU" sz="1600" dirty="0" smtClean="0"/>
              <a:t>72,5 </a:t>
            </a:r>
            <a:r>
              <a:rPr lang="ru-RU" sz="1600" dirty="0"/>
              <a:t>%  </a:t>
            </a:r>
            <a:r>
              <a:rPr lang="ru-RU" sz="1600" dirty="0" err="1"/>
              <a:t>опитаних</a:t>
            </a:r>
            <a:r>
              <a:rPr lang="ru-RU" sz="1600" dirty="0"/>
              <a:t> </a:t>
            </a:r>
            <a:r>
              <a:rPr lang="ru-RU" sz="1600" dirty="0" err="1"/>
              <a:t>знають</a:t>
            </a:r>
            <a:r>
              <a:rPr lang="ru-RU" sz="1600" dirty="0"/>
              <a:t> про </a:t>
            </a:r>
            <a:r>
              <a:rPr lang="ru-RU" sz="1600" dirty="0" err="1"/>
              <a:t>презервативи</a:t>
            </a:r>
            <a:r>
              <a:rPr lang="ru-RU" sz="1600" dirty="0"/>
              <a:t>, 55 %  написали про таблетки,  але </a:t>
            </a:r>
            <a:r>
              <a:rPr lang="ru-RU" sz="1600" dirty="0" err="1"/>
              <a:t>жоден</a:t>
            </a:r>
            <a:r>
              <a:rPr lang="ru-RU" sz="1600" dirty="0"/>
              <a:t> </a:t>
            </a:r>
            <a:r>
              <a:rPr lang="ru-RU" sz="1600" dirty="0" smtClean="0"/>
              <a:t>не уточнив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ніякої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 про них, 20 % </a:t>
            </a:r>
            <a:r>
              <a:rPr lang="ru-RU" sz="1600" dirty="0" err="1"/>
              <a:t>чули</a:t>
            </a:r>
            <a:r>
              <a:rPr lang="ru-RU" sz="1600" dirty="0"/>
              <a:t> про </a:t>
            </a:r>
            <a:r>
              <a:rPr lang="ru-RU" sz="1600" dirty="0" err="1" smtClean="0"/>
              <a:t>внутрішньоматкові</a:t>
            </a:r>
            <a:r>
              <a:rPr lang="ru-RU" sz="1600" dirty="0" smtClean="0"/>
              <a:t> </a:t>
            </a:r>
            <a:r>
              <a:rPr lang="ru-RU" sz="1600" dirty="0" err="1"/>
              <a:t>спіралі</a:t>
            </a:r>
            <a:r>
              <a:rPr lang="ru-RU" sz="1600" dirty="0"/>
              <a:t> і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7,5 </a:t>
            </a:r>
            <a:r>
              <a:rPr lang="ru-RU" sz="1600" dirty="0"/>
              <a:t>% написали про </a:t>
            </a:r>
            <a:r>
              <a:rPr lang="ru-RU" sz="1600" dirty="0" err="1"/>
              <a:t>гормональні</a:t>
            </a:r>
            <a:r>
              <a:rPr lang="ru-RU" sz="1600" dirty="0"/>
              <a:t> </a:t>
            </a:r>
            <a:r>
              <a:rPr lang="ru-RU" sz="1600" dirty="0" err="1"/>
              <a:t>препарати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1" y="2924944"/>
            <a:ext cx="3074215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28603"/>
            <a:ext cx="4567979" cy="30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84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Дії підлітків при вагітності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/>
              <a:t>запитання</a:t>
            </a:r>
            <a:r>
              <a:rPr lang="ru-RU" dirty="0"/>
              <a:t>, 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 </a:t>
            </a:r>
            <a:r>
              <a:rPr lang="ru-RU" dirty="0" err="1"/>
              <a:t>якщо</a:t>
            </a:r>
            <a:r>
              <a:rPr lang="ru-RU" dirty="0"/>
              <a:t> подруга </a:t>
            </a:r>
            <a:r>
              <a:rPr lang="ru-RU" dirty="0" err="1"/>
              <a:t>завагітніла</a:t>
            </a:r>
            <a:r>
              <a:rPr lang="ru-RU" dirty="0"/>
              <a:t> — 17,64%  </a:t>
            </a:r>
            <a:r>
              <a:rPr lang="ru-RU" dirty="0" err="1" smtClean="0"/>
              <a:t>хлопців</a:t>
            </a:r>
            <a:r>
              <a:rPr lang="ru-RU" dirty="0" smtClean="0"/>
              <a:t> </a:t>
            </a:r>
            <a:r>
              <a:rPr lang="ru-RU" dirty="0" err="1" smtClean="0"/>
              <a:t>відповіли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; 11,76 % </a:t>
            </a:r>
            <a:r>
              <a:rPr lang="ru-RU" dirty="0" err="1"/>
              <a:t>порадять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аборт, 29,4% </a:t>
            </a:r>
            <a:r>
              <a:rPr lang="ru-RU" dirty="0" err="1"/>
              <a:t>одружаться</a:t>
            </a:r>
            <a:r>
              <a:rPr lang="ru-RU" dirty="0"/>
              <a:t> і 41, 17 % </a:t>
            </a:r>
            <a:r>
              <a:rPr lang="ru-RU" dirty="0" smtClean="0"/>
              <a:t> </a:t>
            </a:r>
            <a:r>
              <a:rPr lang="ru-RU" dirty="0" err="1" smtClean="0"/>
              <a:t>опитуваних</a:t>
            </a:r>
            <a:r>
              <a:rPr lang="ru-RU" dirty="0" smtClean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задумувались</a:t>
            </a:r>
            <a:r>
              <a:rPr lang="ru-RU" dirty="0"/>
              <a:t> над </a:t>
            </a:r>
            <a:r>
              <a:rPr lang="ru-RU" dirty="0" err="1"/>
              <a:t>цим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dirty="0" err="1"/>
              <a:t>запитання</a:t>
            </a:r>
            <a:r>
              <a:rPr lang="ru-RU" dirty="0"/>
              <a:t> для </a:t>
            </a:r>
            <a:r>
              <a:rPr lang="ru-RU" dirty="0" err="1"/>
              <a:t>дівчат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завагітнієте</a:t>
            </a:r>
            <a:r>
              <a:rPr lang="ru-RU" dirty="0"/>
              <a:t> до </a:t>
            </a:r>
            <a:r>
              <a:rPr lang="ru-RU" dirty="0" err="1"/>
              <a:t>повноліття</a:t>
            </a:r>
            <a:r>
              <a:rPr lang="ru-RU" dirty="0"/>
              <a:t> — 30,4 % </a:t>
            </a:r>
            <a:r>
              <a:rPr lang="ru-RU" dirty="0" smtClean="0"/>
              <a:t> </a:t>
            </a:r>
            <a:r>
              <a:rPr lang="ru-RU" dirty="0" err="1" smtClean="0"/>
              <a:t>представниць</a:t>
            </a:r>
            <a:r>
              <a:rPr lang="ru-RU" dirty="0" smtClean="0"/>
              <a:t> </a:t>
            </a:r>
            <a:r>
              <a:rPr lang="ru-RU" dirty="0" err="1"/>
              <a:t>прекрасної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 </a:t>
            </a:r>
            <a:r>
              <a:rPr lang="ru-RU" dirty="0" err="1"/>
              <a:t>відповіли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зроблять</a:t>
            </a:r>
            <a:r>
              <a:rPr lang="ru-RU" dirty="0"/>
              <a:t> аборт,  а 39,13 % —  </a:t>
            </a:r>
            <a:r>
              <a:rPr lang="ru-RU" dirty="0" err="1" smtClean="0"/>
              <a:t>погодились</a:t>
            </a:r>
            <a:r>
              <a:rPr lang="ru-RU" dirty="0" smtClean="0"/>
              <a:t> </a:t>
            </a:r>
            <a:r>
              <a:rPr lang="ru-RU" dirty="0" err="1" smtClean="0"/>
              <a:t>народити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.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підлітки</a:t>
            </a:r>
            <a:r>
              <a:rPr lang="ru-RU" dirty="0"/>
              <a:t> не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достатньою</a:t>
            </a:r>
            <a:r>
              <a:rPr lang="ru-RU" dirty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раннього</a:t>
            </a:r>
            <a:r>
              <a:rPr lang="ru-RU" dirty="0"/>
              <a:t> початку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на </a:t>
            </a:r>
            <a:r>
              <a:rPr lang="ru-RU" dirty="0" err="1"/>
              <a:t>здоров’я</a:t>
            </a:r>
            <a:r>
              <a:rPr lang="ru-RU" dirty="0"/>
              <a:t>, особливо </a:t>
            </a:r>
            <a:r>
              <a:rPr lang="ru-RU" dirty="0" err="1"/>
              <a:t>репродуктивне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6680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Для </a:t>
            </a:r>
            <a:r>
              <a:rPr lang="ru-RU" dirty="0" err="1"/>
              <a:t>покращення</a:t>
            </a:r>
            <a:r>
              <a:rPr lang="ru-RU" dirty="0"/>
              <a:t> стану </a:t>
            </a:r>
            <a:r>
              <a:rPr lang="ru-RU" dirty="0" err="1"/>
              <a:t>здоров’я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виховати</a:t>
            </a:r>
            <a:r>
              <a:rPr lang="ru-RU" dirty="0"/>
              <a:t> в </a:t>
            </a:r>
            <a:r>
              <a:rPr lang="ru-RU" dirty="0" err="1"/>
              <a:t>підлітків</a:t>
            </a:r>
            <a:r>
              <a:rPr lang="ru-RU" dirty="0"/>
              <a:t> і </a:t>
            </a:r>
            <a:r>
              <a:rPr lang="ru-RU" dirty="0" err="1" smtClean="0"/>
              <a:t>молоді</a:t>
            </a:r>
            <a:r>
              <a:rPr lang="ru-RU" dirty="0" smtClean="0"/>
              <a:t> культуру </a:t>
            </a:r>
            <a:r>
              <a:rPr lang="ru-RU" dirty="0" err="1"/>
              <a:t>статевої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формувати</a:t>
            </a:r>
            <a:r>
              <a:rPr lang="ru-RU" dirty="0"/>
              <a:t> здоровий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/>
              <a:t>формується</a:t>
            </a:r>
            <a:r>
              <a:rPr lang="ru-RU" dirty="0"/>
              <a:t> позитивна </a:t>
            </a:r>
            <a:r>
              <a:rPr lang="ru-RU" dirty="0" err="1"/>
              <a:t>чи</a:t>
            </a:r>
            <a:r>
              <a:rPr lang="ru-RU" dirty="0"/>
              <a:t> негативна </a:t>
            </a:r>
            <a:r>
              <a:rPr lang="ru-RU" dirty="0" err="1"/>
              <a:t>мотивація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ведення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. А в </a:t>
            </a:r>
            <a:r>
              <a:rPr lang="ru-RU" dirty="0" err="1"/>
              <a:t>підлітковому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/>
              <a:t>набуває</a:t>
            </a:r>
            <a:r>
              <a:rPr lang="ru-RU" dirty="0"/>
              <a:t> особливого </a:t>
            </a:r>
            <a:r>
              <a:rPr lang="ru-RU" dirty="0" err="1" smtClean="0"/>
              <a:t>значення.Тому</a:t>
            </a:r>
            <a:r>
              <a:rPr lang="ru-RU" dirty="0" smtClean="0"/>
              <a:t> </a:t>
            </a:r>
            <a:r>
              <a:rPr lang="ru-RU" dirty="0" err="1"/>
              <a:t>необхідна</a:t>
            </a:r>
            <a:r>
              <a:rPr lang="ru-RU" dirty="0"/>
              <a:t> систематична робота з </a:t>
            </a:r>
            <a:r>
              <a:rPr lang="ru-RU" dirty="0" err="1"/>
              <a:t>підлітками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моральності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ціннісного</a:t>
            </a:r>
            <a:r>
              <a:rPr lang="ru-RU" dirty="0" smtClean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 </a:t>
            </a:r>
            <a:r>
              <a:rPr lang="ru-RU" dirty="0" err="1"/>
              <a:t>ведення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. 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smtClean="0"/>
              <a:t>роботу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/>
              <a:t>починати</a:t>
            </a:r>
            <a:r>
              <a:rPr lang="ru-RU" dirty="0"/>
              <a:t> в </a:t>
            </a:r>
            <a:r>
              <a:rPr lang="ru-RU" dirty="0" err="1"/>
              <a:t>сім’ї</a:t>
            </a:r>
            <a:r>
              <a:rPr lang="ru-RU" dirty="0"/>
              <a:t>, </a:t>
            </a:r>
            <a:r>
              <a:rPr lang="ru-RU" dirty="0" err="1"/>
              <a:t>продовжувати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 і </a:t>
            </a:r>
            <a:r>
              <a:rPr lang="ru-RU" dirty="0" err="1"/>
              <a:t>вищому</a:t>
            </a:r>
            <a:r>
              <a:rPr lang="ru-RU" dirty="0"/>
              <a:t>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r>
              <a:rPr lang="ru-RU" dirty="0"/>
              <a:t>. </a:t>
            </a:r>
            <a:r>
              <a:rPr lang="ru-RU" dirty="0" smtClean="0"/>
              <a:t> Шляхи </a:t>
            </a:r>
            <a:r>
              <a:rPr lang="ru-RU" dirty="0" err="1"/>
              <a:t>розв’язання</a:t>
            </a:r>
            <a:r>
              <a:rPr lang="ru-RU" dirty="0"/>
              <a:t> проблем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підлітків</a:t>
            </a:r>
            <a:r>
              <a:rPr lang="ru-RU" dirty="0"/>
              <a:t> і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вибудовуватись</a:t>
            </a:r>
            <a:r>
              <a:rPr lang="ru-RU" dirty="0" smtClean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входженням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простору,  але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обов’язковим</a:t>
            </a:r>
            <a:r>
              <a:rPr lang="ru-RU" dirty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набутого</a:t>
            </a:r>
            <a:r>
              <a:rPr lang="ru-RU" dirty="0" smtClean="0"/>
              <a:t> </a:t>
            </a:r>
            <a:r>
              <a:rPr lang="ru-RU" dirty="0" err="1"/>
              <a:t>українським</a:t>
            </a:r>
            <a:r>
              <a:rPr lang="ru-RU" dirty="0"/>
              <a:t> народом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529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 smtClean="0"/>
              <a:t>Репродуктивне здоров</a:t>
            </a:r>
            <a:r>
              <a:rPr lang="en-US" sz="3200" dirty="0" smtClean="0"/>
              <a:t>’</a:t>
            </a:r>
            <a:r>
              <a:rPr lang="uk-UA" sz="3200" dirty="0" smtClean="0"/>
              <a:t>я молоді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«Від доброго коріння – добрий відросток»</a:t>
            </a:r>
          </a:p>
          <a:p>
            <a:pPr algn="ctr"/>
            <a:r>
              <a:rPr lang="uk-UA" dirty="0" smtClean="0"/>
              <a:t>                                     народні мудрість.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31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Чинники, які впливають на репродуктивне здоров 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uk-UA" sz="2000" dirty="0" smtClean="0"/>
              <a:t>+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Соціальна реклама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Традиції місцевості, родинні звички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Суспільні норми моралі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Державна політика в галузі медицини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Відмова від шкідливих звичок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Високий рівень здоров</a:t>
            </a:r>
            <a:r>
              <a:rPr lang="en-US" sz="2000" dirty="0" smtClean="0"/>
              <a:t>’</a:t>
            </a:r>
            <a:r>
              <a:rPr lang="uk-UA" sz="2000" dirty="0" smtClean="0"/>
              <a:t>я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Навички здорового способу життя(гігієна, загартовування, активний відпочинок тощо)</a:t>
            </a:r>
          </a:p>
          <a:p>
            <a:pPr algn="ctr">
              <a:buFontTx/>
              <a:buChar char="-"/>
            </a:pPr>
            <a:endParaRPr lang="uk-UA" sz="2000" dirty="0"/>
          </a:p>
          <a:p>
            <a:pPr marL="0" indent="0" algn="ctr">
              <a:buNone/>
            </a:pPr>
            <a:r>
              <a:rPr lang="uk-UA" sz="2000" dirty="0" smtClean="0"/>
              <a:t>-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Пресинг реклами, ЗМІ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Приклад і тиск однолітків, невміння опиратися тиску компанії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Ризикована поведінка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Дискримінація прав і свободи; гендерна нерівність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Спадкові хвороби</a:t>
            </a:r>
          </a:p>
          <a:p>
            <a:pPr algn="ctr">
              <a:buFontTx/>
              <a:buChar char="-"/>
            </a:pPr>
            <a:r>
              <a:rPr lang="uk-UA" sz="2000" dirty="0" smtClean="0"/>
              <a:t>Низький рівень поінформованості про небезпеку ранніх статевих стосунків</a:t>
            </a:r>
          </a:p>
        </p:txBody>
      </p:sp>
    </p:spTree>
    <p:extLst>
      <p:ext uri="{BB962C8B-B14F-4D97-AF65-F5344CB8AC3E}">
        <p14:creationId xmlns:p14="http://schemas.microsoft.com/office/powerpoint/2010/main" val="358883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Соціальна 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2" y="1556792"/>
            <a:ext cx="5616624" cy="279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97480"/>
            <a:ext cx="2505378" cy="376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47229"/>
            <a:ext cx="4382089" cy="219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71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err="1"/>
              <a:t>Відомо</a:t>
            </a:r>
            <a:r>
              <a:rPr lang="ru-RU" sz="1400" dirty="0"/>
              <a:t>, 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здоров’я</a:t>
            </a:r>
            <a:r>
              <a:rPr lang="ru-RU" sz="1400" dirty="0"/>
              <a:t>,  в тому </a:t>
            </a:r>
            <a:r>
              <a:rPr lang="ru-RU" sz="1400" dirty="0" err="1"/>
              <a:t>числі</a:t>
            </a:r>
            <a:r>
              <a:rPr lang="ru-RU" sz="1400" dirty="0"/>
              <a:t> і</a:t>
            </a:r>
            <a:br>
              <a:rPr lang="ru-RU" sz="1400" dirty="0"/>
            </a:br>
            <a:r>
              <a:rPr lang="ru-RU" sz="1400" dirty="0"/>
              <a:t>репродуктивного, в </a:t>
            </a:r>
            <a:r>
              <a:rPr lang="ru-RU" sz="1400" dirty="0" err="1"/>
              <a:t>дитячому</a:t>
            </a:r>
            <a:r>
              <a:rPr lang="ru-RU" sz="1400" dirty="0"/>
              <a:t> і </a:t>
            </a:r>
            <a:r>
              <a:rPr lang="ru-RU" sz="1400" dirty="0" err="1"/>
              <a:t>підлітковому</a:t>
            </a:r>
            <a:r>
              <a:rPr lang="ru-RU" sz="1400" dirty="0"/>
              <a:t> </a:t>
            </a:r>
            <a:r>
              <a:rPr lang="ru-RU" sz="1400" dirty="0" err="1"/>
              <a:t>віці</a:t>
            </a:r>
            <a:r>
              <a:rPr lang="ru-RU" sz="1400" dirty="0"/>
              <a:t> </a:t>
            </a:r>
            <a:r>
              <a:rPr lang="ru-RU" sz="1400" dirty="0" err="1"/>
              <a:t>залежить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спадкових</a:t>
            </a:r>
            <a:r>
              <a:rPr lang="ru-RU" sz="1400" dirty="0"/>
              <a:t> </a:t>
            </a:r>
            <a:r>
              <a:rPr lang="ru-RU" sz="1400" dirty="0" err="1"/>
              <a:t>факторів</a:t>
            </a:r>
            <a:r>
              <a:rPr lang="ru-RU" sz="1400" dirty="0"/>
              <a:t>, способу</a:t>
            </a:r>
            <a:br>
              <a:rPr lang="ru-RU" sz="1400" dirty="0"/>
            </a:br>
            <a:r>
              <a:rPr lang="ru-RU" sz="1400" dirty="0" err="1"/>
              <a:t>життя</a:t>
            </a:r>
            <a:r>
              <a:rPr lang="ru-RU" sz="1400" dirty="0"/>
              <a:t> </a:t>
            </a:r>
            <a:r>
              <a:rPr lang="ru-RU" sz="1400" dirty="0" err="1"/>
              <a:t>сім’ї</a:t>
            </a:r>
            <a:r>
              <a:rPr lang="ru-RU" sz="1400" dirty="0"/>
              <a:t>, в </a:t>
            </a:r>
            <a:r>
              <a:rPr lang="ru-RU" sz="1400" dirty="0" err="1"/>
              <a:t>якій</a:t>
            </a:r>
            <a:r>
              <a:rPr lang="ru-RU" sz="1400" dirty="0"/>
              <a:t> росте </a:t>
            </a:r>
            <a:r>
              <a:rPr lang="ru-RU" sz="1400" dirty="0" err="1"/>
              <a:t>дитина</a:t>
            </a:r>
            <a:r>
              <a:rPr lang="ru-RU" sz="1400" dirty="0"/>
              <a:t>, стану </a:t>
            </a:r>
            <a:r>
              <a:rPr lang="ru-RU" sz="1400" dirty="0" err="1"/>
              <a:t>навколишнього</a:t>
            </a:r>
            <a:r>
              <a:rPr lang="ru-RU" sz="1400" dirty="0"/>
              <a:t> </a:t>
            </a:r>
            <a:r>
              <a:rPr lang="ru-RU" sz="1400" dirty="0" err="1"/>
              <a:t>середовища</a:t>
            </a:r>
            <a:r>
              <a:rPr lang="ru-RU" sz="1400" dirty="0"/>
              <a:t> та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чинників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5438"/>
            <a:ext cx="28575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1273"/>
            <a:ext cx="3225391" cy="21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4691"/>
            <a:ext cx="2622227" cy="229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41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Народжуваність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За </a:t>
            </a:r>
            <a:r>
              <a:rPr lang="ru-RU" sz="1400" dirty="0" err="1"/>
              <a:t>останні</a:t>
            </a:r>
            <a:r>
              <a:rPr lang="ru-RU" sz="1400" dirty="0"/>
              <a:t> роки </a:t>
            </a:r>
            <a:r>
              <a:rPr lang="ru-RU" sz="1400" dirty="0" err="1"/>
              <a:t>народжуваність</a:t>
            </a:r>
            <a:r>
              <a:rPr lang="ru-RU" sz="1400" dirty="0"/>
              <a:t> в </a:t>
            </a:r>
            <a:r>
              <a:rPr lang="ru-RU" sz="1400" dirty="0" err="1"/>
              <a:t>Україні</a:t>
            </a:r>
            <a:r>
              <a:rPr lang="ru-RU" sz="1400" dirty="0"/>
              <a:t> </a:t>
            </a:r>
            <a:r>
              <a:rPr lang="ru-RU" sz="1400" dirty="0" err="1"/>
              <a:t>зменшилась</a:t>
            </a:r>
            <a:r>
              <a:rPr lang="ru-RU" sz="1400" dirty="0"/>
              <a:t> </a:t>
            </a:r>
            <a:r>
              <a:rPr lang="ru-RU" sz="1400" dirty="0" err="1"/>
              <a:t>майже</a:t>
            </a:r>
            <a:r>
              <a:rPr lang="ru-RU" sz="1400" dirty="0"/>
              <a:t> на 40%.  У </a:t>
            </a:r>
            <a:r>
              <a:rPr lang="ru-RU" sz="1400" dirty="0" err="1"/>
              <a:t>зв’язку</a:t>
            </a:r>
            <a:r>
              <a:rPr lang="ru-RU" sz="1400" dirty="0"/>
              <a:t> з</a:t>
            </a:r>
          </a:p>
          <a:p>
            <a:r>
              <a:rPr lang="ru-RU" sz="1400" dirty="0" err="1"/>
              <a:t>забрудненням</a:t>
            </a:r>
            <a:r>
              <a:rPr lang="ru-RU" sz="1400" dirty="0"/>
              <a:t> </a:t>
            </a:r>
            <a:r>
              <a:rPr lang="ru-RU" sz="1400" dirty="0" err="1"/>
              <a:t>навколишнього</a:t>
            </a:r>
            <a:r>
              <a:rPr lang="ru-RU" sz="1400" dirty="0"/>
              <a:t> </a:t>
            </a:r>
            <a:r>
              <a:rPr lang="ru-RU" sz="1400" dirty="0" err="1"/>
              <a:t>середовища</a:t>
            </a:r>
            <a:r>
              <a:rPr lang="ru-RU" sz="1400" dirty="0"/>
              <a:t>, </a:t>
            </a:r>
            <a:r>
              <a:rPr lang="ru-RU" sz="1400" dirty="0" err="1"/>
              <a:t>нездоровим</a:t>
            </a:r>
            <a:r>
              <a:rPr lang="ru-RU" sz="1400" dirty="0"/>
              <a:t> способом </a:t>
            </a:r>
            <a:r>
              <a:rPr lang="ru-RU" sz="1400" dirty="0" err="1"/>
              <a:t>життя</a:t>
            </a:r>
            <a:r>
              <a:rPr lang="ru-RU" sz="1400" dirty="0"/>
              <a:t>,  </a:t>
            </a:r>
            <a:r>
              <a:rPr lang="ru-RU" sz="1400" dirty="0" err="1"/>
              <a:t>безвідповідальним</a:t>
            </a:r>
            <a:endParaRPr lang="ru-RU" sz="1400" dirty="0"/>
          </a:p>
          <a:p>
            <a:r>
              <a:rPr lang="ru-RU" sz="1400" dirty="0" err="1"/>
              <a:t>ставленням</a:t>
            </a:r>
            <a:r>
              <a:rPr lang="ru-RU" sz="1400" dirty="0"/>
              <a:t> до </a:t>
            </a:r>
            <a:r>
              <a:rPr lang="ru-RU" sz="1400" dirty="0" err="1"/>
              <a:t>свого</a:t>
            </a:r>
            <a:r>
              <a:rPr lang="ru-RU" sz="1400" dirty="0"/>
              <a:t> репродуктивного </a:t>
            </a:r>
            <a:r>
              <a:rPr lang="ru-RU" sz="1400" dirty="0" err="1"/>
              <a:t>здоров’я</a:t>
            </a:r>
            <a:r>
              <a:rPr lang="ru-RU" sz="1400" dirty="0"/>
              <a:t>    </a:t>
            </a:r>
            <a:r>
              <a:rPr lang="ru-RU" sz="1400" dirty="0" err="1"/>
              <a:t>виникають</a:t>
            </a:r>
            <a:r>
              <a:rPr lang="ru-RU" sz="1400" dirty="0"/>
              <a:t> </a:t>
            </a:r>
            <a:r>
              <a:rPr lang="ru-RU" sz="1400" dirty="0" err="1"/>
              <a:t>різні</a:t>
            </a:r>
            <a:r>
              <a:rPr lang="ru-RU" sz="1400" dirty="0"/>
              <a:t> </a:t>
            </a:r>
            <a:r>
              <a:rPr lang="ru-RU" sz="1400" dirty="0" err="1"/>
              <a:t>ускладнення</a:t>
            </a:r>
            <a:r>
              <a:rPr lang="ru-RU" sz="1400" dirty="0"/>
              <a:t> при</a:t>
            </a:r>
          </a:p>
          <a:p>
            <a:r>
              <a:rPr lang="ru-RU" sz="1400" dirty="0" err="1"/>
              <a:t>виношуванні</a:t>
            </a:r>
            <a:r>
              <a:rPr lang="ru-RU" sz="1400" dirty="0"/>
              <a:t> </a:t>
            </a:r>
            <a:r>
              <a:rPr lang="ru-RU" sz="1400" dirty="0" err="1"/>
              <a:t>дитини</a:t>
            </a:r>
            <a:r>
              <a:rPr lang="ru-RU" sz="1400" dirty="0"/>
              <a:t>.  </a:t>
            </a:r>
            <a:r>
              <a:rPr lang="ru-RU" sz="1400" dirty="0" err="1"/>
              <a:t>Близько</a:t>
            </a:r>
            <a:r>
              <a:rPr lang="ru-RU" sz="1400" dirty="0"/>
              <a:t> 85%  </a:t>
            </a:r>
            <a:r>
              <a:rPr lang="ru-RU" sz="1400" dirty="0" err="1"/>
              <a:t>вагітних</a:t>
            </a:r>
            <a:r>
              <a:rPr lang="ru-RU" sz="1400" dirty="0"/>
              <a:t> </a:t>
            </a:r>
            <a:r>
              <a:rPr lang="ru-RU" sz="1400" dirty="0" err="1"/>
              <a:t>жінок</a:t>
            </a:r>
            <a:r>
              <a:rPr lang="ru-RU" sz="1400" dirty="0"/>
              <a:t> </a:t>
            </a:r>
            <a:r>
              <a:rPr lang="ru-RU" sz="1400" dirty="0" err="1"/>
              <a:t>хворі</a:t>
            </a:r>
            <a:r>
              <a:rPr lang="ru-RU" sz="1400" dirty="0"/>
              <a:t> на </a:t>
            </a:r>
            <a:r>
              <a:rPr lang="ru-RU" sz="1400" dirty="0" err="1"/>
              <a:t>різні</a:t>
            </a:r>
            <a:r>
              <a:rPr lang="ru-RU" sz="1400" dirty="0"/>
              <a:t> </a:t>
            </a:r>
            <a:r>
              <a:rPr lang="ru-RU" sz="1400" dirty="0" err="1"/>
              <a:t>грибкові</a:t>
            </a:r>
            <a:r>
              <a:rPr lang="ru-RU" sz="1400" dirty="0"/>
              <a:t> й </a:t>
            </a:r>
            <a:r>
              <a:rPr lang="ru-RU" sz="1400" dirty="0" err="1"/>
              <a:t>вірусні</a:t>
            </a:r>
            <a:endParaRPr lang="ru-RU" sz="1400" dirty="0"/>
          </a:p>
          <a:p>
            <a:r>
              <a:rPr lang="ru-RU" sz="1400" dirty="0" err="1"/>
              <a:t>захворювання</a:t>
            </a:r>
            <a:r>
              <a:rPr lang="ru-RU" sz="1400" dirty="0"/>
              <a:t> </a:t>
            </a:r>
            <a:r>
              <a:rPr lang="ru-RU" sz="1400" dirty="0" err="1"/>
              <a:t>статевої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.  І,  як </a:t>
            </a:r>
            <a:r>
              <a:rPr lang="ru-RU" sz="1400" dirty="0" err="1"/>
              <a:t>наслідок</a:t>
            </a:r>
            <a:r>
              <a:rPr lang="ru-RU" sz="1400" dirty="0"/>
              <a:t>,  на 100  </a:t>
            </a:r>
            <a:r>
              <a:rPr lang="ru-RU" sz="1400" dirty="0" err="1"/>
              <a:t>новонароджених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5–7  </a:t>
            </a:r>
            <a:r>
              <a:rPr lang="ru-RU" sz="1400" dirty="0" err="1"/>
              <a:t>дітей</a:t>
            </a:r>
            <a:r>
              <a:rPr lang="ru-RU" sz="1400" dirty="0"/>
              <a:t> є</a:t>
            </a:r>
          </a:p>
          <a:p>
            <a:r>
              <a:rPr lang="ru-RU" sz="1400" dirty="0" err="1"/>
              <a:t>здоровими</a:t>
            </a:r>
            <a:r>
              <a:rPr lang="ru-RU" sz="1400" dirty="0"/>
              <a:t>; </a:t>
            </a:r>
            <a:r>
              <a:rPr lang="ru-RU" sz="1400" dirty="0" err="1"/>
              <a:t>кожне</a:t>
            </a:r>
            <a:r>
              <a:rPr lang="ru-RU" sz="1400" dirty="0"/>
              <a:t> </a:t>
            </a:r>
            <a:r>
              <a:rPr lang="ru-RU" sz="1400" dirty="0" err="1"/>
              <a:t>третє</a:t>
            </a:r>
            <a:r>
              <a:rPr lang="ru-RU" sz="1400" dirty="0"/>
              <a:t> </a:t>
            </a:r>
            <a:r>
              <a:rPr lang="ru-RU" sz="1400" dirty="0" err="1"/>
              <a:t>немовля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певні</a:t>
            </a:r>
            <a:r>
              <a:rPr lang="ru-RU" sz="1400" dirty="0"/>
              <a:t> </a:t>
            </a:r>
            <a:r>
              <a:rPr lang="ru-RU" sz="1400" dirty="0" err="1"/>
              <a:t>генетичні</a:t>
            </a:r>
            <a:r>
              <a:rPr lang="ru-RU" sz="1400" dirty="0"/>
              <a:t> вади, а </a:t>
            </a:r>
            <a:r>
              <a:rPr lang="ru-RU" sz="1400" dirty="0" err="1"/>
              <a:t>кожна</a:t>
            </a:r>
            <a:r>
              <a:rPr lang="ru-RU" sz="1400" dirty="0"/>
              <a:t> 17 </a:t>
            </a:r>
            <a:r>
              <a:rPr lang="ru-RU" sz="1400" dirty="0" err="1"/>
              <a:t>дитина</a:t>
            </a:r>
            <a:r>
              <a:rPr lang="ru-RU" sz="1400" dirty="0"/>
              <a:t> </a:t>
            </a:r>
            <a:r>
              <a:rPr lang="ru-RU" sz="1400" dirty="0" err="1"/>
              <a:t>народжується</a:t>
            </a:r>
            <a:endParaRPr lang="ru-RU" sz="1400" dirty="0"/>
          </a:p>
          <a:p>
            <a:r>
              <a:rPr lang="ru-RU" sz="1400" dirty="0" err="1"/>
              <a:t>психічно</a:t>
            </a:r>
            <a:r>
              <a:rPr lang="ru-RU" sz="1400" dirty="0"/>
              <a:t> </a:t>
            </a:r>
            <a:r>
              <a:rPr lang="ru-RU" sz="1400" dirty="0" err="1"/>
              <a:t>неповноцінною</a:t>
            </a:r>
            <a:r>
              <a:rPr lang="ru-RU" sz="1400" dirty="0"/>
              <a:t>.  </a:t>
            </a:r>
            <a:r>
              <a:rPr lang="ru-RU" sz="1400" dirty="0" err="1"/>
              <a:t>Основними</a:t>
            </a:r>
            <a:r>
              <a:rPr lang="ru-RU" sz="1400" dirty="0"/>
              <a:t> причинами </a:t>
            </a:r>
            <a:r>
              <a:rPr lang="ru-RU" sz="1400" dirty="0" err="1"/>
              <a:t>дитячої</a:t>
            </a:r>
            <a:r>
              <a:rPr lang="ru-RU" sz="1400" dirty="0"/>
              <a:t> </a:t>
            </a:r>
            <a:r>
              <a:rPr lang="ru-RU" sz="1400" dirty="0" err="1"/>
              <a:t>смертності</a:t>
            </a:r>
            <a:r>
              <a:rPr lang="ru-RU" sz="1400" dirty="0"/>
              <a:t> є </a:t>
            </a:r>
            <a:r>
              <a:rPr lang="ru-RU" sz="1400" dirty="0" err="1"/>
              <a:t>вроджені</a:t>
            </a:r>
            <a:r>
              <a:rPr lang="ru-RU" sz="1400" dirty="0"/>
              <a:t> вади, </a:t>
            </a:r>
          </a:p>
          <a:p>
            <a:r>
              <a:rPr lang="ru-RU" sz="1400" dirty="0" err="1"/>
              <a:t>патологія</a:t>
            </a:r>
            <a:r>
              <a:rPr lang="ru-RU" sz="1400" dirty="0"/>
              <a:t> </a:t>
            </a:r>
            <a:r>
              <a:rPr lang="ru-RU" sz="1400" dirty="0" err="1"/>
              <a:t>органів</a:t>
            </a:r>
            <a:r>
              <a:rPr lang="ru-RU" sz="1400" dirty="0"/>
              <a:t> </a:t>
            </a:r>
            <a:r>
              <a:rPr lang="ru-RU" sz="1400" dirty="0" err="1"/>
              <a:t>дихання</a:t>
            </a:r>
            <a:r>
              <a:rPr lang="ru-RU" sz="1400" dirty="0"/>
              <a:t>,  </a:t>
            </a:r>
            <a:r>
              <a:rPr lang="ru-RU" sz="1400" dirty="0" err="1"/>
              <a:t>інфекційні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,  </a:t>
            </a:r>
            <a:r>
              <a:rPr lang="ru-RU" sz="1400" dirty="0" err="1"/>
              <a:t>нещасні</a:t>
            </a:r>
            <a:r>
              <a:rPr lang="ru-RU" sz="1400" dirty="0"/>
              <a:t> </a:t>
            </a:r>
            <a:r>
              <a:rPr lang="ru-RU" sz="1400" dirty="0" err="1"/>
              <a:t>випадки</a:t>
            </a:r>
            <a:r>
              <a:rPr lang="ru-RU" sz="1400" dirty="0"/>
              <a:t>,  </a:t>
            </a:r>
            <a:r>
              <a:rPr lang="ru-RU" sz="1400" dirty="0" err="1"/>
              <a:t>травми</a:t>
            </a:r>
            <a:r>
              <a:rPr lang="ru-RU" sz="1400" dirty="0"/>
              <a:t>,  </a:t>
            </a:r>
            <a:r>
              <a:rPr lang="ru-RU" sz="1400" dirty="0" err="1"/>
              <a:t>отримані</a:t>
            </a:r>
            <a:r>
              <a:rPr lang="ru-RU" sz="1400" dirty="0"/>
              <a:t> при</a:t>
            </a:r>
          </a:p>
          <a:p>
            <a:r>
              <a:rPr lang="ru-RU" sz="1400" dirty="0" err="1"/>
              <a:t>н</a:t>
            </a:r>
            <a:r>
              <a:rPr lang="ru-RU" sz="1400" dirty="0" err="1" smtClean="0"/>
              <a:t>ародженні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4250432" cy="25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671771" cy="241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2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Наслідки низької народжуваності на даний момент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/>
              <a:t>Унаслідок</a:t>
            </a:r>
            <a:r>
              <a:rPr lang="ru-RU" sz="1600" dirty="0"/>
              <a:t> </a:t>
            </a:r>
            <a:r>
              <a:rPr lang="ru-RU" sz="1600" dirty="0" err="1"/>
              <a:t>зниження</a:t>
            </a:r>
            <a:r>
              <a:rPr lang="ru-RU" sz="1600" dirty="0"/>
              <a:t> </a:t>
            </a:r>
            <a:r>
              <a:rPr lang="ru-RU" sz="1600" dirty="0" err="1"/>
              <a:t>народжуваності</a:t>
            </a:r>
            <a:r>
              <a:rPr lang="ru-RU" sz="1600" dirty="0"/>
              <a:t> </a:t>
            </a:r>
            <a:r>
              <a:rPr lang="ru-RU" sz="1600" dirty="0" err="1"/>
              <a:t>спостерігається</a:t>
            </a:r>
            <a:r>
              <a:rPr lang="ru-RU" sz="1600" dirty="0"/>
              <a:t> </a:t>
            </a:r>
            <a:r>
              <a:rPr lang="ru-RU" sz="1600" dirty="0" err="1"/>
              <a:t>зменшення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</a:t>
            </a:r>
            <a:r>
              <a:rPr lang="ru-RU" sz="1600" dirty="0" err="1" smtClean="0"/>
              <a:t>підлітків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віком</a:t>
            </a:r>
            <a:r>
              <a:rPr lang="ru-RU" sz="1600" dirty="0" smtClean="0"/>
              <a:t> </a:t>
            </a:r>
            <a:r>
              <a:rPr lang="ru-RU" sz="1600" dirty="0"/>
              <a:t>15–17 </a:t>
            </a:r>
            <a:r>
              <a:rPr lang="ru-RU" sz="1600" dirty="0" err="1"/>
              <a:t>років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складають</a:t>
            </a:r>
            <a:r>
              <a:rPr lang="ru-RU" sz="1600" dirty="0"/>
              <a:t> </a:t>
            </a:r>
            <a:r>
              <a:rPr lang="ru-RU" sz="1600" dirty="0" err="1"/>
              <a:t>репродуктивний</a:t>
            </a:r>
            <a:r>
              <a:rPr lang="ru-RU" sz="1600" dirty="0"/>
              <a:t> </a:t>
            </a:r>
            <a:r>
              <a:rPr lang="ru-RU" sz="1600" dirty="0" err="1"/>
              <a:t>потенціал</a:t>
            </a:r>
            <a:r>
              <a:rPr lang="ru-RU" sz="1600" dirty="0"/>
              <a:t> </a:t>
            </a:r>
            <a:r>
              <a:rPr lang="ru-RU" sz="1600" dirty="0" err="1"/>
              <a:t>нашої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r>
              <a:rPr lang="ru-RU" sz="1600" dirty="0"/>
              <a:t>.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ці</a:t>
            </a:r>
            <a:r>
              <a:rPr lang="ru-RU" sz="1600" dirty="0"/>
              <a:t> юнаки </a:t>
            </a:r>
            <a:r>
              <a:rPr lang="ru-RU" sz="1600" dirty="0" smtClean="0"/>
              <a:t>й </a:t>
            </a:r>
            <a:r>
              <a:rPr lang="ru-RU" sz="1600" dirty="0" err="1" smtClean="0"/>
              <a:t>дівчата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найближчий</a:t>
            </a:r>
            <a:r>
              <a:rPr lang="ru-RU" sz="1600" dirty="0"/>
              <a:t> час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визначати</a:t>
            </a:r>
            <a:r>
              <a:rPr lang="ru-RU" sz="1600" dirty="0"/>
              <a:t> </a:t>
            </a:r>
            <a:r>
              <a:rPr lang="ru-RU" sz="1600" dirty="0" err="1"/>
              <a:t>приріст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.  Але у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smtClean="0"/>
              <a:t>них </a:t>
            </a:r>
            <a:r>
              <a:rPr lang="ru-RU" sz="1600" dirty="0" err="1" smtClean="0"/>
              <a:t>відзначається</a:t>
            </a:r>
            <a:r>
              <a:rPr lang="ru-RU" sz="1600" dirty="0" smtClean="0"/>
              <a:t> </a:t>
            </a:r>
            <a:r>
              <a:rPr lang="ru-RU" sz="1600" dirty="0" err="1"/>
              <a:t>затримка</a:t>
            </a:r>
            <a:r>
              <a:rPr lang="ru-RU" sz="1600" dirty="0"/>
              <a:t> </a:t>
            </a:r>
            <a:r>
              <a:rPr lang="ru-RU" sz="1600" dirty="0" err="1"/>
              <a:t>статевого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.  До того ж,  на </a:t>
            </a:r>
            <a:r>
              <a:rPr lang="ru-RU" sz="1600" dirty="0" err="1"/>
              <a:t>сьогодні</a:t>
            </a:r>
            <a:r>
              <a:rPr lang="ru-RU" sz="1600" dirty="0"/>
              <a:t> в </a:t>
            </a:r>
            <a:r>
              <a:rPr lang="ru-RU" sz="1600" dirty="0" err="1"/>
              <a:t>цілому</a:t>
            </a:r>
            <a:r>
              <a:rPr lang="ru-RU" sz="1600" dirty="0"/>
              <a:t> </a:t>
            </a:r>
            <a:r>
              <a:rPr lang="ru-RU" sz="1600" dirty="0" err="1" smtClean="0"/>
              <a:t>збільшилась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/>
              <a:t>гінекологічних</a:t>
            </a:r>
            <a:r>
              <a:rPr lang="ru-RU" sz="1600" dirty="0"/>
              <a:t> </a:t>
            </a:r>
            <a:r>
              <a:rPr lang="ru-RU" sz="1600" dirty="0" err="1"/>
              <a:t>захворювань</a:t>
            </a:r>
            <a:r>
              <a:rPr lang="ru-RU" sz="1600" dirty="0"/>
              <a:t> у </a:t>
            </a:r>
            <a:r>
              <a:rPr lang="ru-RU" sz="1600" dirty="0" err="1"/>
              <a:t>дівчаток-підлітків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86" y="3429001"/>
            <a:ext cx="3164276" cy="33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29001"/>
            <a:ext cx="4579629" cy="293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86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Бездітність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/>
              <a:t>Статистичні</a:t>
            </a:r>
            <a:r>
              <a:rPr lang="ru-RU" sz="1600" dirty="0"/>
              <a:t> </a:t>
            </a:r>
            <a:r>
              <a:rPr lang="ru-RU" sz="1600" dirty="0" err="1"/>
              <a:t>дані</a:t>
            </a:r>
            <a:r>
              <a:rPr lang="ru-RU" sz="1600" dirty="0"/>
              <a:t> </a:t>
            </a:r>
            <a:r>
              <a:rPr lang="ru-RU" sz="1600" dirty="0" err="1"/>
              <a:t>свідчать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до 30%  </a:t>
            </a:r>
            <a:r>
              <a:rPr lang="ru-RU" sz="1600" dirty="0" err="1"/>
              <a:t>сімей</a:t>
            </a:r>
            <a:r>
              <a:rPr lang="ru-RU" sz="1600" dirty="0"/>
              <a:t> </a:t>
            </a:r>
            <a:r>
              <a:rPr lang="ru-RU" sz="1600" dirty="0" err="1"/>
              <a:t>страждають</a:t>
            </a:r>
            <a:r>
              <a:rPr lang="ru-RU" sz="1600" dirty="0"/>
              <a:t> </a:t>
            </a:r>
            <a:r>
              <a:rPr lang="ru-RU" sz="1600" dirty="0" err="1"/>
              <a:t>бездітністю</a:t>
            </a:r>
            <a:r>
              <a:rPr lang="ru-RU" sz="1600" dirty="0"/>
              <a:t>,  </a:t>
            </a:r>
            <a:r>
              <a:rPr lang="ru-RU" sz="1600" dirty="0" err="1"/>
              <a:t>причому</a:t>
            </a:r>
            <a:r>
              <a:rPr lang="ru-RU" sz="1600" dirty="0"/>
              <a:t> 40% </a:t>
            </a:r>
            <a:r>
              <a:rPr lang="ru-RU" sz="1600" dirty="0" smtClean="0"/>
              <a:t>з них </a:t>
            </a:r>
            <a:r>
              <a:rPr lang="ru-RU" sz="1600" dirty="0"/>
              <a:t>—  </a:t>
            </a:r>
            <a:r>
              <a:rPr lang="ru-RU" sz="1600" dirty="0" err="1"/>
              <a:t>із</a:t>
            </a:r>
            <a:r>
              <a:rPr lang="ru-RU" sz="1600" dirty="0"/>
              <a:t> причин </a:t>
            </a:r>
            <a:r>
              <a:rPr lang="ru-RU" sz="1600" dirty="0" err="1"/>
              <a:t>безплідності</a:t>
            </a:r>
            <a:r>
              <a:rPr lang="ru-RU" sz="1600" dirty="0"/>
              <a:t> </a:t>
            </a:r>
            <a:r>
              <a:rPr lang="ru-RU" sz="1600" dirty="0" err="1"/>
              <a:t>чоловіка</a:t>
            </a:r>
            <a:r>
              <a:rPr lang="ru-RU" sz="1600" dirty="0"/>
              <a:t>.  </a:t>
            </a:r>
            <a:r>
              <a:rPr lang="ru-RU" sz="1600" dirty="0" err="1"/>
              <a:t>Крім</a:t>
            </a:r>
            <a:r>
              <a:rPr lang="ru-RU" sz="1600" dirty="0"/>
              <a:t> того,  молодь,  яка </a:t>
            </a:r>
            <a:r>
              <a:rPr lang="ru-RU" sz="1600" dirty="0" err="1"/>
              <a:t>вступає</a:t>
            </a:r>
            <a:r>
              <a:rPr lang="ru-RU" sz="1600" dirty="0"/>
              <a:t> в </a:t>
            </a:r>
            <a:r>
              <a:rPr lang="ru-RU" sz="1600" dirty="0" err="1"/>
              <a:t>ранні</a:t>
            </a:r>
            <a:r>
              <a:rPr lang="ru-RU" sz="1600" dirty="0"/>
              <a:t> </a:t>
            </a:r>
            <a:r>
              <a:rPr lang="ru-RU" sz="1600" dirty="0" err="1" smtClean="0"/>
              <a:t>статеві</a:t>
            </a:r>
            <a:r>
              <a:rPr lang="ru-RU" sz="1600" dirty="0" smtClean="0"/>
              <a:t> </a:t>
            </a:r>
            <a:r>
              <a:rPr lang="ru-RU" sz="1600" dirty="0" err="1" smtClean="0"/>
              <a:t>зв’язки</a:t>
            </a:r>
            <a:r>
              <a:rPr lang="ru-RU" sz="1600" dirty="0"/>
              <a:t>,  до </a:t>
            </a:r>
            <a:r>
              <a:rPr lang="ru-RU" sz="1600" dirty="0" err="1"/>
              <a:t>створення</a:t>
            </a:r>
            <a:r>
              <a:rPr lang="ru-RU" sz="1600" dirty="0"/>
              <a:t> ними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молодої</a:t>
            </a:r>
            <a:r>
              <a:rPr lang="ru-RU" sz="1600" dirty="0"/>
              <a:t> </a:t>
            </a:r>
            <a:r>
              <a:rPr lang="ru-RU" sz="1600" dirty="0" err="1"/>
              <a:t>сім’ї</a:t>
            </a:r>
            <a:r>
              <a:rPr lang="ru-RU" sz="1600" dirty="0"/>
              <a:t>,  </a:t>
            </a:r>
            <a:r>
              <a:rPr lang="ru-RU" sz="1600" dirty="0" err="1"/>
              <a:t>збільшує</a:t>
            </a:r>
            <a:r>
              <a:rPr lang="ru-RU" sz="1600" dirty="0"/>
              <a:t> </a:t>
            </a:r>
            <a:r>
              <a:rPr lang="ru-RU" sz="1600" dirty="0" err="1"/>
              <a:t>ризик</a:t>
            </a:r>
            <a:r>
              <a:rPr lang="ru-RU" sz="1600" dirty="0"/>
              <a:t> </a:t>
            </a:r>
            <a:r>
              <a:rPr lang="ru-RU" sz="1600" dirty="0" err="1"/>
              <a:t>безплідності</a:t>
            </a:r>
            <a:r>
              <a:rPr lang="ru-RU" sz="1600" dirty="0"/>
              <a:t>, 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спричиняється</a:t>
            </a:r>
            <a:r>
              <a:rPr lang="ru-RU" sz="1600" dirty="0" smtClean="0"/>
              <a:t> </a:t>
            </a:r>
            <a:r>
              <a:rPr lang="ru-RU" sz="1600" dirty="0"/>
              <a:t>абортами, </a:t>
            </a:r>
            <a:r>
              <a:rPr lang="ru-RU" sz="1600" dirty="0" err="1"/>
              <a:t>запальними</a:t>
            </a:r>
            <a:r>
              <a:rPr lang="ru-RU" sz="1600" dirty="0"/>
              <a:t> та </a:t>
            </a:r>
            <a:r>
              <a:rPr lang="ru-RU" sz="1600" dirty="0" err="1"/>
              <a:t>інфекційними</a:t>
            </a:r>
            <a:r>
              <a:rPr lang="ru-RU" sz="1600" dirty="0"/>
              <a:t> </a:t>
            </a:r>
            <a:r>
              <a:rPr lang="ru-RU" sz="1600" dirty="0" err="1"/>
              <a:t>захворюваннями</a:t>
            </a:r>
            <a:r>
              <a:rPr lang="ru-RU" sz="1600" dirty="0"/>
              <a:t> </a:t>
            </a:r>
            <a:r>
              <a:rPr lang="ru-RU" sz="1600" dirty="0" err="1"/>
              <a:t>статевої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08910"/>
            <a:ext cx="4795927" cy="286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79" y="3429000"/>
            <a:ext cx="3287932" cy="295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78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Безплідність та аборт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Статистика </a:t>
            </a:r>
            <a:r>
              <a:rPr lang="ru-RU" dirty="0" err="1"/>
              <a:t>засвідчує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безплідності</a:t>
            </a:r>
            <a:r>
              <a:rPr lang="ru-RU" dirty="0"/>
              <a:t> та </a:t>
            </a:r>
            <a:r>
              <a:rPr lang="ru-RU" dirty="0" err="1"/>
              <a:t>нездатність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виносити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народити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. </a:t>
            </a:r>
            <a:r>
              <a:rPr lang="ru-RU" dirty="0" err="1"/>
              <a:t>Жіноче</a:t>
            </a:r>
            <a:r>
              <a:rPr lang="ru-RU" dirty="0"/>
              <a:t> та </a:t>
            </a:r>
            <a:r>
              <a:rPr lang="ru-RU" dirty="0" err="1"/>
              <a:t>чоловіче</a:t>
            </a:r>
            <a:r>
              <a:rPr lang="ru-RU" dirty="0"/>
              <a:t> </a:t>
            </a:r>
            <a:r>
              <a:rPr lang="ru-RU" dirty="0" err="1"/>
              <a:t>безпліддя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причинами. 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/>
              <a:t>них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запальні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етіології</a:t>
            </a:r>
            <a:r>
              <a:rPr lang="ru-RU" dirty="0"/>
              <a:t>.  В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хронічної</a:t>
            </a:r>
            <a:r>
              <a:rPr lang="ru-RU" dirty="0" smtClean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err="1"/>
              <a:t>дітородного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патологія</a:t>
            </a:r>
            <a:r>
              <a:rPr lang="ru-RU" dirty="0"/>
              <a:t> </a:t>
            </a:r>
            <a:r>
              <a:rPr lang="ru-RU" dirty="0" err="1" smtClean="0"/>
              <a:t>ендокринної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/>
              <a:t>, </a:t>
            </a:r>
            <a:r>
              <a:rPr lang="ru-RU" dirty="0" err="1"/>
              <a:t>збільшується</a:t>
            </a:r>
            <a:r>
              <a:rPr lang="ru-RU" dirty="0"/>
              <a:t> частота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статевої</a:t>
            </a:r>
            <a:r>
              <a:rPr lang="ru-RU" dirty="0"/>
              <a:t> і </a:t>
            </a:r>
            <a:r>
              <a:rPr lang="ru-RU" dirty="0" err="1"/>
              <a:t>сечостатевої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 smtClean="0"/>
              <a:t>дівчат</a:t>
            </a:r>
            <a:r>
              <a:rPr lang="ru-RU" dirty="0" smtClean="0"/>
              <a:t> 15-17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8% </a:t>
            </a:r>
            <a:r>
              <a:rPr lang="ru-RU" dirty="0" err="1"/>
              <a:t>страждають</a:t>
            </a:r>
            <a:r>
              <a:rPr lang="ru-RU" dirty="0"/>
              <a:t> на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основному </a:t>
            </a:r>
            <a:r>
              <a:rPr lang="ru-RU" dirty="0" smtClean="0"/>
              <a:t>є </a:t>
            </a:r>
            <a:r>
              <a:rPr lang="ru-RU" dirty="0" err="1" smtClean="0"/>
              <a:t>ускладненням</a:t>
            </a:r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штучного </a:t>
            </a:r>
            <a:r>
              <a:rPr lang="ru-RU" dirty="0" err="1"/>
              <a:t>переривання</a:t>
            </a:r>
            <a:r>
              <a:rPr lang="ru-RU" dirty="0"/>
              <a:t> </a:t>
            </a:r>
            <a:r>
              <a:rPr lang="ru-RU" dirty="0" err="1"/>
              <a:t>вагітності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причин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smtClean="0"/>
              <a:t>стану репродуктивного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абортів</a:t>
            </a:r>
            <a:r>
              <a:rPr lang="ru-RU" dirty="0"/>
              <a:t> у молодому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/>
              <a:t>місць</a:t>
            </a:r>
            <a:r>
              <a:rPr lang="ru-RU" dirty="0"/>
              <a:t>. 75%  </a:t>
            </a:r>
            <a:r>
              <a:rPr lang="ru-RU" dirty="0" err="1"/>
              <a:t>вагітностей</a:t>
            </a:r>
            <a:r>
              <a:rPr lang="ru-RU" dirty="0"/>
              <a:t> у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закінчуються</a:t>
            </a:r>
            <a:r>
              <a:rPr lang="ru-RU" dirty="0"/>
              <a:t>    </a:t>
            </a:r>
            <a:r>
              <a:rPr lang="ru-RU" dirty="0" err="1"/>
              <a:t>перериванням</a:t>
            </a:r>
            <a:r>
              <a:rPr lang="ru-RU" dirty="0"/>
              <a:t>.  </a:t>
            </a:r>
            <a:r>
              <a:rPr lang="ru-RU" dirty="0" err="1" smtClean="0"/>
              <a:t>Офіційна</a:t>
            </a:r>
            <a:r>
              <a:rPr lang="ru-RU" dirty="0" smtClean="0"/>
              <a:t> статистика </a:t>
            </a:r>
            <a:r>
              <a:rPr lang="ru-RU" dirty="0"/>
              <a:t>в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року у нас проводиться </a:t>
            </a:r>
            <a:r>
              <a:rPr lang="ru-RU" dirty="0" err="1"/>
              <a:t>від</a:t>
            </a:r>
            <a:r>
              <a:rPr lang="ru-RU" dirty="0"/>
              <a:t> 370  </a:t>
            </a:r>
            <a:r>
              <a:rPr lang="ru-RU" dirty="0" smtClean="0"/>
              <a:t>до 450  </a:t>
            </a:r>
            <a:r>
              <a:rPr lang="ru-RU" dirty="0" err="1"/>
              <a:t>тисяч</a:t>
            </a:r>
            <a:r>
              <a:rPr lang="ru-RU" dirty="0"/>
              <a:t> таких </a:t>
            </a:r>
            <a:r>
              <a:rPr lang="ru-RU" dirty="0" err="1"/>
              <a:t>операцій</a:t>
            </a:r>
            <a:r>
              <a:rPr lang="ru-RU" dirty="0"/>
              <a:t>,  а за </a:t>
            </a:r>
            <a:r>
              <a:rPr lang="ru-RU" dirty="0" err="1"/>
              <a:t>неофіційними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цифра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мільйона</a:t>
            </a:r>
            <a:r>
              <a:rPr lang="ru-RU" dirty="0"/>
              <a:t>. 15% 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абортів</a:t>
            </a:r>
            <a:r>
              <a:rPr lang="ru-RU" dirty="0" smtClean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неповнолітнім</a:t>
            </a:r>
            <a:r>
              <a:rPr lang="ru-RU" dirty="0"/>
              <a:t>. На 100 </a:t>
            </a:r>
            <a:r>
              <a:rPr lang="ru-RU" dirty="0" err="1"/>
              <a:t>народжуваних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101  аборт.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підліткового</a:t>
            </a:r>
            <a:r>
              <a:rPr lang="ru-RU" dirty="0" smtClean="0"/>
              <a:t> </a:t>
            </a:r>
            <a:r>
              <a:rPr lang="ru-RU" dirty="0"/>
              <a:t>сексуального </a:t>
            </a:r>
            <a:r>
              <a:rPr lang="ru-RU" dirty="0" err="1"/>
              <a:t>життя</a:t>
            </a:r>
            <a:r>
              <a:rPr lang="ru-RU" dirty="0"/>
              <a:t> —  </a:t>
            </a:r>
            <a:r>
              <a:rPr lang="ru-RU" dirty="0" err="1"/>
              <a:t>патології</a:t>
            </a:r>
            <a:r>
              <a:rPr lang="ru-RU" dirty="0"/>
              <a:t> при </a:t>
            </a:r>
            <a:r>
              <a:rPr lang="ru-RU" dirty="0" err="1"/>
              <a:t>вагітності</a:t>
            </a:r>
            <a:r>
              <a:rPr lang="ru-RU" dirty="0"/>
              <a:t> та пологах, 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/>
              <a:t>новонароджених</a:t>
            </a:r>
            <a:r>
              <a:rPr lang="ru-RU" dirty="0"/>
              <a:t> та </a:t>
            </a:r>
            <a:r>
              <a:rPr lang="ru-RU" dirty="0" err="1"/>
              <a:t>безпліддя</a:t>
            </a:r>
            <a:r>
              <a:rPr lang="ru-RU" dirty="0"/>
              <a:t>. 70%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вагітностей</a:t>
            </a:r>
            <a:r>
              <a:rPr lang="ru-RU" dirty="0"/>
              <a:t> </a:t>
            </a:r>
            <a:r>
              <a:rPr lang="ru-RU" dirty="0" err="1"/>
              <a:t>закінчуються</a:t>
            </a:r>
            <a:r>
              <a:rPr lang="ru-RU" dirty="0"/>
              <a:t> </a:t>
            </a:r>
            <a:r>
              <a:rPr lang="ru-RU" dirty="0" err="1" smtClean="0"/>
              <a:t>недоношеністю</a:t>
            </a:r>
            <a:r>
              <a:rPr lang="ru-RU" dirty="0" smtClean="0"/>
              <a:t> плоду</a:t>
            </a:r>
            <a:r>
              <a:rPr lang="ru-RU" dirty="0"/>
              <a:t>, 15% — </a:t>
            </a:r>
            <a:r>
              <a:rPr lang="ru-RU" dirty="0" err="1"/>
              <a:t>викиднями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0289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210</TotalTime>
  <Words>1477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Brush Script MT</vt:lpstr>
      <vt:lpstr>Ясность</vt:lpstr>
      <vt:lpstr>ПРЕЗЕНТАЦІЯ «Репродуктивне здоров’я молоді»</vt:lpstr>
      <vt:lpstr>Репродуктивне здоров’я молоді</vt:lpstr>
      <vt:lpstr>Чинники, які впливають на репродуктивне здоров я </vt:lpstr>
      <vt:lpstr>Соціальна реклама</vt:lpstr>
      <vt:lpstr>Відомо,  що формування здоров’я,  в тому числі і репродуктивного, в дитячому і підлітковому віці залежить від спадкових факторів, способу життя сім’ї, в якій росте дитина, стану навколишнього середовища та інших чинників. </vt:lpstr>
      <vt:lpstr>Народжуваність</vt:lpstr>
      <vt:lpstr>Наслідки низької народжуваності на даний момент</vt:lpstr>
      <vt:lpstr>Бездітність</vt:lpstr>
      <vt:lpstr>Безплідність та аборт</vt:lpstr>
      <vt:lpstr>СНІД</vt:lpstr>
      <vt:lpstr>Інші причини, що негативно впливають на репродуктивне здоров'я </vt:lpstr>
      <vt:lpstr>Інші причини</vt:lpstr>
      <vt:lpstr>Зрілість</vt:lpstr>
      <vt:lpstr>Статистика</vt:lpstr>
      <vt:lpstr>Світогляд та поведінка молоді</vt:lpstr>
      <vt:lpstr>Думки підлітків про раннє статеве життя</vt:lpstr>
      <vt:lpstr>Контрацепція</vt:lpstr>
      <vt:lpstr>Дії підлітків при вагітності</vt:lpstr>
      <vt:lpstr>Висновки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Анастасия Темченко</cp:lastModifiedBy>
  <cp:revision>16</cp:revision>
  <dcterms:created xsi:type="dcterms:W3CDTF">2012-11-01T16:46:09Z</dcterms:created>
  <dcterms:modified xsi:type="dcterms:W3CDTF">2015-02-03T19:12:38Z</dcterms:modified>
</cp:coreProperties>
</file>