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9" r:id="rId2"/>
    <p:sldId id="293" r:id="rId3"/>
    <p:sldId id="257" r:id="rId4"/>
    <p:sldId id="291" r:id="rId5"/>
    <p:sldId id="271" r:id="rId6"/>
    <p:sldId id="268" r:id="rId7"/>
    <p:sldId id="258" r:id="rId8"/>
    <p:sldId id="272" r:id="rId9"/>
    <p:sldId id="287" r:id="rId10"/>
    <p:sldId id="260" r:id="rId11"/>
    <p:sldId id="273" r:id="rId12"/>
    <p:sldId id="288" r:id="rId13"/>
    <p:sldId id="261" r:id="rId14"/>
    <p:sldId id="274" r:id="rId15"/>
    <p:sldId id="289" r:id="rId16"/>
    <p:sldId id="262" r:id="rId17"/>
    <p:sldId id="275" r:id="rId18"/>
    <p:sldId id="290" r:id="rId19"/>
    <p:sldId id="263" r:id="rId20"/>
    <p:sldId id="265" r:id="rId21"/>
    <p:sldId id="294" r:id="rId22"/>
    <p:sldId id="264" r:id="rId23"/>
    <p:sldId id="285" r:id="rId24"/>
    <p:sldId id="266" r:id="rId25"/>
    <p:sldId id="276" r:id="rId26"/>
    <p:sldId id="281" r:id="rId27"/>
    <p:sldId id="270" r:id="rId28"/>
    <p:sldId id="279" r:id="rId29"/>
    <p:sldId id="280" r:id="rId30"/>
    <p:sldId id="282" r:id="rId31"/>
    <p:sldId id="278" r:id="rId32"/>
    <p:sldId id="269" r:id="rId33"/>
    <p:sldId id="283" r:id="rId34"/>
    <p:sldId id="277" r:id="rId35"/>
    <p:sldId id="284" r:id="rId36"/>
    <p:sldId id="292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47" autoAdjust="0"/>
    <p:restoredTop sz="94660"/>
  </p:normalViewPr>
  <p:slideViewPr>
    <p:cSldViewPr>
      <p:cViewPr varScale="1">
        <p:scale>
          <a:sx n="105" d="100"/>
          <a:sy n="105" d="100"/>
        </p:scale>
        <p:origin x="-36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621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371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93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435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591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75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83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852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636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160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351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33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031" y="35704"/>
            <a:ext cx="2206969" cy="242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9264"/>
            <a:ext cx="4211960" cy="2216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082551"/>
          </a:xfrm>
        </p:spPr>
        <p:txBody>
          <a:bodyPr>
            <a:normAutofit fontScale="90000"/>
          </a:bodyPr>
          <a:lstStyle/>
          <a:p>
            <a:r>
              <a:rPr lang="uk-UA" sz="4900" dirty="0"/>
              <a:t>Хімія і здоров</a:t>
            </a:r>
            <a:r>
              <a:rPr lang="ru-RU" sz="4900" dirty="0"/>
              <a:t>’</a:t>
            </a:r>
            <a:r>
              <a:rPr lang="uk-UA" sz="4900" dirty="0"/>
              <a:t>я людини. 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7642" y="2708920"/>
            <a:ext cx="6296744" cy="1198984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Вплив наркотиків на </a:t>
            </a:r>
            <a:r>
              <a:rPr lang="uk-UA" dirty="0">
                <a:solidFill>
                  <a:srgbClr val="FF0000"/>
                </a:solidFill>
              </a:rPr>
              <a:t>здоров</a:t>
            </a:r>
            <a:r>
              <a:rPr lang="ru-RU" dirty="0">
                <a:solidFill>
                  <a:srgbClr val="FF0000"/>
                </a:solidFill>
              </a:rPr>
              <a:t>’</a:t>
            </a:r>
            <a:r>
              <a:rPr lang="uk-UA" dirty="0">
                <a:solidFill>
                  <a:srgbClr val="FF0000"/>
                </a:solidFill>
              </a:rPr>
              <a:t>я людини.</a:t>
            </a:r>
            <a:endParaRPr lang="uk-UA" dirty="0">
              <a:solidFill>
                <a:srgbClr val="FF0000"/>
              </a:solidFill>
              <a:ea typeface="Calibri"/>
              <a:cs typeface="Times New Roman"/>
            </a:endParaRPr>
          </a:p>
          <a:p>
            <a:endParaRPr lang="uk-UA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645024"/>
            <a:ext cx="19050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8047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78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650" y="0"/>
            <a:ext cx="1543050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4572000" y="5697252"/>
            <a:ext cx="3240360" cy="108012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Підготувала учениця 11- В класу</a:t>
            </a:r>
            <a:br>
              <a:rPr lang="uk-UA" dirty="0" smtClean="0"/>
            </a:br>
            <a:r>
              <a:rPr lang="uk-UA" dirty="0" err="1" smtClean="0"/>
              <a:t>Грубар</a:t>
            </a:r>
            <a:r>
              <a:rPr lang="uk-UA" dirty="0" smtClean="0"/>
              <a:t> Анна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7807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" y="116632"/>
            <a:ext cx="6696744" cy="76470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>Вплив героїну. Побічні ефекти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514" y="2132856"/>
            <a:ext cx="8748972" cy="460851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numCol="2">
            <a:normAutofit fontScale="92500" lnSpcReduction="20000"/>
          </a:bodyPr>
          <a:lstStyle/>
          <a:p>
            <a:r>
              <a:rPr lang="uk-UA" sz="2400" dirty="0" smtClean="0"/>
              <a:t>неспокій </a:t>
            </a:r>
            <a:endParaRPr lang="uk-UA" sz="2400" dirty="0"/>
          </a:p>
          <a:p>
            <a:r>
              <a:rPr lang="uk-UA" sz="2400" dirty="0"/>
              <a:t>ускладнене дихання</a:t>
            </a:r>
          </a:p>
          <a:p>
            <a:r>
              <a:rPr lang="uk-UA" sz="2400" dirty="0"/>
              <a:t>затуманення розумових здібностей</a:t>
            </a:r>
          </a:p>
          <a:p>
            <a:r>
              <a:rPr lang="uk-UA" sz="2400" dirty="0"/>
              <a:t>нудота й блювання</a:t>
            </a:r>
          </a:p>
          <a:p>
            <a:r>
              <a:rPr lang="uk-UA" sz="2400" dirty="0" smtClean="0"/>
              <a:t>руйнування </a:t>
            </a:r>
            <a:r>
              <a:rPr lang="uk-UA" sz="2400" dirty="0"/>
              <a:t>зубів, запалення ясен</a:t>
            </a:r>
          </a:p>
          <a:p>
            <a:r>
              <a:rPr lang="uk-UA" sz="2400" dirty="0" smtClean="0"/>
              <a:t>холодний </a:t>
            </a:r>
            <a:r>
              <a:rPr lang="uk-UA" sz="2400" dirty="0"/>
              <a:t>піт</a:t>
            </a:r>
          </a:p>
          <a:p>
            <a:r>
              <a:rPr lang="uk-UA" sz="2400" dirty="0"/>
              <a:t>свербіння</a:t>
            </a:r>
          </a:p>
          <a:p>
            <a:r>
              <a:rPr lang="uk-UA" sz="2400" dirty="0"/>
              <a:t>ослаблення імунної системи</a:t>
            </a:r>
          </a:p>
          <a:p>
            <a:r>
              <a:rPr lang="uk-UA" sz="2400" dirty="0"/>
              <a:t>кома</a:t>
            </a:r>
          </a:p>
          <a:p>
            <a:r>
              <a:rPr lang="uk-UA" sz="2400" dirty="0"/>
              <a:t>хвороби дихальних шляхів</a:t>
            </a:r>
          </a:p>
          <a:p>
            <a:r>
              <a:rPr lang="uk-UA" sz="2400" dirty="0" smtClean="0"/>
              <a:t>Параліч</a:t>
            </a:r>
          </a:p>
          <a:p>
            <a:endParaRPr lang="uk-UA" sz="2400" dirty="0"/>
          </a:p>
          <a:p>
            <a:r>
              <a:rPr lang="uk-UA" sz="2400" dirty="0"/>
              <a:t>знижена сексуальна активність та тривала імпотенція у чоловіків</a:t>
            </a:r>
          </a:p>
          <a:p>
            <a:r>
              <a:rPr lang="uk-UA" sz="2400" dirty="0"/>
              <a:t>менструальні порушення у жінок</a:t>
            </a:r>
          </a:p>
          <a:p>
            <a:r>
              <a:rPr lang="uk-UA" sz="2400" dirty="0"/>
              <a:t>нездатність досягти оргазму (у чоловіків та жінок)</a:t>
            </a:r>
          </a:p>
          <a:p>
            <a:r>
              <a:rPr lang="uk-UA" sz="2400" dirty="0"/>
              <a:t>втрата пам'яті й інтелектуальних здібностей</a:t>
            </a:r>
          </a:p>
          <a:p>
            <a:r>
              <a:rPr lang="uk-UA" sz="2400" dirty="0"/>
              <a:t>пригніченість</a:t>
            </a:r>
          </a:p>
          <a:p>
            <a:r>
              <a:rPr lang="uk-UA" sz="2400" dirty="0"/>
              <a:t>вугрі на обличчі </a:t>
            </a:r>
          </a:p>
          <a:p>
            <a:r>
              <a:rPr lang="uk-UA" sz="2400" dirty="0"/>
              <a:t>втрата апетиту</a:t>
            </a:r>
          </a:p>
          <a:p>
            <a:r>
              <a:rPr lang="uk-UA" sz="2400" dirty="0"/>
              <a:t>безсоння </a:t>
            </a:r>
          </a:p>
          <a:p>
            <a:r>
              <a:rPr lang="uk-UA" sz="2400" dirty="0"/>
              <a:t>замкнутість</a:t>
            </a:r>
            <a:r>
              <a:rPr lang="uk-U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933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" y="0"/>
            <a:ext cx="4280610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385" y="0"/>
            <a:ext cx="4928681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318" y="3284984"/>
            <a:ext cx="4928682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" y="3284984"/>
            <a:ext cx="443883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73878" y="2852936"/>
            <a:ext cx="1908212" cy="100811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 smtClean="0"/>
              <a:t>ЛСД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uk-UA" dirty="0">
              <a:ea typeface="Calibri"/>
              <a:cs typeface="Times New Roman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3919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3"/>
            <a:ext cx="9036496" cy="2520279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ЛСД (</a:t>
            </a:r>
            <a:r>
              <a:rPr lang="ru-RU" dirty="0" err="1" smtClean="0"/>
              <a:t>диетиламід</a:t>
            </a:r>
            <a:r>
              <a:rPr lang="ru-RU" dirty="0" smtClean="0"/>
              <a:t> </a:t>
            </a:r>
            <a:r>
              <a:rPr lang="ru-RU" dirty="0" err="1" smtClean="0"/>
              <a:t>лізергінової</a:t>
            </a:r>
            <a:r>
              <a:rPr lang="ru-RU" dirty="0" smtClean="0"/>
              <a:t> </a:t>
            </a:r>
            <a:r>
              <a:rPr lang="ru-RU" dirty="0" err="1" smtClean="0"/>
              <a:t>кислоти</a:t>
            </a:r>
            <a:r>
              <a:rPr lang="ru-RU" dirty="0" smtClean="0"/>
              <a:t>) — </a:t>
            </a:r>
            <a:r>
              <a:rPr lang="ru-RU" dirty="0" err="1" smtClean="0"/>
              <a:t>напівсинтетичне</a:t>
            </a:r>
            <a:r>
              <a:rPr lang="ru-RU" dirty="0" smtClean="0"/>
              <a:t> </a:t>
            </a:r>
            <a:r>
              <a:rPr lang="ru-RU" dirty="0" err="1" smtClean="0"/>
              <a:t>психоактивна</a:t>
            </a:r>
            <a:r>
              <a:rPr lang="ru-RU" dirty="0" smtClean="0"/>
              <a:t> </a:t>
            </a:r>
            <a:r>
              <a:rPr lang="ru-RU" dirty="0" err="1" smtClean="0"/>
              <a:t>речовина</a:t>
            </a:r>
            <a:r>
              <a:rPr lang="ru-RU" dirty="0" smtClean="0"/>
              <a:t> з </a:t>
            </a:r>
            <a:r>
              <a:rPr lang="ru-RU" dirty="0" err="1" smtClean="0"/>
              <a:t>сімейства</a:t>
            </a:r>
            <a:r>
              <a:rPr lang="ru-RU" dirty="0" smtClean="0"/>
              <a:t> </a:t>
            </a:r>
            <a:r>
              <a:rPr lang="ru-RU" dirty="0" err="1" smtClean="0"/>
              <a:t>лізергамідів</a:t>
            </a:r>
            <a:r>
              <a:rPr lang="ru-RU" dirty="0" smtClean="0"/>
              <a:t>. </a:t>
            </a:r>
            <a:r>
              <a:rPr lang="ru-RU" dirty="0" err="1" smtClean="0"/>
              <a:t>Вважається</a:t>
            </a:r>
            <a:r>
              <a:rPr lang="ru-RU" dirty="0" smtClean="0"/>
              <a:t> </a:t>
            </a:r>
            <a:r>
              <a:rPr lang="ru-RU" dirty="0" err="1" smtClean="0"/>
              <a:t>найвідомішою</a:t>
            </a:r>
            <a:r>
              <a:rPr lang="ru-RU" dirty="0" smtClean="0"/>
              <a:t> </a:t>
            </a:r>
            <a:r>
              <a:rPr lang="ru-RU" dirty="0" err="1" smtClean="0"/>
              <a:t>психоделічною</a:t>
            </a:r>
            <a:r>
              <a:rPr lang="ru-RU" dirty="0" smtClean="0"/>
              <a:t> </a:t>
            </a:r>
            <a:r>
              <a:rPr lang="ru-RU" dirty="0" err="1" smtClean="0"/>
              <a:t>речовиною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ЛСД </a:t>
            </a:r>
            <a:r>
              <a:rPr lang="ru-RU" dirty="0" err="1" smtClean="0"/>
              <a:t>синтезують</a:t>
            </a:r>
            <a:r>
              <a:rPr lang="ru-RU" dirty="0" smtClean="0"/>
              <a:t> з </a:t>
            </a:r>
            <a:r>
              <a:rPr lang="ru-RU" dirty="0" err="1" smtClean="0"/>
              <a:t>лізергінової</a:t>
            </a:r>
            <a:r>
              <a:rPr lang="ru-RU" dirty="0" smtClean="0"/>
              <a:t> </a:t>
            </a:r>
            <a:r>
              <a:rPr lang="ru-RU" dirty="0" err="1" smtClean="0"/>
              <a:t>кислоти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добувається</a:t>
            </a:r>
            <a:r>
              <a:rPr lang="ru-RU" dirty="0" smtClean="0"/>
              <a:t>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спорангії</a:t>
            </a:r>
            <a:r>
              <a:rPr lang="ru-RU" dirty="0" smtClean="0"/>
              <a:t> </a:t>
            </a:r>
            <a:r>
              <a:rPr lang="ru-RU" dirty="0" err="1" smtClean="0"/>
              <a:t>мікроскопічного</a:t>
            </a:r>
            <a:r>
              <a:rPr lang="ru-RU" dirty="0" smtClean="0"/>
              <a:t> грибка, </a:t>
            </a:r>
            <a:r>
              <a:rPr lang="ru-RU" dirty="0" err="1" smtClean="0"/>
              <a:t>паразитуючого</a:t>
            </a:r>
            <a:r>
              <a:rPr lang="ru-RU" dirty="0" smtClean="0"/>
              <a:t> на </a:t>
            </a:r>
            <a:r>
              <a:rPr lang="ru-RU" dirty="0" err="1" smtClean="0"/>
              <a:t>злакових</a:t>
            </a:r>
            <a:r>
              <a:rPr lang="ru-RU" dirty="0" smtClean="0"/>
              <a:t> </a:t>
            </a:r>
            <a:r>
              <a:rPr lang="ru-RU" dirty="0" err="1" smtClean="0"/>
              <a:t>рослинах</a:t>
            </a:r>
            <a:r>
              <a:rPr lang="ru-RU" dirty="0" smtClean="0"/>
              <a:t> (</a:t>
            </a:r>
            <a:r>
              <a:rPr lang="ru-RU" dirty="0" err="1" smtClean="0"/>
              <a:t>наприклад</a:t>
            </a:r>
            <a:r>
              <a:rPr lang="ru-RU" dirty="0" smtClean="0"/>
              <a:t>, </a:t>
            </a:r>
            <a:r>
              <a:rPr lang="ru-RU" dirty="0" err="1" smtClean="0"/>
              <a:t>пшениці</a:t>
            </a:r>
            <a:r>
              <a:rPr lang="ru-RU" dirty="0" smtClean="0"/>
              <a:t>).</a:t>
            </a:r>
          </a:p>
          <a:p>
            <a:endParaRPr lang="uk-UA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131" y="2564904"/>
            <a:ext cx="648072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5816" y="6340678"/>
            <a:ext cx="2149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Формула: </a:t>
            </a:r>
            <a:r>
              <a:rPr lang="en-US" dirty="0"/>
              <a:t>C</a:t>
            </a:r>
            <a:r>
              <a:rPr lang="en-US" sz="1200" dirty="0"/>
              <a:t>20</a:t>
            </a:r>
            <a:r>
              <a:rPr lang="en-US" dirty="0"/>
              <a:t>H</a:t>
            </a:r>
            <a:r>
              <a:rPr lang="en-US" sz="1400" dirty="0"/>
              <a:t>25</a:t>
            </a:r>
            <a:r>
              <a:rPr lang="en-US" dirty="0"/>
              <a:t>N</a:t>
            </a:r>
            <a:r>
              <a:rPr lang="en-US" sz="1400" dirty="0"/>
              <a:t>3O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4419271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Вплив ЛСД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525658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numCol="2">
            <a:noAutofit/>
          </a:bodyPr>
          <a:lstStyle/>
          <a:p>
            <a:pPr marL="0" indent="0">
              <a:buNone/>
            </a:pPr>
            <a:r>
              <a:rPr lang="uk-UA" sz="1600" b="1" dirty="0"/>
              <a:t>Фізичні наслідки:</a:t>
            </a:r>
          </a:p>
          <a:p>
            <a:r>
              <a:rPr lang="uk-UA" sz="1600" dirty="0"/>
              <a:t>розширені зіниці</a:t>
            </a:r>
          </a:p>
          <a:p>
            <a:r>
              <a:rPr lang="uk-UA" sz="1600" dirty="0"/>
              <a:t>знижена або підвищена температура тіла</a:t>
            </a:r>
          </a:p>
          <a:p>
            <a:r>
              <a:rPr lang="uk-UA" sz="1600" dirty="0"/>
              <a:t>пітливість або «мурашки» </a:t>
            </a:r>
          </a:p>
          <a:p>
            <a:r>
              <a:rPr lang="uk-UA" sz="1600" dirty="0"/>
              <a:t>втрата апетиту</a:t>
            </a:r>
          </a:p>
          <a:p>
            <a:r>
              <a:rPr lang="uk-UA" sz="1600" dirty="0"/>
              <a:t>безсоння</a:t>
            </a:r>
          </a:p>
          <a:p>
            <a:r>
              <a:rPr lang="uk-UA" sz="1600" dirty="0"/>
              <a:t>сухість у роті</a:t>
            </a:r>
          </a:p>
          <a:p>
            <a:r>
              <a:rPr lang="uk-UA" sz="1600" dirty="0"/>
              <a:t>тремтіння</a:t>
            </a:r>
          </a:p>
          <a:p>
            <a:endParaRPr lang="uk-UA" sz="1600" dirty="0" smtClean="0"/>
          </a:p>
          <a:p>
            <a:endParaRPr lang="uk-UA" sz="1600" dirty="0"/>
          </a:p>
          <a:p>
            <a:endParaRPr lang="uk-UA" sz="1600" dirty="0" smtClean="0"/>
          </a:p>
          <a:p>
            <a:endParaRPr lang="uk-UA" sz="1600" dirty="0"/>
          </a:p>
          <a:p>
            <a:endParaRPr lang="uk-UA" sz="1600" dirty="0" smtClean="0"/>
          </a:p>
          <a:p>
            <a:endParaRPr lang="uk-UA" sz="1600" dirty="0"/>
          </a:p>
          <a:p>
            <a:endParaRPr lang="uk-UA" sz="1600" dirty="0" smtClean="0"/>
          </a:p>
          <a:p>
            <a:endParaRPr lang="uk-UA" sz="1600" dirty="0" smtClean="0"/>
          </a:p>
          <a:p>
            <a:endParaRPr lang="uk-UA" sz="1600" dirty="0"/>
          </a:p>
          <a:p>
            <a:endParaRPr lang="uk-UA" sz="1600" dirty="0" smtClean="0"/>
          </a:p>
          <a:p>
            <a:pPr marL="0" indent="0">
              <a:buNone/>
            </a:pPr>
            <a:r>
              <a:rPr lang="uk-UA" sz="1600" b="1" dirty="0" smtClean="0"/>
              <a:t>Розумові </a:t>
            </a:r>
            <a:r>
              <a:rPr lang="uk-UA" sz="1600" b="1" dirty="0"/>
              <a:t>наслідки:</a:t>
            </a:r>
          </a:p>
          <a:p>
            <a:r>
              <a:rPr lang="uk-UA" sz="1600" dirty="0"/>
              <a:t>марення</a:t>
            </a:r>
          </a:p>
          <a:p>
            <a:r>
              <a:rPr lang="uk-UA" sz="1600" dirty="0"/>
              <a:t>візуальні галюцинації</a:t>
            </a:r>
          </a:p>
          <a:p>
            <a:r>
              <a:rPr lang="uk-UA" sz="1600" dirty="0"/>
              <a:t>несправжнє відчуття ейфорії та впевненості</a:t>
            </a:r>
          </a:p>
          <a:p>
            <a:r>
              <a:rPr lang="uk-UA" sz="1600" dirty="0"/>
              <a:t>порушення відчуття сну і відчуття реальності</a:t>
            </a:r>
          </a:p>
          <a:p>
            <a:r>
              <a:rPr lang="uk-UA" sz="1600" dirty="0"/>
              <a:t>відчуття наближення смерті</a:t>
            </a:r>
          </a:p>
          <a:p>
            <a:r>
              <a:rPr lang="uk-UA" sz="1600" dirty="0"/>
              <a:t>страх втрати контролю над собою</a:t>
            </a:r>
          </a:p>
          <a:p>
            <a:r>
              <a:rPr lang="uk-UA" sz="1600" dirty="0" err="1"/>
              <a:t>лякаючі</a:t>
            </a:r>
            <a:r>
              <a:rPr lang="uk-UA" sz="1600" dirty="0"/>
              <a:t> думки та відчуття</a:t>
            </a:r>
          </a:p>
          <a:p>
            <a:r>
              <a:rPr lang="uk-UA" sz="1600" dirty="0"/>
              <a:t>спотворене відчуття часу, порушення сприйняття форм та розмірів об'єктів, руху, кольору, звуків, тілесних відчуттів</a:t>
            </a:r>
          </a:p>
          <a:p>
            <a:r>
              <a:rPr lang="uk-UA" sz="1600" dirty="0" smtClean="0"/>
              <a:t>сильні </a:t>
            </a:r>
            <a:r>
              <a:rPr lang="uk-UA" sz="1600" dirty="0"/>
              <a:t>депресії та психози</a:t>
            </a:r>
          </a:p>
          <a:p>
            <a:r>
              <a:rPr lang="uk-UA" sz="1600" dirty="0"/>
              <a:t>приступи паніки</a:t>
            </a:r>
          </a:p>
          <a:p>
            <a:r>
              <a:rPr lang="uk-UA" sz="1600" dirty="0"/>
              <a:t>хромосомні порушення</a:t>
            </a:r>
          </a:p>
          <a:p>
            <a:r>
              <a:rPr lang="uk-UA" sz="1600" dirty="0"/>
              <a:t>народження дітей з різними захворюваннями</a:t>
            </a:r>
          </a:p>
          <a:p>
            <a:r>
              <a:rPr lang="uk-UA" sz="1600" dirty="0"/>
              <a:t>ініціювання актів насильства</a:t>
            </a:r>
          </a:p>
          <a:p>
            <a:r>
              <a:rPr lang="uk-UA" sz="1600" dirty="0"/>
              <a:t>суїцид</a:t>
            </a:r>
          </a:p>
        </p:txBody>
      </p:sp>
    </p:spTree>
    <p:extLst>
      <p:ext uri="{BB962C8B-B14F-4D97-AF65-F5344CB8AC3E}">
        <p14:creationId xmlns:p14="http://schemas.microsoft.com/office/powerpoint/2010/main" val="158976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2708920"/>
            <a:ext cx="2230016" cy="105325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/>
              <a:t>Екстазі</a:t>
            </a:r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uk-UA" dirty="0">
              <a:ea typeface="Calibri"/>
              <a:cs typeface="Times New Roman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391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0" y="0"/>
            <a:ext cx="9144000" cy="201871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vi-VN" sz="1800" dirty="0" smtClean="0"/>
              <a:t>Метилендіоксиметамфетамін,</a:t>
            </a:r>
            <a:r>
              <a:rPr lang="en-US" sz="1800" dirty="0" smtClean="0"/>
              <a:t>MDMA (3,4-</a:t>
            </a:r>
            <a:r>
              <a:rPr lang="vi-VN" sz="1800" dirty="0" smtClean="0"/>
              <a:t>метилендіоксі-</a:t>
            </a:r>
            <a:r>
              <a:rPr lang="en-US" sz="1800" dirty="0" smtClean="0"/>
              <a:t>N-</a:t>
            </a:r>
            <a:r>
              <a:rPr lang="vi-VN" sz="1800" dirty="0" smtClean="0"/>
              <a:t>метамфетамін) — напівсинтетична психоактивна сполука амфетамінового ряду, що відноситься до групи фенілетиламінів, широко відома під сленговим ім'ям "е́кстазі". </a:t>
            </a:r>
            <a:endParaRPr lang="uk-UA" sz="1800" dirty="0" smtClean="0"/>
          </a:p>
          <a:p>
            <a:r>
              <a:rPr lang="vi-VN" sz="1800" dirty="0" smtClean="0"/>
              <a:t>MDMA </a:t>
            </a:r>
            <a:r>
              <a:rPr lang="uk-UA" sz="1800" dirty="0" smtClean="0"/>
              <a:t>має унікальні </a:t>
            </a:r>
            <a:r>
              <a:rPr lang="uk-UA" sz="1800" dirty="0" err="1" smtClean="0"/>
              <a:t>психоактивні</a:t>
            </a:r>
            <a:r>
              <a:rPr lang="uk-UA" sz="1800" dirty="0" smtClean="0"/>
              <a:t> характеристики через свою здатність викликати почуття ейфорії, інтимної близькості та довіри по відношенню до інших людей, а також здатність знижувати почуття страху та занепокоєння.</a:t>
            </a:r>
          </a:p>
          <a:p>
            <a:endParaRPr lang="uk-UA" sz="18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22907"/>
            <a:ext cx="3960440" cy="447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630" y="4878891"/>
            <a:ext cx="28575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630" y="2122907"/>
            <a:ext cx="4032448" cy="267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62243" y="6491861"/>
            <a:ext cx="3122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	</a:t>
            </a:r>
            <a:r>
              <a:rPr lang="ru-RU" dirty="0" smtClean="0"/>
              <a:t>Формула </a:t>
            </a:r>
            <a:r>
              <a:rPr lang="en-US" dirty="0" smtClean="0"/>
              <a:t>C</a:t>
            </a:r>
            <a:r>
              <a:rPr lang="en-US" sz="1400" dirty="0" smtClean="0"/>
              <a:t>11</a:t>
            </a:r>
            <a:r>
              <a:rPr lang="en-US" dirty="0" smtClean="0"/>
              <a:t>H</a:t>
            </a:r>
            <a:r>
              <a:rPr lang="en-US" sz="1400" dirty="0" smtClean="0"/>
              <a:t>15</a:t>
            </a:r>
            <a:r>
              <a:rPr lang="en-US" dirty="0" smtClean="0"/>
              <a:t>NO</a:t>
            </a:r>
            <a:r>
              <a:rPr lang="en-US" sz="1400" dirty="0" smtClean="0"/>
              <a:t>2</a:t>
            </a:r>
            <a:r>
              <a:rPr lang="en-US" dirty="0" smtClean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4684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4067944" cy="576064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>Вплив екстазі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976" y="620690"/>
            <a:ext cx="9006519" cy="375908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uk-UA" i="1" dirty="0"/>
              <a:t>психологічні труднощі, схвильований стан, депресія</a:t>
            </a:r>
            <a:r>
              <a:rPr lang="uk-UA" dirty="0"/>
              <a:t>, характерні прикмети </a:t>
            </a:r>
            <a:r>
              <a:rPr lang="uk-UA" i="1" dirty="0"/>
              <a:t>параної</a:t>
            </a:r>
            <a:r>
              <a:rPr lang="uk-UA" dirty="0"/>
              <a:t> під час та після проходження деякого часу після прийому </a:t>
            </a:r>
          </a:p>
          <a:p>
            <a:r>
              <a:rPr lang="uk-UA" i="1" dirty="0"/>
              <a:t>порушення сну</a:t>
            </a:r>
          </a:p>
          <a:p>
            <a:r>
              <a:rPr lang="uk-UA" i="1" dirty="0"/>
              <a:t>руйнуються нейрони мозку</a:t>
            </a:r>
            <a:r>
              <a:rPr lang="uk-UA" dirty="0"/>
              <a:t>, що виробляють речовину серотонін, який регулює агресію, настрій, сексуальну активність, сон та відчуття болю</a:t>
            </a:r>
          </a:p>
          <a:p>
            <a:r>
              <a:rPr lang="uk-UA" dirty="0"/>
              <a:t>руйнування печінки</a:t>
            </a:r>
          </a:p>
          <a:p>
            <a:r>
              <a:rPr lang="uk-UA" i="1" dirty="0"/>
              <a:t>негайно збільшується ризик хвороби Паркінсона</a:t>
            </a:r>
            <a:r>
              <a:rPr lang="uk-UA" dirty="0"/>
              <a:t>, що проявляється в порушенні рухових функцій, погіршенні координації рухів, паралічі, внаслідок руйнування окремих нейронів в організмі людини</a:t>
            </a:r>
            <a:r>
              <a:rPr lang="uk-UA" dirty="0" smtClean="0"/>
              <a:t>.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79778"/>
            <a:ext cx="4572000" cy="247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9779"/>
            <a:ext cx="4572000" cy="247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0231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9872" y="5157192"/>
            <a:ext cx="2086000" cy="86652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 smtClean="0"/>
              <a:t>Кокаїн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uk-UA" dirty="0">
              <a:ea typeface="Calibri"/>
              <a:cs typeface="Times New Roman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0456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8" y="2636912"/>
            <a:ext cx="3960440" cy="273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689" y="1628800"/>
            <a:ext cx="247650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7150"/>
            <a:ext cx="2808312" cy="46952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Кока</a:t>
            </a:r>
            <a:r>
              <a:rPr lang="uk-UA" dirty="0" err="1" smtClean="0"/>
              <a:t>їн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8680"/>
            <a:ext cx="9036496" cy="108012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ru-RU" dirty="0" err="1" smtClean="0"/>
              <a:t>Кокаїн</a:t>
            </a:r>
            <a:r>
              <a:rPr lang="ru-RU" dirty="0" smtClean="0"/>
              <a:t> — </a:t>
            </a:r>
            <a:r>
              <a:rPr lang="ru-RU" dirty="0" err="1" smtClean="0"/>
              <a:t>білий</a:t>
            </a:r>
            <a:r>
              <a:rPr lang="ru-RU" dirty="0" smtClean="0"/>
              <a:t> </a:t>
            </a:r>
            <a:r>
              <a:rPr lang="ru-RU" dirty="0" err="1" smtClean="0"/>
              <a:t>кристалічний</a:t>
            </a:r>
            <a:r>
              <a:rPr lang="ru-RU" dirty="0" smtClean="0"/>
              <a:t> порошок, з </a:t>
            </a:r>
            <a:r>
              <a:rPr lang="ru-RU" dirty="0" err="1" smtClean="0"/>
              <a:t>вигляду</a:t>
            </a:r>
            <a:r>
              <a:rPr lang="ru-RU" dirty="0" smtClean="0"/>
              <a:t> </a:t>
            </a:r>
            <a:r>
              <a:rPr lang="ru-RU" dirty="0" err="1" smtClean="0"/>
              <a:t>подібний</a:t>
            </a:r>
            <a:r>
              <a:rPr lang="ru-RU" dirty="0" smtClean="0"/>
              <a:t> на </a:t>
            </a:r>
            <a:r>
              <a:rPr lang="ru-RU" dirty="0" err="1" smtClean="0"/>
              <a:t>харчову</a:t>
            </a:r>
            <a:r>
              <a:rPr lang="ru-RU" dirty="0" smtClean="0"/>
              <a:t> соду. Наркотик </a:t>
            </a:r>
            <a:r>
              <a:rPr lang="ru-RU" dirty="0" err="1" smtClean="0"/>
              <a:t>отримав</a:t>
            </a:r>
            <a:r>
              <a:rPr lang="ru-RU" dirty="0" smtClean="0"/>
              <a:t> свою </a:t>
            </a:r>
            <a:r>
              <a:rPr lang="ru-RU" dirty="0" err="1" smtClean="0"/>
              <a:t>назву</a:t>
            </a:r>
            <a:r>
              <a:rPr lang="ru-RU" dirty="0" smtClean="0"/>
              <a:t> та </a:t>
            </a:r>
            <a:r>
              <a:rPr lang="ru-RU" dirty="0" err="1" smtClean="0"/>
              <a:t>звичайно</a:t>
            </a:r>
            <a:r>
              <a:rPr lang="ru-RU" dirty="0" smtClean="0"/>
              <a:t> </a:t>
            </a:r>
            <a:r>
              <a:rPr lang="ru-RU" dirty="0" err="1" smtClean="0"/>
              <a:t>виробляється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рослини</a:t>
            </a:r>
            <a:r>
              <a:rPr lang="ru-RU" dirty="0" smtClean="0"/>
              <a:t> кока.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78" y="6325289"/>
            <a:ext cx="4341761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err="1"/>
              <a:t>Молекулярна</a:t>
            </a:r>
            <a:r>
              <a:rPr lang="ru-RU" sz="2000" dirty="0"/>
              <a:t> </a:t>
            </a:r>
            <a:r>
              <a:rPr lang="ru-RU" sz="2000" dirty="0" smtClean="0"/>
              <a:t>формула</a:t>
            </a:r>
            <a:r>
              <a:rPr lang="ru-RU" dirty="0" smtClean="0"/>
              <a:t>: C</a:t>
            </a:r>
            <a:r>
              <a:rPr lang="ru-RU" sz="1400" dirty="0" smtClean="0"/>
              <a:t>17</a:t>
            </a:r>
            <a:r>
              <a:rPr lang="ru-RU" dirty="0" smtClean="0"/>
              <a:t>H</a:t>
            </a:r>
            <a:r>
              <a:rPr lang="ru-RU" sz="1400" dirty="0" smtClean="0"/>
              <a:t>21</a:t>
            </a:r>
            <a:r>
              <a:rPr lang="ru-RU" dirty="0" smtClean="0"/>
              <a:t>NO</a:t>
            </a:r>
            <a:r>
              <a:rPr lang="ru-RU" sz="1400" dirty="0" smtClean="0"/>
              <a:t>4</a:t>
            </a:r>
            <a:endParaRPr lang="uk-UA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9837" y="5157192"/>
            <a:ext cx="4355976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/>
              <a:t>Систематична </a:t>
            </a:r>
            <a:r>
              <a:rPr lang="ru-RU" sz="2000" dirty="0" err="1"/>
              <a:t>назва</a:t>
            </a:r>
            <a:r>
              <a:rPr lang="ru-RU" sz="2000" dirty="0"/>
              <a:t>:</a:t>
            </a:r>
          </a:p>
          <a:p>
            <a:r>
              <a:rPr lang="ru-RU" dirty="0"/>
              <a:t>метил 3-бензоїлоксі-8-метил-8-азабіцикло[3.2.1]октан-4-карбоксилат</a:t>
            </a:r>
            <a:endParaRPr lang="uk-UA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61048"/>
            <a:ext cx="3540744" cy="286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4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6732240" cy="1008112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3600" dirty="0"/>
              <a:t>Фізіологічні та духовні наслідки прийому </a:t>
            </a:r>
            <a:r>
              <a:rPr lang="uk-UA" sz="3600" dirty="0" smtClean="0"/>
              <a:t>кокаїну:</a:t>
            </a:r>
            <a:endParaRPr lang="uk-UA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8579296" cy="554461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r>
              <a:rPr lang="uk-UA" dirty="0" smtClean="0"/>
              <a:t>втрата </a:t>
            </a:r>
            <a:r>
              <a:rPr lang="uk-UA" dirty="0"/>
              <a:t>апетиту</a:t>
            </a:r>
          </a:p>
          <a:p>
            <a:r>
              <a:rPr lang="uk-UA" dirty="0"/>
              <a:t>прискорене серцебиття, підвищення кров'яного тиску, підвищення температури тіла</a:t>
            </a:r>
          </a:p>
          <a:p>
            <a:r>
              <a:rPr lang="uk-UA" dirty="0"/>
              <a:t>звуження судин</a:t>
            </a:r>
          </a:p>
          <a:p>
            <a:r>
              <a:rPr lang="uk-UA" dirty="0"/>
              <a:t>прискорене серцебиття</a:t>
            </a:r>
          </a:p>
          <a:p>
            <a:r>
              <a:rPr lang="uk-UA" dirty="0"/>
              <a:t>розширені зіниці</a:t>
            </a:r>
          </a:p>
          <a:p>
            <a:r>
              <a:rPr lang="uk-UA" dirty="0"/>
              <a:t>неспокійний </a:t>
            </a:r>
            <a:r>
              <a:rPr lang="uk-UA" dirty="0" smtClean="0"/>
              <a:t>сон, нудота</a:t>
            </a:r>
            <a:endParaRPr lang="uk-UA" dirty="0"/>
          </a:p>
          <a:p>
            <a:r>
              <a:rPr lang="uk-UA" dirty="0" err="1" smtClean="0"/>
              <a:t>гіперстимуляція</a:t>
            </a:r>
            <a:endParaRPr lang="uk-UA" dirty="0"/>
          </a:p>
          <a:p>
            <a:r>
              <a:rPr lang="uk-UA" dirty="0"/>
              <a:t>дивна, ексцентрична поведінка, схильність до насильства</a:t>
            </a:r>
          </a:p>
          <a:p>
            <a:r>
              <a:rPr lang="uk-UA" dirty="0"/>
              <a:t>галюцинації, підвищена збудливість, дратівливість</a:t>
            </a:r>
          </a:p>
          <a:p>
            <a:r>
              <a:rPr lang="uk-UA" dirty="0"/>
              <a:t>дотикові галюцинації, котрі створюють ілюзію жучків, що повзають під шкірою</a:t>
            </a:r>
          </a:p>
          <a:p>
            <a:r>
              <a:rPr lang="uk-UA" dirty="0"/>
              <a:t>сильна ейфорія</a:t>
            </a:r>
          </a:p>
          <a:p>
            <a:r>
              <a:rPr lang="uk-UA" dirty="0"/>
              <a:t>тривога й параноя</a:t>
            </a:r>
          </a:p>
          <a:p>
            <a:r>
              <a:rPr lang="uk-UA" dirty="0"/>
              <a:t>депресія</a:t>
            </a:r>
          </a:p>
          <a:p>
            <a:r>
              <a:rPr lang="uk-UA" dirty="0"/>
              <a:t>враження печінки, нирок і легенів</a:t>
            </a:r>
          </a:p>
          <a:p>
            <a:r>
              <a:rPr lang="uk-UA" dirty="0"/>
              <a:t>серйозне руйнування зубів</a:t>
            </a:r>
          </a:p>
          <a:p>
            <a:r>
              <a:rPr lang="uk-UA" dirty="0"/>
              <a:t>слухові галюцинації</a:t>
            </a:r>
          </a:p>
          <a:p>
            <a:r>
              <a:rPr lang="uk-UA" dirty="0"/>
              <a:t>сексуальні порушення</a:t>
            </a:r>
          </a:p>
          <a:p>
            <a:r>
              <a:rPr lang="uk-UA" dirty="0"/>
              <a:t>психоз</a:t>
            </a:r>
          </a:p>
          <a:p>
            <a:r>
              <a:rPr lang="uk-UA" dirty="0"/>
              <a:t>дезорієнтація, апатія, замішання та багато </a:t>
            </a:r>
            <a:r>
              <a:rPr lang="uk-UA" dirty="0" smtClean="0"/>
              <a:t>іншого. </a:t>
            </a:r>
          </a:p>
          <a:p>
            <a:r>
              <a:rPr lang="uk-UA" dirty="0" smtClean="0"/>
              <a:t>Тривале вживання кокаїну викликає параною, глухоту, марення, порушення травлення. </a:t>
            </a:r>
          </a:p>
          <a:p>
            <a:r>
              <a:rPr lang="uk-UA" dirty="0" smtClean="0"/>
              <a:t>Можуть виявитися проблеми зі слизовою носа або затвердіння вен (залежить від способу прийому); </a:t>
            </a:r>
          </a:p>
          <a:p>
            <a:r>
              <a:rPr lang="uk-UA" dirty="0" smtClean="0"/>
              <a:t>Негативно впливає на потенцію.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392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252520" cy="548680"/>
          </a:xfrm>
        </p:spPr>
        <p:txBody>
          <a:bodyPr>
            <a:noAutofit/>
          </a:bodyPr>
          <a:lstStyle/>
          <a:p>
            <a:r>
              <a:rPr lang="uk-UA" dirty="0" smtClean="0"/>
              <a:t>Що таке наркотики?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620689"/>
            <a:ext cx="9006037" cy="158417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vi-VN" sz="2400" dirty="0" smtClean="0"/>
              <a:t>Наркотик </a:t>
            </a:r>
            <a:r>
              <a:rPr lang="vi-VN" sz="2400" dirty="0"/>
              <a:t>(від грец. </a:t>
            </a:r>
            <a:r>
              <a:rPr lang="en-US" sz="2400" dirty="0" err="1"/>
              <a:t>narkoticos</a:t>
            </a:r>
            <a:r>
              <a:rPr lang="en-US" sz="2400" dirty="0"/>
              <a:t> — </a:t>
            </a:r>
            <a:r>
              <a:rPr lang="vi-VN" sz="2400" dirty="0"/>
              <a:t>той, що призводить до заціпеніння, одурманюючий) </a:t>
            </a:r>
            <a:r>
              <a:rPr lang="vi-VN" sz="2400" dirty="0" smtClean="0"/>
              <a:t>—</a:t>
            </a:r>
            <a:r>
              <a:rPr lang="uk-UA" sz="2400" dirty="0" smtClean="0"/>
              <a:t>це </a:t>
            </a:r>
            <a:r>
              <a:rPr lang="vi-VN" sz="2400" dirty="0" smtClean="0"/>
              <a:t>субстанції </a:t>
            </a:r>
            <a:r>
              <a:rPr lang="vi-VN" sz="2400" dirty="0"/>
              <a:t>природних чи штучних </a:t>
            </a:r>
            <a:r>
              <a:rPr lang="vi-VN" sz="2400" dirty="0" smtClean="0"/>
              <a:t>речовин, </a:t>
            </a:r>
            <a:r>
              <a:rPr lang="vi-VN" sz="2400" dirty="0"/>
              <a:t>здатні викликати </a:t>
            </a:r>
            <a:r>
              <a:rPr lang="vi-VN" sz="2400" dirty="0" smtClean="0"/>
              <a:t>фізичну і  психічну</a:t>
            </a:r>
            <a:r>
              <a:rPr lang="uk-UA" sz="2400" dirty="0" smtClean="0"/>
              <a:t> </a:t>
            </a:r>
            <a:r>
              <a:rPr lang="vi-VN" sz="2400" dirty="0" smtClean="0"/>
              <a:t>залежність</a:t>
            </a:r>
            <a:r>
              <a:rPr lang="en-US" sz="2400" dirty="0"/>
              <a:t> </a:t>
            </a:r>
            <a:r>
              <a:rPr lang="ru-RU" sz="2400" dirty="0" smtClean="0"/>
              <a:t>та </a:t>
            </a:r>
            <a:r>
              <a:rPr lang="ru-RU" sz="2400" dirty="0" err="1" smtClean="0"/>
              <a:t>токсичне</a:t>
            </a:r>
            <a:r>
              <a:rPr lang="ru-RU" sz="2400" dirty="0" smtClean="0"/>
              <a:t> </a:t>
            </a:r>
            <a:r>
              <a:rPr lang="ru-RU" sz="2400" dirty="0" err="1" smtClean="0"/>
              <a:t>отруєння</a:t>
            </a:r>
            <a:r>
              <a:rPr lang="ru-RU" sz="2400" dirty="0" smtClean="0"/>
              <a:t>.</a:t>
            </a:r>
            <a:endParaRPr lang="uk-UA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607" y="2276872"/>
            <a:ext cx="3169015" cy="285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96" y="5229200"/>
            <a:ext cx="5705239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/>
              <a:t>* 2013 </a:t>
            </a:r>
            <a:r>
              <a:rPr lang="uk-UA" dirty="0"/>
              <a:t>року Управління ООН з наркотиків та злочинності обрало Україну серед 24 країн, що потребують </a:t>
            </a:r>
            <a:r>
              <a:rPr lang="uk-UA" i="1" dirty="0"/>
              <a:t>першочергової допомоги</a:t>
            </a:r>
            <a:r>
              <a:rPr lang="uk-UA" dirty="0"/>
              <a:t> через високий рівень вживання ін'єкційних наркотиків та поширеність ВІЛ серед тих, хто вживає такі наркотики.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096" y="2708920"/>
            <a:ext cx="3245397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3923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411760" y="2564904"/>
            <a:ext cx="3816424" cy="108012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dirty="0" err="1"/>
              <a:t>Первітин</a:t>
            </a:r>
            <a:r>
              <a:rPr lang="uk-UA" dirty="0"/>
              <a:t> та </a:t>
            </a:r>
            <a:r>
              <a:rPr lang="uk-UA" dirty="0" err="1" smtClean="0"/>
              <a:t>амфетамін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4011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4154258" cy="390632"/>
          </a:xfrm>
        </p:spPr>
        <p:txBody>
          <a:bodyPr>
            <a:normAutofit fontScale="90000"/>
          </a:bodyPr>
          <a:lstStyle/>
          <a:p>
            <a:r>
              <a:rPr lang="uk-UA" sz="4000" dirty="0" err="1"/>
              <a:t>Амфетамін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8680"/>
            <a:ext cx="4427984" cy="115212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err="1"/>
              <a:t>Амфетамін</a:t>
            </a:r>
            <a:r>
              <a:rPr lang="ru-RU" dirty="0"/>
              <a:t> </a:t>
            </a:r>
            <a:r>
              <a:rPr lang="ru-RU" dirty="0" smtClean="0"/>
              <a:t>(</a:t>
            </a:r>
            <a:r>
              <a:rPr lang="ru-RU" dirty="0" err="1"/>
              <a:t>скорочення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Альфа-</a:t>
            </a:r>
            <a:r>
              <a:rPr lang="ru-RU" dirty="0" err="1"/>
              <a:t>метилфенетиламін</a:t>
            </a:r>
            <a:r>
              <a:rPr lang="ru-RU" dirty="0"/>
              <a:t>) — </a:t>
            </a:r>
            <a:r>
              <a:rPr lang="ru-RU" dirty="0" err="1"/>
              <a:t>психоактивна</a:t>
            </a:r>
            <a:r>
              <a:rPr lang="ru-RU" dirty="0"/>
              <a:t> </a:t>
            </a:r>
            <a:r>
              <a:rPr lang="ru-RU" dirty="0" err="1"/>
              <a:t>речовина</a:t>
            </a:r>
            <a:r>
              <a:rPr lang="ru-RU" dirty="0"/>
              <a:t>, стимулятор </a:t>
            </a:r>
            <a:r>
              <a:rPr lang="ru-RU" dirty="0" err="1"/>
              <a:t>центральної</a:t>
            </a:r>
            <a:r>
              <a:rPr lang="ru-RU" dirty="0"/>
              <a:t> </a:t>
            </a:r>
            <a:r>
              <a:rPr lang="ru-RU" dirty="0" err="1"/>
              <a:t>нервової</a:t>
            </a:r>
            <a:r>
              <a:rPr lang="ru-RU" dirty="0"/>
              <a:t> </a:t>
            </a:r>
            <a:r>
              <a:rPr lang="ru-RU" dirty="0" err="1" smtClean="0"/>
              <a:t>системи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56" y="1734110"/>
            <a:ext cx="2674667" cy="321772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526624" y="2908981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Формула	</a:t>
            </a:r>
            <a:r>
              <a:rPr lang="en-US" dirty="0"/>
              <a:t>C</a:t>
            </a:r>
            <a:r>
              <a:rPr lang="en-US" sz="1400" dirty="0"/>
              <a:t>9</a:t>
            </a:r>
            <a:r>
              <a:rPr lang="en-US" dirty="0"/>
              <a:t>H</a:t>
            </a:r>
            <a:r>
              <a:rPr lang="en-US" sz="1400" dirty="0"/>
              <a:t>13</a:t>
            </a:r>
            <a:r>
              <a:rPr lang="en-US" dirty="0"/>
              <a:t>N 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44008" y="548680"/>
            <a:ext cx="4499992" cy="23083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dirty="0" smtClean="0"/>
              <a:t>Метамфетамі́н</a:t>
            </a:r>
            <a:r>
              <a:rPr lang="en-US" dirty="0" smtClean="0"/>
              <a:t>) </a:t>
            </a:r>
            <a:r>
              <a:rPr lang="en-US" dirty="0"/>
              <a:t>— </a:t>
            </a:r>
            <a:r>
              <a:rPr lang="vi-VN" dirty="0"/>
              <a:t>похідне амфетаміну, біла кристалічна речовина. Гідрохлорид метамфетаміну випускався у вигляді таблеток по 3 мг у СРСР під торговою назвою первіти́н до 1957 року</a:t>
            </a:r>
            <a:r>
              <a:rPr lang="vi-VN" dirty="0" smtClean="0"/>
              <a:t>.</a:t>
            </a:r>
            <a:endParaRPr lang="uk-UA" dirty="0" smtClean="0"/>
          </a:p>
          <a:p>
            <a:r>
              <a:rPr lang="vi-VN" dirty="0" smtClean="0"/>
              <a:t> </a:t>
            </a:r>
            <a:r>
              <a:rPr lang="ru-RU" dirty="0" err="1"/>
              <a:t>Метамфетамін</a:t>
            </a:r>
            <a:r>
              <a:rPr lang="ru-RU" dirty="0"/>
              <a:t> є </a:t>
            </a:r>
            <a:r>
              <a:rPr lang="ru-RU" dirty="0" err="1"/>
              <a:t>психостимулятором</a:t>
            </a:r>
            <a:r>
              <a:rPr lang="ru-RU" dirty="0"/>
              <a:t> з </a:t>
            </a:r>
            <a:r>
              <a:rPr lang="ru-RU" dirty="0" err="1"/>
              <a:t>надзвичайно</a:t>
            </a:r>
            <a:r>
              <a:rPr lang="ru-RU" dirty="0"/>
              <a:t> </a:t>
            </a:r>
            <a:r>
              <a:rPr lang="ru-RU" dirty="0" err="1"/>
              <a:t>високим</a:t>
            </a:r>
            <a:r>
              <a:rPr lang="ru-RU" dirty="0"/>
              <a:t> </a:t>
            </a:r>
            <a:r>
              <a:rPr lang="ru-RU" dirty="0" err="1"/>
              <a:t>потенціалом</a:t>
            </a:r>
            <a:r>
              <a:rPr lang="ru-RU" dirty="0"/>
              <a:t> </a:t>
            </a:r>
            <a:r>
              <a:rPr lang="ru-RU" dirty="0" err="1" smtClean="0"/>
              <a:t>залежності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72594" y="-97651"/>
            <a:ext cx="3629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 err="1"/>
              <a:t>Метамфетамін</a:t>
            </a:r>
            <a:endParaRPr lang="uk-UA" sz="3600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439" y="2908981"/>
            <a:ext cx="3042084" cy="362469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6901925" y="6459651"/>
            <a:ext cx="1955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Формула </a:t>
            </a:r>
            <a:r>
              <a:rPr lang="uk-UA" dirty="0" smtClean="0"/>
              <a:t> </a:t>
            </a:r>
            <a:r>
              <a:rPr lang="en-US" dirty="0" smtClean="0"/>
              <a:t>C</a:t>
            </a:r>
            <a:r>
              <a:rPr lang="en-US" sz="1400" dirty="0" smtClean="0"/>
              <a:t>10</a:t>
            </a:r>
            <a:r>
              <a:rPr lang="en-US" dirty="0" smtClean="0"/>
              <a:t>H</a:t>
            </a:r>
            <a:r>
              <a:rPr lang="en-US" sz="1400" dirty="0" smtClean="0"/>
              <a:t>15</a:t>
            </a:r>
            <a:r>
              <a:rPr lang="en-US" dirty="0" smtClean="0"/>
              <a:t>N</a:t>
            </a:r>
            <a:endParaRPr lang="uk-UA" dirty="0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2996952"/>
            <a:ext cx="2815690" cy="22094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09" y="5085184"/>
            <a:ext cx="2736304" cy="16654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84717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424936" cy="5620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>Вплив </a:t>
            </a:r>
            <a:r>
              <a:rPr lang="uk-UA" dirty="0" err="1"/>
              <a:t>п</a:t>
            </a:r>
            <a:r>
              <a:rPr lang="uk-UA" dirty="0" err="1" smtClean="0"/>
              <a:t>ервітину</a:t>
            </a:r>
            <a:r>
              <a:rPr lang="uk-UA" dirty="0" smtClean="0"/>
              <a:t> </a:t>
            </a:r>
            <a:r>
              <a:rPr lang="uk-UA" dirty="0"/>
              <a:t>та </a:t>
            </a:r>
            <a:r>
              <a:rPr lang="uk-UA" dirty="0" err="1" smtClean="0"/>
              <a:t>метамфетаміну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2696"/>
            <a:ext cx="8352928" cy="547260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numCol="2">
            <a:noAutofit/>
          </a:bodyPr>
          <a:lstStyle/>
          <a:p>
            <a:pPr marL="0" indent="0">
              <a:buNone/>
            </a:pPr>
            <a:r>
              <a:rPr lang="uk-UA" sz="1600" b="1" dirty="0"/>
              <a:t>Негайні побічні ефекти </a:t>
            </a:r>
            <a:r>
              <a:rPr lang="uk-UA" sz="1600" b="1" dirty="0" err="1"/>
              <a:t>первітину</a:t>
            </a:r>
            <a:r>
              <a:rPr lang="uk-UA" sz="1600" b="1" dirty="0"/>
              <a:t>:</a:t>
            </a:r>
          </a:p>
          <a:p>
            <a:r>
              <a:rPr lang="uk-UA" sz="1600" dirty="0"/>
              <a:t>втрата апетиту, нудота</a:t>
            </a:r>
          </a:p>
          <a:p>
            <a:r>
              <a:rPr lang="uk-UA" sz="1600" dirty="0"/>
              <a:t>прискорене серцебиття, підвищення кров'яного тиску й температури</a:t>
            </a:r>
          </a:p>
          <a:p>
            <a:r>
              <a:rPr lang="uk-UA" sz="1600" dirty="0"/>
              <a:t>розширення зіниць</a:t>
            </a:r>
          </a:p>
          <a:p>
            <a:r>
              <a:rPr lang="uk-UA" sz="1600" dirty="0"/>
              <a:t>неспокійний сон</a:t>
            </a:r>
          </a:p>
          <a:p>
            <a:r>
              <a:rPr lang="uk-UA" sz="1600" dirty="0"/>
              <a:t>неприродна, дивна поведінка, інколи схильність до насильства</a:t>
            </a:r>
          </a:p>
          <a:p>
            <a:r>
              <a:rPr lang="uk-UA" sz="1600" dirty="0"/>
              <a:t>галюцинації, сильна збудливість, дратівливість</a:t>
            </a:r>
          </a:p>
          <a:p>
            <a:r>
              <a:rPr lang="uk-UA" sz="1600" dirty="0"/>
              <a:t>паніка й психоз</a:t>
            </a:r>
          </a:p>
          <a:p>
            <a:r>
              <a:rPr lang="uk-UA" sz="1600" dirty="0"/>
              <a:t>передозування може викликати конвульсії, припадки на </a:t>
            </a:r>
            <a:r>
              <a:rPr lang="uk-UA" sz="1600" dirty="0" smtClean="0"/>
              <a:t>смерть</a:t>
            </a:r>
          </a:p>
          <a:p>
            <a:endParaRPr lang="uk-UA" sz="1600" dirty="0"/>
          </a:p>
          <a:p>
            <a:endParaRPr lang="uk-UA" sz="1600" dirty="0" smtClean="0"/>
          </a:p>
          <a:p>
            <a:endParaRPr lang="uk-UA" sz="1600" dirty="0"/>
          </a:p>
          <a:p>
            <a:endParaRPr lang="uk-UA" sz="1600" dirty="0" smtClean="0"/>
          </a:p>
          <a:p>
            <a:endParaRPr lang="uk-UA" sz="1600" dirty="0"/>
          </a:p>
          <a:p>
            <a:endParaRPr lang="uk-UA" sz="1600" dirty="0"/>
          </a:p>
          <a:p>
            <a:pPr marL="0" indent="0">
              <a:buNone/>
            </a:pPr>
            <a:endParaRPr lang="uk-UA" sz="1600" dirty="0"/>
          </a:p>
          <a:p>
            <a:pPr marL="0" indent="0">
              <a:buNone/>
            </a:pPr>
            <a:r>
              <a:rPr lang="uk-UA" sz="1600" b="1" dirty="0"/>
              <a:t>Довгострокові побічні ефекти </a:t>
            </a:r>
            <a:r>
              <a:rPr lang="uk-UA" sz="1600" b="1" dirty="0" err="1"/>
              <a:t>первітину</a:t>
            </a:r>
            <a:r>
              <a:rPr lang="uk-UA" sz="1600" b="1" dirty="0"/>
              <a:t>:</a:t>
            </a:r>
          </a:p>
          <a:p>
            <a:r>
              <a:rPr lang="uk-UA" sz="1600" dirty="0"/>
              <a:t>необоротні ушкодження кровоносних судин у серці й мозку, високий кров'яний тиск</a:t>
            </a:r>
          </a:p>
          <a:p>
            <a:r>
              <a:rPr lang="uk-UA" sz="1600" dirty="0"/>
              <a:t>ушкодження печінки, нирок і легенів</a:t>
            </a:r>
          </a:p>
          <a:p>
            <a:r>
              <a:rPr lang="uk-UA" sz="1600" dirty="0"/>
              <a:t>руйнування тканин у носі, якщо наркотик вдихається</a:t>
            </a:r>
          </a:p>
          <a:p>
            <a:r>
              <a:rPr lang="uk-UA" sz="1600" dirty="0"/>
              <a:t>утруднення дихання, якщо наркотик куриться</a:t>
            </a:r>
          </a:p>
          <a:p>
            <a:r>
              <a:rPr lang="uk-UA" sz="1600" dirty="0"/>
              <a:t>зараження й нагноєння, якщо наркотик уколюється внутрішньовенно</a:t>
            </a:r>
          </a:p>
          <a:p>
            <a:r>
              <a:rPr lang="uk-UA" sz="1600" dirty="0"/>
              <a:t>виснаження, втрата ваги</a:t>
            </a:r>
          </a:p>
          <a:p>
            <a:r>
              <a:rPr lang="uk-UA" sz="1600" dirty="0"/>
              <a:t>руйнування зубів</a:t>
            </a:r>
          </a:p>
          <a:p>
            <a:r>
              <a:rPr lang="uk-UA" sz="1600" dirty="0"/>
              <a:t>дезорієнтація, апатія, спустошення</a:t>
            </a:r>
          </a:p>
          <a:p>
            <a:r>
              <a:rPr lang="uk-UA" sz="1600" dirty="0"/>
              <a:t>сильна психологічна залежність</a:t>
            </a:r>
          </a:p>
          <a:p>
            <a:r>
              <a:rPr lang="uk-UA" sz="1600" dirty="0"/>
              <a:t>психоз</a:t>
            </a:r>
          </a:p>
          <a:p>
            <a:r>
              <a:rPr lang="uk-UA" sz="1600" dirty="0"/>
              <a:t>депресія</a:t>
            </a:r>
          </a:p>
          <a:p>
            <a:r>
              <a:rPr lang="uk-UA" sz="1600" dirty="0"/>
              <a:t>ушкодження мозку, аналогічне хворобі Альцгеймера, шок та епілепсія.</a:t>
            </a:r>
          </a:p>
        </p:txBody>
      </p:sp>
    </p:spTree>
    <p:extLst>
      <p:ext uri="{BB962C8B-B14F-4D97-AF65-F5344CB8AC3E}">
        <p14:creationId xmlns:p14="http://schemas.microsoft.com/office/powerpoint/2010/main" val="275535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628801"/>
            <a:ext cx="7772400" cy="197165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 smtClean="0"/>
              <a:t>Вплив наркотиків на людей. Фото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3542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63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08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89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35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08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53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809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err="1"/>
              <a:t>Чим</a:t>
            </a:r>
            <a:r>
              <a:rPr lang="en-US" dirty="0"/>
              <a:t> </a:t>
            </a:r>
            <a:r>
              <a:rPr lang="en-US" dirty="0" err="1"/>
              <a:t>небезпечні</a:t>
            </a:r>
            <a:r>
              <a:rPr lang="en-US" dirty="0"/>
              <a:t> </a:t>
            </a:r>
            <a:r>
              <a:rPr lang="en-US" dirty="0" err="1"/>
              <a:t>наркотики</a:t>
            </a:r>
            <a:r>
              <a:rPr lang="en-US" dirty="0" smtClean="0"/>
              <a:t>?</a:t>
            </a:r>
            <a:endParaRPr lang="uk-UA" dirty="0"/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683568" y="764704"/>
            <a:ext cx="7704856" cy="6048672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uk-UA" dirty="0" smtClean="0"/>
              <a:t> Ризик </a:t>
            </a:r>
            <a:r>
              <a:rPr lang="uk-UA" dirty="0"/>
              <a:t>отримати </a:t>
            </a:r>
            <a:r>
              <a:rPr lang="uk-UA" dirty="0" smtClean="0"/>
              <a:t>ВІЛ-інфекцію</a:t>
            </a:r>
          </a:p>
          <a:p>
            <a:pPr>
              <a:buFont typeface="Wingdings" pitchFamily="2" charset="2"/>
              <a:buChar char="Ø"/>
            </a:pPr>
            <a:endParaRPr lang="uk-UA" dirty="0" smtClean="0"/>
          </a:p>
          <a:p>
            <a:pPr>
              <a:buFont typeface="Wingdings" pitchFamily="2" charset="2"/>
              <a:buChar char="Ø"/>
            </a:pPr>
            <a:r>
              <a:rPr lang="uk-UA" dirty="0" smtClean="0"/>
              <a:t> Згорання </a:t>
            </a:r>
            <a:r>
              <a:rPr lang="uk-UA" dirty="0"/>
              <a:t>нервових клітин</a:t>
            </a:r>
          </a:p>
          <a:p>
            <a:pPr>
              <a:buFont typeface="Wingdings" pitchFamily="2" charset="2"/>
              <a:buChar char="Ø"/>
            </a:pPr>
            <a:endParaRPr lang="uk-UA" dirty="0"/>
          </a:p>
          <a:p>
            <a:pPr>
              <a:buFont typeface="Wingdings" pitchFamily="2" charset="2"/>
              <a:buChar char="Ø"/>
            </a:pPr>
            <a:r>
              <a:rPr lang="uk-UA" dirty="0" smtClean="0"/>
              <a:t> Утворення </a:t>
            </a:r>
            <a:r>
              <a:rPr lang="uk-UA" dirty="0"/>
              <a:t>тромбів та рубців ( через проколи)</a:t>
            </a:r>
          </a:p>
          <a:p>
            <a:pPr>
              <a:buFont typeface="Wingdings" pitchFamily="2" charset="2"/>
              <a:buChar char="Ø"/>
            </a:pPr>
            <a:endParaRPr lang="uk-UA" dirty="0"/>
          </a:p>
          <a:p>
            <a:pPr>
              <a:buFont typeface="Wingdings" pitchFamily="2" charset="2"/>
              <a:buChar char="Ø"/>
            </a:pPr>
            <a:r>
              <a:rPr lang="uk-UA" dirty="0" smtClean="0"/>
              <a:t> У </a:t>
            </a:r>
            <a:r>
              <a:rPr lang="uk-UA" dirty="0"/>
              <a:t>вагітних жінок, які приймають наркотики можуть народитися мертві діти або з вадами(клишоногість, відсутність кінцівок, розщеплене піднебіння, нерозвиненість внутрішніх органів.)</a:t>
            </a:r>
          </a:p>
          <a:p>
            <a:endParaRPr lang="uk-UA" dirty="0"/>
          </a:p>
          <a:p>
            <a:pPr>
              <a:buFont typeface="Wingdings" pitchFamily="2" charset="2"/>
              <a:buChar char="Ø"/>
            </a:pPr>
            <a:r>
              <a:rPr lang="ru-RU" dirty="0"/>
              <a:t> Наркотики </a:t>
            </a:r>
            <a:r>
              <a:rPr lang="ru-RU" dirty="0" err="1"/>
              <a:t>викликають</a:t>
            </a:r>
            <a:r>
              <a:rPr lang="ru-RU" dirty="0"/>
              <a:t> </a:t>
            </a:r>
            <a:r>
              <a:rPr lang="ru-RU" dirty="0" err="1"/>
              <a:t>залежність</a:t>
            </a:r>
            <a:r>
              <a:rPr lang="ru-RU" dirty="0"/>
              <a:t>.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одноразове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уживання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призвести</a:t>
            </a:r>
            <a:r>
              <a:rPr lang="ru-RU" dirty="0"/>
              <a:t> до </a:t>
            </a:r>
            <a:r>
              <a:rPr lang="ru-RU" dirty="0" err="1"/>
              <a:t>наркотичної</a:t>
            </a:r>
            <a:r>
              <a:rPr lang="ru-RU" dirty="0"/>
              <a:t> </a:t>
            </a:r>
            <a:r>
              <a:rPr lang="ru-RU" dirty="0" err="1"/>
              <a:t>залежності</a:t>
            </a:r>
            <a:r>
              <a:rPr lang="ru-RU" dirty="0"/>
              <a:t>. У </a:t>
            </a:r>
            <a:r>
              <a:rPr lang="ru-RU" dirty="0" err="1"/>
              <a:t>підлітків</a:t>
            </a:r>
            <a:r>
              <a:rPr lang="ru-RU" dirty="0"/>
              <a:t> вона </a:t>
            </a:r>
            <a:r>
              <a:rPr lang="ru-RU" dirty="0" err="1"/>
              <a:t>розвивається</a:t>
            </a:r>
            <a:r>
              <a:rPr lang="ru-RU" dirty="0"/>
              <a:t> </a:t>
            </a:r>
            <a:r>
              <a:rPr lang="ru-RU" dirty="0" err="1"/>
              <a:t>набагато</a:t>
            </a:r>
            <a:r>
              <a:rPr lang="ru-RU" dirty="0"/>
              <a:t> </a:t>
            </a:r>
            <a:r>
              <a:rPr lang="ru-RU" dirty="0" err="1"/>
              <a:t>швидше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у </a:t>
            </a:r>
            <a:r>
              <a:rPr lang="ru-RU" dirty="0" err="1"/>
              <a:t>дорослих</a:t>
            </a:r>
            <a:r>
              <a:rPr lang="ru-RU" dirty="0"/>
              <a:t>. </a:t>
            </a:r>
          </a:p>
          <a:p>
            <a:pPr>
              <a:buFont typeface="Wingdings" pitchFamily="2" charset="2"/>
              <a:buChar char="Ø"/>
            </a:pPr>
            <a:r>
              <a:rPr lang="uk-UA" dirty="0"/>
              <a:t> Наркотики руйнують творчі здібності </a:t>
            </a:r>
          </a:p>
          <a:p>
            <a:pPr>
              <a:buFont typeface="Wingdings" pitchFamily="2" charset="2"/>
              <a:buChar char="Ø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08068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89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08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14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89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08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89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632"/>
            <a:ext cx="720080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07539" y="5733256"/>
            <a:ext cx="4752528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/>
              <a:t>Скажи наркотикам «Ні!»</a:t>
            </a:r>
          </a:p>
        </p:txBody>
      </p:sp>
    </p:spTree>
    <p:extLst>
      <p:ext uri="{BB962C8B-B14F-4D97-AF65-F5344CB8AC3E}">
        <p14:creationId xmlns:p14="http://schemas.microsoft.com/office/powerpoint/2010/main" val="36199329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16632"/>
            <a:ext cx="5544616" cy="72008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>Класифікація наркотиків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237" y="980728"/>
            <a:ext cx="9036496" cy="381642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3">
            <a:normAutofit fontScale="92500" lnSpcReduction="10000"/>
          </a:bodyPr>
          <a:lstStyle/>
          <a:p>
            <a:pPr marL="0" indent="0">
              <a:buNone/>
            </a:pPr>
            <a:r>
              <a:rPr lang="uk-UA" sz="2400" b="1" dirty="0" smtClean="0"/>
              <a:t>Найнебезпечніші: </a:t>
            </a:r>
            <a:endParaRPr lang="en-US" sz="2400" b="1" dirty="0" smtClean="0"/>
          </a:p>
          <a:p>
            <a:r>
              <a:rPr lang="uk-UA" sz="2400" dirty="0" smtClean="0"/>
              <a:t>героїн, </a:t>
            </a:r>
            <a:endParaRPr lang="en-US" sz="2400" dirty="0" smtClean="0"/>
          </a:p>
          <a:p>
            <a:r>
              <a:rPr lang="uk-UA" sz="2400" dirty="0" smtClean="0"/>
              <a:t>морфій, опіум; </a:t>
            </a:r>
          </a:p>
          <a:p>
            <a:r>
              <a:rPr lang="uk-UA" sz="2400" dirty="0" err="1" smtClean="0"/>
              <a:t>Метамфетамін</a:t>
            </a:r>
            <a:r>
              <a:rPr lang="uk-UA" sz="2400" dirty="0" smtClean="0"/>
              <a:t>(та наркотики що вводяться як ін'єкція);</a:t>
            </a:r>
          </a:p>
          <a:p>
            <a:endParaRPr lang="en-US" sz="2400" dirty="0"/>
          </a:p>
          <a:p>
            <a:pPr marL="0" indent="0">
              <a:buNone/>
            </a:pPr>
            <a:endParaRPr lang="uk-UA" sz="2400" dirty="0" smtClean="0"/>
          </a:p>
          <a:p>
            <a:pPr marL="0" indent="0">
              <a:buNone/>
            </a:pPr>
            <a:endParaRPr lang="uk-UA" sz="2400" dirty="0"/>
          </a:p>
          <a:p>
            <a:pPr marL="0" indent="0">
              <a:buNone/>
            </a:pPr>
            <a:endParaRPr lang="uk-UA" sz="2400" dirty="0" smtClean="0"/>
          </a:p>
          <a:p>
            <a:pPr marL="0" indent="0">
              <a:buNone/>
            </a:pPr>
            <a:r>
              <a:rPr lang="uk-UA" sz="2400" b="1" dirty="0"/>
              <a:t>М</a:t>
            </a:r>
            <a:r>
              <a:rPr lang="uk-UA" sz="2400" b="1" dirty="0" smtClean="0"/>
              <a:t>енш небезпечні наркотики: </a:t>
            </a:r>
          </a:p>
          <a:p>
            <a:r>
              <a:rPr lang="uk-UA" sz="2400" dirty="0" smtClean="0"/>
              <a:t>кодеїн; </a:t>
            </a:r>
          </a:p>
          <a:p>
            <a:r>
              <a:rPr lang="uk-UA" sz="2400" dirty="0" smtClean="0"/>
              <a:t>стимулятори </a:t>
            </a:r>
            <a:r>
              <a:rPr lang="uk-UA" sz="2400" dirty="0" err="1" smtClean="0"/>
              <a:t>амфетамінового</a:t>
            </a:r>
            <a:r>
              <a:rPr lang="uk-UA" sz="2400" dirty="0" smtClean="0"/>
              <a:t> типу: </a:t>
            </a:r>
            <a:r>
              <a:rPr lang="uk-UA" sz="2400" dirty="0" err="1" smtClean="0"/>
              <a:t>бензедрин</a:t>
            </a:r>
            <a:r>
              <a:rPr lang="uk-UA" sz="2400" dirty="0" smtClean="0"/>
              <a:t> і барбітурати;</a:t>
            </a:r>
          </a:p>
          <a:p>
            <a:endParaRPr lang="uk-UA" sz="2400" dirty="0" smtClean="0"/>
          </a:p>
          <a:p>
            <a:endParaRPr lang="uk-UA" sz="2400" dirty="0"/>
          </a:p>
          <a:p>
            <a:endParaRPr lang="uk-UA" sz="2400" dirty="0" smtClean="0"/>
          </a:p>
          <a:p>
            <a:pPr marL="0" indent="0">
              <a:buNone/>
            </a:pPr>
            <a:endParaRPr lang="uk-UA" sz="2400" dirty="0"/>
          </a:p>
          <a:p>
            <a:pPr marL="0" indent="0">
              <a:buNone/>
            </a:pPr>
            <a:r>
              <a:rPr lang="uk-UA" sz="2400" b="1" dirty="0" smtClean="0"/>
              <a:t>Найменш   небезпечні: </a:t>
            </a:r>
          </a:p>
          <a:p>
            <a:r>
              <a:rPr lang="uk-UA" sz="2400" dirty="0" smtClean="0"/>
              <a:t>марихуана; </a:t>
            </a:r>
          </a:p>
          <a:p>
            <a:r>
              <a:rPr lang="uk-UA" sz="2400" dirty="0" smtClean="0"/>
              <a:t>препарати </a:t>
            </a:r>
            <a:r>
              <a:rPr lang="uk-UA" sz="2400" dirty="0" err="1" smtClean="0"/>
              <a:t>амфетамінового</a:t>
            </a:r>
            <a:r>
              <a:rPr lang="uk-UA" sz="2400" dirty="0" smtClean="0"/>
              <a:t> типу пониженої активності,</a:t>
            </a:r>
          </a:p>
          <a:p>
            <a:r>
              <a:rPr lang="uk-UA" sz="2400" dirty="0" smtClean="0"/>
              <a:t>ЛСД.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6644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3012886" y="2514600"/>
            <a:ext cx="2844316" cy="914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solidFill>
                  <a:schemeClr val="tx1"/>
                </a:solidFill>
              </a:rPr>
              <a:t>Марихуана</a:t>
            </a:r>
            <a:endParaRPr lang="uk-UA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93" y="116632"/>
            <a:ext cx="9134107" cy="184482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b="1" dirty="0"/>
              <a:t>Марихуана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суміш</a:t>
            </a:r>
            <a:r>
              <a:rPr lang="ru-RU" dirty="0"/>
              <a:t> </a:t>
            </a:r>
            <a:r>
              <a:rPr lang="ru-RU" dirty="0" err="1"/>
              <a:t>подрібнених</a:t>
            </a:r>
            <a:r>
              <a:rPr lang="ru-RU" dirty="0"/>
              <a:t> </a:t>
            </a:r>
            <a:r>
              <a:rPr lang="ru-RU" dirty="0" err="1"/>
              <a:t>частин</a:t>
            </a:r>
            <a:r>
              <a:rPr lang="ru-RU" dirty="0"/>
              <a:t> </a:t>
            </a:r>
            <a:r>
              <a:rPr lang="ru-RU" dirty="0" err="1"/>
              <a:t>рослини</a:t>
            </a:r>
            <a:r>
              <a:rPr lang="ru-RU" dirty="0"/>
              <a:t> </a:t>
            </a:r>
            <a:r>
              <a:rPr lang="ru-RU" dirty="0" err="1"/>
              <a:t>коноплі</a:t>
            </a:r>
            <a:r>
              <a:rPr lang="ru-RU" dirty="0"/>
              <a:t> (лат. </a:t>
            </a:r>
            <a:r>
              <a:rPr lang="en-US" dirty="0"/>
              <a:t>Cannabis). </a:t>
            </a:r>
            <a:r>
              <a:rPr lang="ru-RU" dirty="0" err="1"/>
              <a:t>Найчастіше</a:t>
            </a:r>
            <a:r>
              <a:rPr lang="ru-RU" dirty="0"/>
              <a:t> </a:t>
            </a:r>
            <a:r>
              <a:rPr lang="ru-RU" dirty="0" err="1"/>
              <a:t>подрібнюють</a:t>
            </a:r>
            <a:r>
              <a:rPr lang="ru-RU" dirty="0"/>
              <a:t> та </a:t>
            </a:r>
            <a:r>
              <a:rPr lang="ru-RU" dirty="0" err="1"/>
              <a:t>перемелюють</a:t>
            </a:r>
            <a:r>
              <a:rPr lang="ru-RU" dirty="0"/>
              <a:t> </a:t>
            </a:r>
            <a:r>
              <a:rPr lang="ru-RU" dirty="0" err="1"/>
              <a:t>цвіт</a:t>
            </a:r>
            <a:r>
              <a:rPr lang="ru-RU" dirty="0"/>
              <a:t> та листки, на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накопичується</a:t>
            </a:r>
            <a:r>
              <a:rPr lang="ru-RU" dirty="0"/>
              <a:t> смола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Основною </a:t>
            </a:r>
            <a:r>
              <a:rPr lang="ru-RU" dirty="0" err="1" smtClean="0"/>
              <a:t>наркотичною</a:t>
            </a:r>
            <a:r>
              <a:rPr lang="ru-RU" dirty="0" smtClean="0"/>
              <a:t> </a:t>
            </a:r>
            <a:r>
              <a:rPr lang="ru-RU" dirty="0" err="1" smtClean="0"/>
              <a:t>речовиною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міститься</a:t>
            </a:r>
            <a:r>
              <a:rPr lang="ru-RU" dirty="0" smtClean="0"/>
              <a:t> у </a:t>
            </a:r>
            <a:r>
              <a:rPr lang="ru-RU" dirty="0" err="1" smtClean="0"/>
              <a:t>марихуані</a:t>
            </a:r>
            <a:r>
              <a:rPr lang="ru-RU" dirty="0" smtClean="0"/>
              <a:t> є </a:t>
            </a:r>
            <a:r>
              <a:rPr lang="ru-RU" i="1" dirty="0" err="1" smtClean="0"/>
              <a:t>тетрагідроканабінол</a:t>
            </a:r>
            <a:r>
              <a:rPr lang="ru-RU" dirty="0" smtClean="0"/>
              <a:t> (англ. </a:t>
            </a:r>
            <a:r>
              <a:rPr lang="ru-RU" dirty="0" err="1" smtClean="0"/>
              <a:t>абр</a:t>
            </a:r>
            <a:r>
              <a:rPr lang="ru-RU" dirty="0" smtClean="0"/>
              <a:t>. THC)</a:t>
            </a:r>
            <a:endParaRPr lang="uk-UA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6408712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32856"/>
            <a:ext cx="313915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6229747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Формула: </a:t>
            </a:r>
            <a:r>
              <a:rPr lang="en-US" dirty="0" smtClean="0"/>
              <a:t>C</a:t>
            </a:r>
            <a:r>
              <a:rPr lang="en-US" sz="1100" dirty="0" smtClean="0"/>
              <a:t>21</a:t>
            </a:r>
            <a:r>
              <a:rPr lang="en-US" dirty="0" smtClean="0"/>
              <a:t>H</a:t>
            </a:r>
            <a:r>
              <a:rPr lang="en-US" sz="1100" dirty="0" smtClean="0"/>
              <a:t>30</a:t>
            </a:r>
            <a:r>
              <a:rPr lang="en-US" dirty="0" smtClean="0"/>
              <a:t>O</a:t>
            </a:r>
            <a:r>
              <a:rPr lang="en-US" sz="1050" dirty="0" smtClean="0"/>
              <a:t>2</a:t>
            </a:r>
            <a:r>
              <a:rPr lang="en-US" dirty="0" smtClean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559580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794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Вплив марихуани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8928992" cy="59046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numCol="2">
            <a:normAutofit fontScale="62500" lnSpcReduction="20000"/>
          </a:bodyPr>
          <a:lstStyle/>
          <a:p>
            <a:pPr marL="0" indent="0">
              <a:buNone/>
            </a:pPr>
            <a:r>
              <a:rPr lang="uk-UA" b="1" dirty="0" smtClean="0"/>
              <a:t>   Негайні </a:t>
            </a:r>
            <a:r>
              <a:rPr lang="uk-UA" b="1" dirty="0"/>
              <a:t>побічні ефекти:</a:t>
            </a:r>
          </a:p>
          <a:p>
            <a:r>
              <a:rPr lang="uk-UA" dirty="0"/>
              <a:t>паніка</a:t>
            </a:r>
          </a:p>
          <a:p>
            <a:r>
              <a:rPr lang="uk-UA" dirty="0"/>
              <a:t>тривога</a:t>
            </a:r>
          </a:p>
          <a:p>
            <a:r>
              <a:rPr lang="uk-UA" dirty="0"/>
              <a:t>погана координація рухів</a:t>
            </a:r>
          </a:p>
          <a:p>
            <a:r>
              <a:rPr lang="uk-UA" dirty="0"/>
              <a:t>уповільнений час реакції</a:t>
            </a:r>
          </a:p>
          <a:p>
            <a:r>
              <a:rPr lang="uk-UA" dirty="0"/>
              <a:t>після початкового «зльоту» людина, що вживає наркотик, відчуває сонливість і пригніченість</a:t>
            </a:r>
          </a:p>
          <a:p>
            <a:r>
              <a:rPr lang="uk-UA" dirty="0"/>
              <a:t>прискорення серцебиття і ризик серцевого нападу</a:t>
            </a:r>
          </a:p>
          <a:p>
            <a:r>
              <a:rPr lang="uk-UA" dirty="0"/>
              <a:t>спотворення </a:t>
            </a:r>
            <a:r>
              <a:rPr lang="uk-UA" dirty="0" smtClean="0"/>
              <a:t>сприйняттів</a:t>
            </a:r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/>
          </a:p>
          <a:p>
            <a:pPr marL="0" indent="0">
              <a:buNone/>
            </a:pPr>
            <a:r>
              <a:rPr lang="uk-UA" b="1" dirty="0" smtClean="0"/>
              <a:t>   Довгострокові </a:t>
            </a:r>
            <a:r>
              <a:rPr lang="uk-UA" b="1" dirty="0"/>
              <a:t>побічні ефекти:</a:t>
            </a:r>
          </a:p>
          <a:p>
            <a:r>
              <a:rPr lang="uk-UA" dirty="0"/>
              <a:t>ослаблений опір організму звичайним хворобам (застудам, бронхіту) </a:t>
            </a:r>
          </a:p>
          <a:p>
            <a:r>
              <a:rPr lang="uk-UA" dirty="0"/>
              <a:t>пригнічення імунної системи</a:t>
            </a:r>
          </a:p>
          <a:p>
            <a:r>
              <a:rPr lang="uk-UA" dirty="0"/>
              <a:t>розлади росту</a:t>
            </a:r>
          </a:p>
          <a:p>
            <a:r>
              <a:rPr lang="uk-UA" dirty="0"/>
              <a:t>збільшення в тілі клітин з аномальною структурою</a:t>
            </a:r>
          </a:p>
          <a:p>
            <a:r>
              <a:rPr lang="uk-UA" dirty="0"/>
              <a:t>зменшення вмісту чоловічих статевих гормонів</a:t>
            </a:r>
          </a:p>
          <a:p>
            <a:r>
              <a:rPr lang="uk-UA" dirty="0"/>
              <a:t>швидке руйнування волокон легенів і незворотна патологія тканин мозку</a:t>
            </a:r>
          </a:p>
          <a:p>
            <a:r>
              <a:rPr lang="uk-UA" dirty="0"/>
              <a:t>зниження сексуальної потенції</a:t>
            </a:r>
          </a:p>
          <a:p>
            <a:r>
              <a:rPr lang="uk-UA" dirty="0"/>
              <a:t>труднощі в навчанні: зниження здатності отримувати й засвоювати інформацію</a:t>
            </a:r>
          </a:p>
          <a:p>
            <a:r>
              <a:rPr lang="uk-UA" dirty="0"/>
              <a:t>апатія, сонливість, брак мотивації</a:t>
            </a:r>
          </a:p>
          <a:p>
            <a:r>
              <a:rPr lang="uk-UA" dirty="0"/>
              <a:t>нездатність ясно усвідомлювати оточення.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352839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24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7809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uk-UA" sz="6000" dirty="0" smtClean="0"/>
              <a:t>Героїн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uk-UA" dirty="0">
              <a:ea typeface="Calibri"/>
              <a:cs typeface="Times New Roman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01705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2348879"/>
            <a:ext cx="5940152" cy="42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4625"/>
            <a:ext cx="9036496" cy="273630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uk-UA" dirty="0" smtClean="0"/>
              <a:t>Героїн (</a:t>
            </a:r>
            <a:r>
              <a:rPr lang="uk-UA" dirty="0" err="1" smtClean="0"/>
              <a:t>діацетилморфін</a:t>
            </a:r>
            <a:r>
              <a:rPr lang="uk-UA" dirty="0" smtClean="0"/>
              <a:t>, </a:t>
            </a:r>
            <a:r>
              <a:rPr lang="uk-UA" dirty="0" err="1" smtClean="0"/>
              <a:t>діаморфін</a:t>
            </a:r>
            <a:r>
              <a:rPr lang="uk-UA" dirty="0" smtClean="0"/>
              <a:t>) — сильнодіючий синтетичний наркотик, похідна </a:t>
            </a:r>
            <a:r>
              <a:rPr lang="uk-UA" i="1" dirty="0" smtClean="0"/>
              <a:t>морфіну</a:t>
            </a:r>
            <a:r>
              <a:rPr lang="uk-UA" dirty="0" smtClean="0"/>
              <a:t>, знеболюючий засіб, пригнічує центральну нервову систему. Білий (або з домішками — світлий сірувато-коричневий) порошок у вигляді дрібних кристаликів з неприємним запахом.</a:t>
            </a:r>
            <a:endParaRPr lang="uk-UA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8151">
            <a:off x="6000888" y="2862832"/>
            <a:ext cx="280831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4652">
            <a:off x="4043705" y="4913883"/>
            <a:ext cx="2782021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6228018"/>
            <a:ext cx="2144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Формула: </a:t>
            </a:r>
            <a:r>
              <a:rPr lang="en-US" dirty="0"/>
              <a:t>C</a:t>
            </a:r>
            <a:r>
              <a:rPr lang="en-US" sz="1200" dirty="0"/>
              <a:t>21</a:t>
            </a:r>
            <a:r>
              <a:rPr lang="en-US" dirty="0"/>
              <a:t>H</a:t>
            </a:r>
            <a:r>
              <a:rPr lang="en-US" sz="1200" dirty="0"/>
              <a:t>23</a:t>
            </a:r>
            <a:r>
              <a:rPr lang="en-US" dirty="0"/>
              <a:t>NO</a:t>
            </a:r>
            <a:r>
              <a:rPr lang="en-US" sz="1200" dirty="0"/>
              <a:t>5</a:t>
            </a:r>
            <a:endParaRPr lang="uk-UA" sz="1200" dirty="0"/>
          </a:p>
        </p:txBody>
      </p:sp>
    </p:spTree>
    <p:extLst>
      <p:ext uri="{BB962C8B-B14F-4D97-AF65-F5344CB8AC3E}">
        <p14:creationId xmlns:p14="http://schemas.microsoft.com/office/powerpoint/2010/main" val="261130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394</TotalTime>
  <Words>1096</Words>
  <Application>Microsoft Office PowerPoint</Application>
  <PresentationFormat>Экран (4:3)</PresentationFormat>
  <Paragraphs>211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Хімія і здоров’я людини.  </vt:lpstr>
      <vt:lpstr>Що таке наркотики?</vt:lpstr>
      <vt:lpstr>Чим небезпечні наркотики?</vt:lpstr>
      <vt:lpstr>Класифікація наркотиків</vt:lpstr>
      <vt:lpstr>Презентация PowerPoint</vt:lpstr>
      <vt:lpstr>Презентация PowerPoint</vt:lpstr>
      <vt:lpstr>Вплив марихуани</vt:lpstr>
      <vt:lpstr>Героїн </vt:lpstr>
      <vt:lpstr>Презентация PowerPoint</vt:lpstr>
      <vt:lpstr>Вплив героїну. Побічні ефекти</vt:lpstr>
      <vt:lpstr>ЛСД</vt:lpstr>
      <vt:lpstr>Презентация PowerPoint</vt:lpstr>
      <vt:lpstr>Вплив ЛСД</vt:lpstr>
      <vt:lpstr>Екстазі.</vt:lpstr>
      <vt:lpstr>Презентация PowerPoint</vt:lpstr>
      <vt:lpstr>Вплив екстазі</vt:lpstr>
      <vt:lpstr>Кокаїн</vt:lpstr>
      <vt:lpstr>Кокаїн</vt:lpstr>
      <vt:lpstr>Фізіологічні та духовні наслідки прийому кокаїну:</vt:lpstr>
      <vt:lpstr>Первітин та амфетамін</vt:lpstr>
      <vt:lpstr>Амфетамін</vt:lpstr>
      <vt:lpstr>Вплив первітину та метамфетаміну</vt:lpstr>
      <vt:lpstr>Вплив наркотиків на людей. Фото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Хімія і здоров’я людини.  </dc:title>
  <dc:creator>user</dc:creator>
  <cp:lastModifiedBy>user</cp:lastModifiedBy>
  <cp:revision>36</cp:revision>
  <dcterms:created xsi:type="dcterms:W3CDTF">2014-05-10T13:21:57Z</dcterms:created>
  <dcterms:modified xsi:type="dcterms:W3CDTF">2014-06-06T06:51:55Z</dcterms:modified>
</cp:coreProperties>
</file>