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BF843-762A-4340-9C60-3A5880D1901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8BB0B-B758-4712-A5A9-5F7A107557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93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8BB0B-B758-4712-A5A9-5F7A107557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8BB0B-B758-4712-A5A9-5F7A1075572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90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404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07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945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319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582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46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384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09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039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174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20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C791-5DC1-4A35-BA86-0C6763068D2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661BC-EEA1-47FB-B8ED-5CC55A9970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91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itura.com/not_only/homo.htm" TargetMode="External"/><Relationship Id="rId2" Type="http://schemas.openxmlformats.org/officeDocument/2006/relationships/hyperlink" Target="http://cikave.org.ua/discovery/evolyutsiya-lyudyny-tryvaje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0214" y="5118027"/>
            <a:ext cx="1793786" cy="173997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9036" y="5630604"/>
            <a:ext cx="2141764" cy="12273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74772" y="3788558"/>
            <a:ext cx="4169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i="1" dirty="0" smtClean="0">
                <a:solidFill>
                  <a:schemeClr val="bg1"/>
                </a:solidFill>
              </a:rPr>
              <a:t>Виконав:</a:t>
            </a:r>
          </a:p>
          <a:p>
            <a:pPr algn="r"/>
            <a:r>
              <a:rPr lang="uk-UA" i="1" dirty="0" smtClean="0">
                <a:solidFill>
                  <a:schemeClr val="bg1"/>
                </a:solidFill>
              </a:rPr>
              <a:t>учень 11 класу</a:t>
            </a:r>
          </a:p>
          <a:p>
            <a:pPr algn="r"/>
            <a:r>
              <a:rPr lang="uk-UA" i="1" dirty="0" smtClean="0">
                <a:solidFill>
                  <a:schemeClr val="bg1"/>
                </a:solidFill>
              </a:rPr>
              <a:t>Авраменко Гліб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5" name="Дата 4"/>
          <p:cNvSpPr>
            <a:spLocks noGrp="1"/>
          </p:cNvSpPr>
          <p:nvPr>
            <p:ph type="dt" sz="half" idx="10"/>
          </p:nvPr>
        </p:nvSpPr>
        <p:spPr>
          <a:xfrm>
            <a:off x="1662545" y="220683"/>
            <a:ext cx="5902037" cy="498038"/>
          </a:xfrm>
        </p:spPr>
        <p:txBody>
          <a:bodyPr/>
          <a:lstStyle/>
          <a:p>
            <a:pPr algn="ctr"/>
            <a:r>
              <a:rPr lang="uk-UA" sz="1600" i="1" dirty="0" smtClean="0">
                <a:solidFill>
                  <a:schemeClr val="bg1"/>
                </a:solidFill>
              </a:rPr>
              <a:t>Міністерство науки і освіти України</a:t>
            </a:r>
          </a:p>
          <a:p>
            <a:pPr algn="ctr"/>
            <a:r>
              <a:rPr lang="uk-UA" sz="1600" i="1" dirty="0" err="1" smtClean="0">
                <a:solidFill>
                  <a:schemeClr val="bg1"/>
                </a:solidFill>
              </a:rPr>
              <a:t>Брилівської</a:t>
            </a:r>
            <a:r>
              <a:rPr lang="uk-UA" sz="1600" i="1" dirty="0" smtClean="0">
                <a:solidFill>
                  <a:schemeClr val="bg1"/>
                </a:solidFill>
              </a:rPr>
              <a:t> загальноосвітньої школи І-ІІІ ступенів</a:t>
            </a:r>
            <a:endParaRPr lang="ru-RU" sz="1600" i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9129" y="1145310"/>
            <a:ext cx="71489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Що буде з 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Homo sapiens</a:t>
            </a:r>
            <a:r>
              <a:rPr lang="uk-UA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</a:p>
          <a:p>
            <a:pPr algn="ctr"/>
            <a:r>
              <a:rPr lang="uk-UA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Еволюція людини триває!</a:t>
            </a:r>
          </a:p>
          <a:p>
            <a:pPr algn="ctr"/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5236" y="6345382"/>
            <a:ext cx="165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2014р.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0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Керована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уявити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увійдуть</a:t>
            </a:r>
            <a:r>
              <a:rPr lang="ru-RU" dirty="0" smtClean="0">
                <a:solidFill>
                  <a:schemeClr val="bg1"/>
                </a:solidFill>
              </a:rPr>
              <a:t> в практику, то </a:t>
            </a:r>
            <a:r>
              <a:rPr lang="ru-RU" dirty="0" err="1" smtClean="0">
                <a:solidFill>
                  <a:schemeClr val="bg1"/>
                </a:solidFill>
              </a:rPr>
              <a:t>варто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подумати</a:t>
            </a:r>
            <a:r>
              <a:rPr lang="ru-RU" dirty="0" smtClean="0">
                <a:solidFill>
                  <a:schemeClr val="bg1"/>
                </a:solidFill>
              </a:rPr>
              <a:t>, як </a:t>
            </a:r>
            <a:r>
              <a:rPr lang="ru-RU" dirty="0" err="1" smtClean="0">
                <a:solidFill>
                  <a:schemeClr val="bg1"/>
                </a:solidFill>
              </a:rPr>
              <a:t>би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могло </a:t>
            </a:r>
            <a:r>
              <a:rPr lang="ru-RU" dirty="0" err="1" smtClean="0">
                <a:solidFill>
                  <a:schemeClr val="bg1"/>
                </a:solidFill>
              </a:rPr>
              <a:t>вплинути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подальшу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людства</a:t>
            </a:r>
            <a:r>
              <a:rPr lang="ru-RU" dirty="0" smtClean="0">
                <a:solidFill>
                  <a:schemeClr val="bg1"/>
                </a:solidFill>
              </a:rPr>
              <a:t>? </a:t>
            </a:r>
            <a:r>
              <a:rPr lang="ru-RU" dirty="0" err="1" smtClean="0">
                <a:solidFill>
                  <a:schemeClr val="bg1"/>
                </a:solidFill>
              </a:rPr>
              <a:t>Ймовірно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дуже</a:t>
            </a:r>
            <a:r>
              <a:rPr lang="ru-RU" dirty="0" smtClean="0">
                <a:solidFill>
                  <a:schemeClr val="bg1"/>
                </a:solidFill>
              </a:rPr>
              <a:t> сильно. </a:t>
            </a:r>
            <a:r>
              <a:rPr lang="ru-RU" dirty="0" err="1" smtClean="0">
                <a:solidFill>
                  <a:schemeClr val="bg1"/>
                </a:solidFill>
              </a:rPr>
              <a:t>Припустимо</a:t>
            </a:r>
            <a:r>
              <a:rPr lang="ru-RU" dirty="0" smtClean="0">
                <a:solidFill>
                  <a:schemeClr val="bg1"/>
                </a:solidFill>
              </a:rPr>
              <a:t>, батьки </a:t>
            </a:r>
            <a:r>
              <a:rPr lang="ru-RU" dirty="0" err="1" smtClean="0">
                <a:solidFill>
                  <a:schemeClr val="bg1"/>
                </a:solidFill>
              </a:rPr>
              <a:t>впливають</a:t>
            </a:r>
            <a:r>
              <a:rPr lang="ru-RU" dirty="0" smtClean="0">
                <a:solidFill>
                  <a:schemeClr val="bg1"/>
                </a:solidFill>
              </a:rPr>
              <a:t> таким чином на </a:t>
            </a:r>
            <a:r>
              <a:rPr lang="ru-RU" dirty="0" err="1" smtClean="0">
                <a:solidFill>
                  <a:schemeClr val="bg1"/>
                </a:solidFill>
              </a:rPr>
              <a:t>ще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народжених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дітей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сприяючи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розумовому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придбання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зовнішнього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вигляду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тривалості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виростуть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розумними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проживуть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, то вони </a:t>
            </a:r>
            <a:r>
              <a:rPr lang="ru-RU" dirty="0" err="1" smtClean="0">
                <a:solidFill>
                  <a:schemeClr val="bg1"/>
                </a:solidFill>
              </a:rPr>
              <a:t>зможуть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дітей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заробляти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будь-якого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нас. </a:t>
            </a:r>
            <a:r>
              <a:rPr lang="ru-RU" dirty="0" err="1" smtClean="0">
                <a:solidFill>
                  <a:schemeClr val="bg1"/>
                </a:solidFill>
              </a:rPr>
              <a:t>Ймовірно</a:t>
            </a:r>
            <a:r>
              <a:rPr lang="ru-RU" dirty="0" smtClean="0">
                <a:solidFill>
                  <a:schemeClr val="bg1"/>
                </a:solidFill>
              </a:rPr>
              <a:t>, на таких схожих людей </a:t>
            </a:r>
            <a:r>
              <a:rPr lang="ru-RU" dirty="0" err="1" smtClean="0">
                <a:solidFill>
                  <a:schemeClr val="bg1"/>
                </a:solidFill>
              </a:rPr>
              <a:t>почне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діяти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взаємне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тяжіння</a:t>
            </a:r>
            <a:r>
              <a:rPr lang="ru-RU" dirty="0" smtClean="0">
                <a:solidFill>
                  <a:schemeClr val="bg1"/>
                </a:solidFill>
              </a:rPr>
              <a:t>. В </a:t>
            </a:r>
            <a:r>
              <a:rPr lang="ru-RU" dirty="0" err="1" smtClean="0">
                <a:solidFill>
                  <a:schemeClr val="bg1"/>
                </a:solidFill>
              </a:rPr>
              <a:t>умовах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добровільної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географічної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соціальної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самоізоляції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відбутися</a:t>
            </a:r>
            <a:r>
              <a:rPr lang="ru-RU" dirty="0" smtClean="0">
                <a:solidFill>
                  <a:schemeClr val="bg1"/>
                </a:solidFill>
              </a:rPr>
              <a:t> дрейф </a:t>
            </a:r>
            <a:r>
              <a:rPr lang="ru-RU" dirty="0" err="1" smtClean="0">
                <a:solidFill>
                  <a:schemeClr val="bg1"/>
                </a:solidFill>
              </a:rPr>
              <a:t>генів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згодом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видоутворення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Інакше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кажучи</a:t>
            </a:r>
            <a:r>
              <a:rPr lang="ru-RU" dirty="0" smtClean="0">
                <a:solidFill>
                  <a:schemeClr val="bg1"/>
                </a:solidFill>
              </a:rPr>
              <a:t>, одного разу люди </a:t>
            </a:r>
            <a:r>
              <a:rPr lang="ru-RU" dirty="0" err="1" smtClean="0">
                <a:solidFill>
                  <a:schemeClr val="bg1"/>
                </a:solidFill>
              </a:rPr>
              <a:t>зможуть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людину</a:t>
            </a:r>
            <a:r>
              <a:rPr lang="ru-RU" dirty="0" smtClean="0">
                <a:solidFill>
                  <a:schemeClr val="bg1"/>
                </a:solidFill>
              </a:rPr>
              <a:t> нового виду. </a:t>
            </a: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захоче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людство</a:t>
            </a:r>
            <a:r>
              <a:rPr lang="ru-RU" dirty="0" smtClean="0">
                <a:solidFill>
                  <a:schemeClr val="bg1"/>
                </a:solidFill>
              </a:rPr>
              <a:t> обрати </a:t>
            </a:r>
            <a:r>
              <a:rPr lang="ru-RU" dirty="0" err="1" smtClean="0">
                <a:solidFill>
                  <a:schemeClr val="bg1"/>
                </a:solidFill>
              </a:rPr>
              <a:t>такий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варіант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подій</a:t>
            </a:r>
            <a:r>
              <a:rPr lang="ru-RU" dirty="0" smtClean="0">
                <a:solidFill>
                  <a:schemeClr val="bg1"/>
                </a:solidFill>
              </a:rPr>
              <a:t>, буде </a:t>
            </a:r>
            <a:r>
              <a:rPr lang="ru-RU" dirty="0" err="1" smtClean="0">
                <a:solidFill>
                  <a:schemeClr val="bg1"/>
                </a:solidFill>
              </a:rPr>
              <a:t>залежати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наших </a:t>
            </a:r>
            <a:r>
              <a:rPr lang="ru-RU" dirty="0" err="1" smtClean="0">
                <a:solidFill>
                  <a:schemeClr val="bg1"/>
                </a:solidFill>
              </a:rPr>
              <a:t>нащадків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homo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43055" y="1726695"/>
            <a:ext cx="3241963" cy="40645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Симбіоз із технікою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5709" y="1825625"/>
            <a:ext cx="3979141" cy="4704484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Ще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менш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передбачуваними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маніпуляції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представляються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взаємини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машинами.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нами. </a:t>
            </a: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бути </a:t>
            </a:r>
            <a:r>
              <a:rPr lang="ru-RU" dirty="0" err="1" smtClean="0">
                <a:solidFill>
                  <a:schemeClr val="bg1"/>
                </a:solidFill>
              </a:rPr>
              <a:t>кінцевою</a:t>
            </a:r>
            <a:r>
              <a:rPr lang="ru-RU" dirty="0" smtClean="0">
                <a:solidFill>
                  <a:schemeClr val="bg1"/>
                </a:solidFill>
              </a:rPr>
              <a:t> метою </a:t>
            </a:r>
            <a:r>
              <a:rPr lang="ru-RU" dirty="0" err="1" smtClean="0">
                <a:solidFill>
                  <a:schemeClr val="bg1"/>
                </a:solidFill>
              </a:rPr>
              <a:t>еволюції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нашого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біологічного</a:t>
            </a:r>
            <a:r>
              <a:rPr lang="ru-RU" dirty="0" smtClean="0">
                <a:solidFill>
                  <a:schemeClr val="bg1"/>
                </a:solidFill>
              </a:rPr>
              <a:t> виду </a:t>
            </a:r>
            <a:r>
              <a:rPr lang="ru-RU" dirty="0" err="1" smtClean="0">
                <a:solidFill>
                  <a:schemeClr val="bg1"/>
                </a:solidFill>
              </a:rPr>
              <a:t>симбіоз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технікою</a:t>
            </a:r>
            <a:r>
              <a:rPr lang="ru-RU" dirty="0" smtClean="0">
                <a:solidFill>
                  <a:schemeClr val="bg1"/>
                </a:solidFill>
              </a:rPr>
              <a:t>, синтез </a:t>
            </a:r>
            <a:r>
              <a:rPr lang="ru-RU" dirty="0" err="1" smtClean="0">
                <a:solidFill>
                  <a:schemeClr val="bg1"/>
                </a:solidFill>
              </a:rPr>
              <a:t>органічного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неорганічного</a:t>
            </a:r>
            <a:r>
              <a:rPr lang="ru-RU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Наше </a:t>
            </a:r>
            <a:r>
              <a:rPr lang="ru-RU" dirty="0" err="1" smtClean="0">
                <a:solidFill>
                  <a:schemeClr val="bg1"/>
                </a:solidFill>
              </a:rPr>
              <a:t>вдосконалення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технічних</a:t>
            </a:r>
            <a:r>
              <a:rPr lang="ru-RU" dirty="0" smtClean="0">
                <a:solidFill>
                  <a:schemeClr val="bg1"/>
                </a:solidFill>
              </a:rPr>
              <a:t> областях </a:t>
            </a:r>
            <a:r>
              <a:rPr lang="ru-RU" dirty="0" err="1" smtClean="0">
                <a:solidFill>
                  <a:schemeClr val="bg1"/>
                </a:solidFill>
              </a:rPr>
              <a:t>загрожує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розмити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старі</a:t>
            </a:r>
            <a:r>
              <a:rPr lang="ru-RU" dirty="0" smtClean="0">
                <a:solidFill>
                  <a:schemeClr val="bg1"/>
                </a:solidFill>
              </a:rPr>
              <a:t> шляхи, по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рухалася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Якби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критерієм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пристосованості</a:t>
            </a:r>
            <a:r>
              <a:rPr lang="ru-RU" dirty="0" smtClean="0">
                <a:solidFill>
                  <a:schemeClr val="bg1"/>
                </a:solidFill>
              </a:rPr>
              <a:t> стала </a:t>
            </a:r>
            <a:r>
              <a:rPr lang="ru-RU" dirty="0" err="1" smtClean="0">
                <a:solidFill>
                  <a:schemeClr val="bg1"/>
                </a:solidFill>
              </a:rPr>
              <a:t>ефективність</a:t>
            </a:r>
            <a:r>
              <a:rPr lang="ru-RU" dirty="0" smtClean="0">
                <a:solidFill>
                  <a:schemeClr val="bg1"/>
                </a:solidFill>
              </a:rPr>
              <a:t> машин, то в </a:t>
            </a:r>
            <a:r>
              <a:rPr lang="ru-RU" dirty="0" err="1" smtClean="0">
                <a:solidFill>
                  <a:schemeClr val="bg1"/>
                </a:solidFill>
              </a:rPr>
              <a:t>нашому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б </a:t>
            </a:r>
            <a:r>
              <a:rPr lang="ru-RU" dirty="0" err="1" smtClean="0">
                <a:solidFill>
                  <a:schemeClr val="bg1"/>
                </a:solidFill>
              </a:rPr>
              <a:t>знищено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дуже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того,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ми </a:t>
            </a:r>
            <a:r>
              <a:rPr lang="ru-RU" dirty="0" err="1" smtClean="0">
                <a:solidFill>
                  <a:schemeClr val="bg1"/>
                </a:solidFill>
              </a:rPr>
              <a:t>вважаємо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глибоко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людським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Вчений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пише</a:t>
            </a:r>
            <a:r>
              <a:rPr lang="ru-RU" dirty="0" smtClean="0">
                <a:solidFill>
                  <a:schemeClr val="bg1"/>
                </a:solidFill>
              </a:rPr>
              <a:t>: "</a:t>
            </a:r>
            <a:r>
              <a:rPr lang="ru-RU" dirty="0" err="1" smtClean="0">
                <a:solidFill>
                  <a:schemeClr val="bg1"/>
                </a:solidFill>
              </a:rPr>
              <a:t>Існують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навіжені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приємні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речі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мірою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умовно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наповнюють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змістом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гумор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любов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ігри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мистецтво</a:t>
            </a:r>
            <a:r>
              <a:rPr lang="ru-RU" dirty="0" smtClean="0">
                <a:solidFill>
                  <a:schemeClr val="bg1"/>
                </a:solidFill>
              </a:rPr>
              <a:t>, секс, </a:t>
            </a:r>
            <a:r>
              <a:rPr lang="ru-RU" dirty="0" err="1" smtClean="0">
                <a:solidFill>
                  <a:schemeClr val="bg1"/>
                </a:solidFill>
              </a:rPr>
              <a:t>танці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світські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бесіди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філософія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література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наукові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відкриття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їжа</a:t>
            </a:r>
            <a:r>
              <a:rPr lang="ru-RU" dirty="0" smtClean="0">
                <a:solidFill>
                  <a:schemeClr val="bg1"/>
                </a:solidFill>
              </a:rPr>
              <a:t>, дружба, </a:t>
            </a:r>
            <a:r>
              <a:rPr lang="ru-RU" dirty="0" err="1" smtClean="0">
                <a:solidFill>
                  <a:schemeClr val="bg1"/>
                </a:solidFill>
              </a:rPr>
              <a:t>виховання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дітей</a:t>
            </a:r>
            <a:r>
              <a:rPr lang="ru-RU" dirty="0" smtClean="0">
                <a:solidFill>
                  <a:schemeClr val="bg1"/>
                </a:solidFill>
              </a:rPr>
              <a:t>, спорт. </a:t>
            </a:r>
            <a:r>
              <a:rPr lang="ru-RU" dirty="0" err="1" smtClean="0">
                <a:solidFill>
                  <a:schemeClr val="bg1"/>
                </a:solidFill>
              </a:rPr>
              <a:t>Виходячи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свого</a:t>
            </a:r>
            <a:r>
              <a:rPr lang="ru-RU" dirty="0" smtClean="0">
                <a:solidFill>
                  <a:schemeClr val="bg1"/>
                </a:solidFill>
              </a:rPr>
              <a:t> смаку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можливостей</a:t>
            </a:r>
            <a:r>
              <a:rPr lang="ru-RU" dirty="0" smtClean="0">
                <a:solidFill>
                  <a:schemeClr val="bg1"/>
                </a:solidFill>
              </a:rPr>
              <a:t>, ми </a:t>
            </a:r>
            <a:r>
              <a:rPr lang="ru-RU" dirty="0" err="1" smtClean="0">
                <a:solidFill>
                  <a:schemeClr val="bg1"/>
                </a:solidFill>
              </a:rPr>
              <a:t>займаємося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еволюційному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минулому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нашого</a:t>
            </a:r>
            <a:r>
              <a:rPr lang="ru-RU" dirty="0" smtClean="0">
                <a:solidFill>
                  <a:schemeClr val="bg1"/>
                </a:solidFill>
              </a:rPr>
              <a:t> виду </a:t>
            </a:r>
            <a:r>
              <a:rPr lang="ru-RU" dirty="0" err="1" smtClean="0">
                <a:solidFill>
                  <a:schemeClr val="bg1"/>
                </a:solidFill>
              </a:rPr>
              <a:t>подібні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переваги</a:t>
            </a:r>
            <a:r>
              <a:rPr lang="ru-RU" dirty="0" smtClean="0">
                <a:solidFill>
                  <a:schemeClr val="bg1"/>
                </a:solidFill>
              </a:rPr>
              <a:t> носили </a:t>
            </a:r>
            <a:r>
              <a:rPr lang="ru-RU" dirty="0" err="1" smtClean="0">
                <a:solidFill>
                  <a:schemeClr val="bg1"/>
                </a:solidFill>
              </a:rPr>
              <a:t>пристосувальний</a:t>
            </a:r>
            <a:r>
              <a:rPr lang="ru-RU" dirty="0" smtClean="0">
                <a:solidFill>
                  <a:schemeClr val="bg1"/>
                </a:solidFill>
              </a:rPr>
              <a:t> характер. Але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у нас </a:t>
            </a:r>
            <a:r>
              <a:rPr lang="ru-RU" dirty="0" err="1" smtClean="0">
                <a:solidFill>
                  <a:schemeClr val="bg1"/>
                </a:solidFill>
              </a:rPr>
              <a:t>підстави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впевненості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</a:t>
            </a:r>
            <a:r>
              <a:rPr lang="ru-RU" dirty="0" smtClean="0">
                <a:solidFill>
                  <a:schemeClr val="bg1"/>
                </a:solidFill>
              </a:rPr>
              <a:t> ж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подібні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речі</a:t>
            </a:r>
            <a:r>
              <a:rPr lang="ru-RU" dirty="0" smtClean="0">
                <a:solidFill>
                  <a:schemeClr val="bg1"/>
                </a:solidFill>
              </a:rPr>
              <a:t> як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раніше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будуть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потрібні</a:t>
            </a:r>
            <a:r>
              <a:rPr lang="ru-RU" dirty="0" smtClean="0">
                <a:solidFill>
                  <a:schemeClr val="bg1"/>
                </a:solidFill>
              </a:rPr>
              <a:t> нам для </a:t>
            </a:r>
            <a:r>
              <a:rPr lang="ru-RU" dirty="0" err="1" smtClean="0">
                <a:solidFill>
                  <a:schemeClr val="bg1"/>
                </a:solidFill>
              </a:rPr>
              <a:t>адаптації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майбутньому</a:t>
            </a:r>
            <a:r>
              <a:rPr lang="ru-RU" dirty="0" smtClean="0">
                <a:solidFill>
                  <a:schemeClr val="bg1"/>
                </a:solidFill>
              </a:rPr>
              <a:t>? </a:t>
            </a:r>
            <a:r>
              <a:rPr lang="ru-RU" dirty="0" err="1" smtClean="0">
                <a:solidFill>
                  <a:schemeClr val="bg1"/>
                </a:solidFill>
              </a:rPr>
              <a:t>Ймовірно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тоді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домагатися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максимальної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пристосованості</a:t>
            </a:r>
            <a:r>
              <a:rPr lang="ru-RU" dirty="0" smtClean="0">
                <a:solidFill>
                  <a:schemeClr val="bg1"/>
                </a:solidFill>
              </a:rPr>
              <a:t> стане </a:t>
            </a:r>
            <a:r>
              <a:rPr lang="ru-RU" dirty="0" err="1" smtClean="0">
                <a:solidFill>
                  <a:schemeClr val="bg1"/>
                </a:solidFill>
              </a:rPr>
              <a:t>можливим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лише</a:t>
            </a:r>
            <a:r>
              <a:rPr lang="ru-RU" dirty="0" smtClean="0">
                <a:solidFill>
                  <a:schemeClr val="bg1"/>
                </a:solidFill>
              </a:rPr>
              <a:t> шляхом </a:t>
            </a:r>
            <a:r>
              <a:rPr lang="ru-RU" dirty="0" err="1" smtClean="0">
                <a:solidFill>
                  <a:schemeClr val="bg1"/>
                </a:solidFill>
              </a:rPr>
              <a:t>безперервного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важкої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монотонної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праці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повторюваних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виснажливих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робочих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операцій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головна</a:t>
            </a:r>
            <a:r>
              <a:rPr lang="ru-RU" dirty="0" smtClean="0">
                <a:solidFill>
                  <a:schemeClr val="bg1"/>
                </a:solidFill>
              </a:rPr>
              <a:t> мета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крихітне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поліпшення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якого-небудь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виробничо-економічного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показника</a:t>
            </a:r>
            <a:r>
              <a:rPr lang="ru-RU" dirty="0" smtClean="0">
                <a:solidFill>
                  <a:schemeClr val="bg1"/>
                </a:solidFill>
              </a:rPr>
              <a:t> ".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homo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49091" y="1801091"/>
            <a:ext cx="3703781" cy="436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Висновок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Коротше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кажучи</a:t>
            </a:r>
            <a:r>
              <a:rPr lang="ru-RU" dirty="0" smtClean="0">
                <a:solidFill>
                  <a:schemeClr val="bg1"/>
                </a:solidFill>
              </a:rPr>
              <a:t>, припустивши,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виживе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людство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піти</a:t>
            </a:r>
            <a:r>
              <a:rPr lang="ru-RU" dirty="0" smtClean="0">
                <a:solidFill>
                  <a:schemeClr val="bg1"/>
                </a:solidFill>
              </a:rPr>
              <a:t> по одному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трьох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можливих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шляхів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• </a:t>
            </a:r>
            <a:r>
              <a:rPr lang="ru-RU" dirty="0" err="1" smtClean="0">
                <a:solidFill>
                  <a:schemeClr val="bg1"/>
                </a:solidFill>
              </a:rPr>
              <a:t>застій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переважне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збереження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нинішнього</a:t>
            </a:r>
            <a:r>
              <a:rPr lang="ru-RU" dirty="0" smtClean="0">
                <a:solidFill>
                  <a:schemeClr val="bg1"/>
                </a:solidFill>
              </a:rPr>
              <a:t> становища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деякою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корекцією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період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змішання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людських</a:t>
            </a:r>
            <a:r>
              <a:rPr lang="ru-RU" dirty="0" smtClean="0">
                <a:solidFill>
                  <a:schemeClr val="bg1"/>
                </a:solidFill>
              </a:rPr>
              <a:t> рас;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• </a:t>
            </a:r>
            <a:r>
              <a:rPr lang="ru-RU" dirty="0" err="1" smtClean="0">
                <a:solidFill>
                  <a:schemeClr val="bg1"/>
                </a:solidFill>
              </a:rPr>
              <a:t>видоутворення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поява</a:t>
            </a:r>
            <a:r>
              <a:rPr lang="ru-RU" dirty="0" smtClean="0">
                <a:solidFill>
                  <a:schemeClr val="bg1"/>
                </a:solidFill>
              </a:rPr>
              <a:t> нового виду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нашій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який-небудь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планеті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• </a:t>
            </a:r>
            <a:r>
              <a:rPr lang="ru-RU" dirty="0" err="1" smtClean="0">
                <a:solidFill>
                  <a:schemeClr val="bg1"/>
                </a:solidFill>
              </a:rPr>
              <a:t>симбіоз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машинами - в </a:t>
            </a:r>
            <a:r>
              <a:rPr lang="ru-RU" dirty="0" err="1" smtClean="0">
                <a:solidFill>
                  <a:schemeClr val="bg1"/>
                </a:solidFill>
              </a:rPr>
              <a:t>результаті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з'єднання</a:t>
            </a:r>
            <a:r>
              <a:rPr lang="ru-RU" dirty="0" smtClean="0">
                <a:solidFill>
                  <a:schemeClr val="bg1"/>
                </a:solidFill>
              </a:rPr>
              <a:t> машин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свідомості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утворюється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колективний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розум</a:t>
            </a:r>
            <a:r>
              <a:rPr lang="ru-RU" dirty="0" smtClean="0">
                <a:solidFill>
                  <a:schemeClr val="bg1"/>
                </a:solidFill>
              </a:rPr>
              <a:t>, у </a:t>
            </a:r>
            <a:r>
              <a:rPr lang="ru-RU" dirty="0" err="1" smtClean="0">
                <a:solidFill>
                  <a:schemeClr val="bg1"/>
                </a:solidFill>
              </a:rPr>
              <a:t>чиїх</a:t>
            </a:r>
            <a:r>
              <a:rPr lang="ru-RU" dirty="0" smtClean="0">
                <a:solidFill>
                  <a:schemeClr val="bg1"/>
                </a:solidFill>
              </a:rPr>
              <a:t> межах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зберегтися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збереглися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якості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ми </a:t>
            </a:r>
            <a:r>
              <a:rPr lang="ru-RU" dirty="0" err="1" smtClean="0">
                <a:solidFill>
                  <a:schemeClr val="bg1"/>
                </a:solidFill>
              </a:rPr>
              <a:t>розглядаємо</a:t>
            </a:r>
            <a:r>
              <a:rPr lang="ru-RU" dirty="0" smtClean="0">
                <a:solidFill>
                  <a:schemeClr val="bg1"/>
                </a:solidFill>
              </a:rPr>
              <a:t> як </a:t>
            </a:r>
            <a:r>
              <a:rPr lang="ru-RU" dirty="0" err="1" smtClean="0">
                <a:solidFill>
                  <a:schemeClr val="bg1"/>
                </a:solidFill>
              </a:rPr>
              <a:t>людські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Teleportation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7696" y="2262908"/>
            <a:ext cx="3886200" cy="30049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Література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7721023" cy="435133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http://cikave.org.ua/discovery/evolyutsiya-lyudyny-tryvaje</a:t>
            </a:r>
            <a:r>
              <a:rPr lang="en-US" dirty="0" smtClean="0">
                <a:hlinkClick r:id="rId2"/>
              </a:rPr>
              <a:t>/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www.abitura.com/not_only/homo.htm</a:t>
            </a:r>
            <a:endParaRPr lang="uk-UA" dirty="0" smtClean="0"/>
          </a:p>
          <a:p>
            <a:r>
              <a:rPr lang="en-US" dirty="0" smtClean="0"/>
              <a:t>Future Evolution. Peter Ward. W.H. Freeman, 2001.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833501">
            <a:off x="7388743" y="5796210"/>
            <a:ext cx="1630025" cy="9341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4814" y="157345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smtClean="0">
                <a:solidFill>
                  <a:schemeClr val="bg1"/>
                </a:solidFill>
              </a:rPr>
              <a:t>Майбутнє людини – від чого воно залежить?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61BC-EEA1-47FB-B8ED-5CC55A99702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589478" y="1220184"/>
            <a:ext cx="8240486" cy="544286"/>
          </a:xfrm>
          <a:custGeom>
            <a:avLst/>
            <a:gdLst>
              <a:gd name="connsiteX0" fmla="*/ 0 w 8240486"/>
              <a:gd name="connsiteY0" fmla="*/ 0 h 544286"/>
              <a:gd name="connsiteX1" fmla="*/ 7195457 w 8240486"/>
              <a:gd name="connsiteY1" fmla="*/ 54429 h 544286"/>
              <a:gd name="connsiteX2" fmla="*/ 8240486 w 8240486"/>
              <a:gd name="connsiteY2" fmla="*/ 544286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0486" h="544286">
                <a:moveTo>
                  <a:pt x="0" y="0"/>
                </a:moveTo>
                <a:lnTo>
                  <a:pt x="7195457" y="54429"/>
                </a:lnTo>
                <a:cubicBezTo>
                  <a:pt x="8568871" y="145143"/>
                  <a:pt x="8120743" y="449943"/>
                  <a:pt x="8240486" y="544286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00233" y="1377507"/>
            <a:ext cx="39826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</a:rPr>
              <a:t>Всупереч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поширеній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думці</a:t>
            </a:r>
            <a:r>
              <a:rPr lang="ru-RU" sz="1600" dirty="0" smtClean="0">
                <a:solidFill>
                  <a:schemeClr val="bg1"/>
                </a:solidFill>
              </a:rPr>
              <a:t>, люди </a:t>
            </a:r>
            <a:r>
              <a:rPr lang="ru-RU" sz="1600" dirty="0" err="1" smtClean="0">
                <a:solidFill>
                  <a:schemeClr val="bg1"/>
                </a:solidFill>
              </a:rPr>
              <a:t>продовжують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еволюціонувати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  <a:r>
              <a:rPr lang="ru-RU" sz="1600" dirty="0" err="1" smtClean="0">
                <a:solidFill>
                  <a:schemeClr val="bg1"/>
                </a:solidFill>
              </a:rPr>
              <a:t>Наші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тіло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мозок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вже</a:t>
            </a:r>
            <a:r>
              <a:rPr lang="ru-RU" sz="1600" dirty="0" smtClean="0">
                <a:solidFill>
                  <a:schemeClr val="bg1"/>
                </a:solidFill>
              </a:rPr>
              <a:t> не </a:t>
            </a:r>
            <a:r>
              <a:rPr lang="ru-RU" sz="1600" dirty="0" err="1" smtClean="0">
                <a:solidFill>
                  <a:schemeClr val="bg1"/>
                </a:solidFill>
              </a:rPr>
              <a:t>ті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що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були</a:t>
            </a:r>
            <a:r>
              <a:rPr lang="ru-RU" sz="1600" dirty="0" smtClean="0">
                <a:solidFill>
                  <a:schemeClr val="bg1"/>
                </a:solidFill>
              </a:rPr>
              <a:t> у наших </a:t>
            </a:r>
            <a:r>
              <a:rPr lang="ru-RU" sz="1600" dirty="0" err="1" smtClean="0">
                <a:solidFill>
                  <a:schemeClr val="bg1"/>
                </a:solidFill>
              </a:rPr>
              <a:t>предків</a:t>
            </a:r>
            <a:r>
              <a:rPr lang="ru-RU" sz="1600" dirty="0" smtClean="0">
                <a:solidFill>
                  <a:schemeClr val="bg1"/>
                </a:solidFill>
              </a:rPr>
              <a:t> - </a:t>
            </a:r>
            <a:r>
              <a:rPr lang="ru-RU" sz="1600" dirty="0" err="1" smtClean="0">
                <a:solidFill>
                  <a:schemeClr val="bg1"/>
                </a:solidFill>
              </a:rPr>
              <a:t>чи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будуть</a:t>
            </a:r>
            <a:r>
              <a:rPr lang="ru-RU" sz="1600" dirty="0" smtClean="0">
                <a:solidFill>
                  <a:schemeClr val="bg1"/>
                </a:solidFill>
              </a:rPr>
              <a:t> у наших </a:t>
            </a:r>
            <a:r>
              <a:rPr lang="ru-RU" sz="1600" dirty="0" err="1" smtClean="0">
                <a:solidFill>
                  <a:schemeClr val="bg1"/>
                </a:solidFill>
              </a:rPr>
              <a:t>нащадків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600" dirty="0" err="1" smtClean="0">
                <a:solidFill>
                  <a:schemeClr val="bg1"/>
                </a:solidFill>
              </a:rPr>
              <a:t>Станемо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ми </a:t>
            </a:r>
            <a:r>
              <a:rPr lang="ru-RU" sz="1600" dirty="0" err="1" smtClean="0">
                <a:solidFill>
                  <a:schemeClr val="bg1"/>
                </a:solidFill>
              </a:rPr>
              <a:t>більші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або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дрібніші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розумніші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або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дурніші</a:t>
            </a:r>
            <a:r>
              <a:rPr lang="ru-RU" sz="1600" dirty="0" smtClean="0">
                <a:solidFill>
                  <a:schemeClr val="bg1"/>
                </a:solidFill>
              </a:rPr>
              <a:t>? Як </a:t>
            </a:r>
            <a:r>
              <a:rPr lang="ru-RU" sz="1600" dirty="0" err="1" smtClean="0">
                <a:solidFill>
                  <a:schemeClr val="bg1"/>
                </a:solidFill>
              </a:rPr>
              <a:t>позначаться</a:t>
            </a:r>
            <a:r>
              <a:rPr lang="ru-RU" sz="1600" dirty="0" smtClean="0">
                <a:solidFill>
                  <a:schemeClr val="bg1"/>
                </a:solidFill>
              </a:rPr>
              <a:t> на нас </a:t>
            </a:r>
            <a:r>
              <a:rPr lang="ru-RU" sz="1600" dirty="0" err="1" smtClean="0">
                <a:solidFill>
                  <a:schemeClr val="bg1"/>
                </a:solidFill>
              </a:rPr>
              <a:t>нові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захворювання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глобальне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підвищення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температури</a:t>
            </a:r>
            <a:r>
              <a:rPr lang="ru-RU" sz="1600" dirty="0" smtClean="0">
                <a:solidFill>
                  <a:schemeClr val="bg1"/>
                </a:solidFill>
              </a:rPr>
              <a:t>? </a:t>
            </a:r>
            <a:r>
              <a:rPr lang="ru-RU" sz="1600" dirty="0" err="1" smtClean="0">
                <a:solidFill>
                  <a:schemeClr val="bg1"/>
                </a:solidFill>
              </a:rPr>
              <a:t>Чи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з'явиться</a:t>
            </a:r>
            <a:r>
              <a:rPr lang="ru-RU" sz="1600" dirty="0" smtClean="0">
                <a:solidFill>
                  <a:schemeClr val="bg1"/>
                </a:solidFill>
              </a:rPr>
              <a:t> одного разу </a:t>
            </a:r>
            <a:r>
              <a:rPr lang="ru-RU" sz="1600" dirty="0" err="1" smtClean="0">
                <a:solidFill>
                  <a:schemeClr val="bg1"/>
                </a:solidFill>
              </a:rPr>
              <a:t>новий</a:t>
            </a:r>
            <a:r>
              <a:rPr lang="ru-RU" sz="1600" dirty="0" smtClean="0">
                <a:solidFill>
                  <a:schemeClr val="bg1"/>
                </a:solidFill>
              </a:rPr>
              <a:t> вид </a:t>
            </a:r>
            <a:r>
              <a:rPr lang="ru-RU" sz="1600" dirty="0" err="1" smtClean="0">
                <a:solidFill>
                  <a:schemeClr val="bg1"/>
                </a:solidFill>
              </a:rPr>
              <a:t>людини</a:t>
            </a:r>
            <a:r>
              <a:rPr lang="ru-RU" sz="1600" dirty="0" smtClean="0">
                <a:solidFill>
                  <a:schemeClr val="bg1"/>
                </a:solidFill>
              </a:rPr>
              <a:t>? </a:t>
            </a:r>
            <a:r>
              <a:rPr lang="ru-RU" sz="1600" dirty="0" err="1" smtClean="0">
                <a:solidFill>
                  <a:schemeClr val="bg1"/>
                </a:solidFill>
              </a:rPr>
              <a:t>Або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може</a:t>
            </a:r>
            <a:r>
              <a:rPr lang="ru-RU" sz="1600" dirty="0" smtClean="0">
                <a:solidFill>
                  <a:schemeClr val="bg1"/>
                </a:solidFill>
              </a:rPr>
              <a:t> бути, </a:t>
            </a:r>
            <a:r>
              <a:rPr lang="ru-RU" sz="1600" dirty="0" err="1" smtClean="0">
                <a:solidFill>
                  <a:schemeClr val="bg1"/>
                </a:solidFill>
              </a:rPr>
              <a:t>майбутня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еволюція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людства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залежить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вже</a:t>
            </a:r>
            <a:r>
              <a:rPr lang="ru-RU" sz="1600" dirty="0" smtClean="0">
                <a:solidFill>
                  <a:schemeClr val="bg1"/>
                </a:solidFill>
              </a:rPr>
              <a:t> не </a:t>
            </a:r>
            <a:r>
              <a:rPr lang="ru-RU" sz="1600" dirty="0" err="1" smtClean="0">
                <a:solidFill>
                  <a:schemeClr val="bg1"/>
                </a:solidFill>
              </a:rPr>
              <a:t>від</a:t>
            </a:r>
            <a:r>
              <a:rPr lang="ru-RU" sz="1600" dirty="0" smtClean="0">
                <a:solidFill>
                  <a:schemeClr val="bg1"/>
                </a:solidFill>
              </a:rPr>
              <a:t> наших </a:t>
            </a:r>
            <a:r>
              <a:rPr lang="ru-RU" sz="1600" dirty="0" err="1" smtClean="0">
                <a:solidFill>
                  <a:schemeClr val="bg1"/>
                </a:solidFill>
              </a:rPr>
              <a:t>генів</a:t>
            </a:r>
            <a:r>
              <a:rPr lang="ru-RU" sz="1600" dirty="0" smtClean="0">
                <a:solidFill>
                  <a:schemeClr val="bg1"/>
                </a:solidFill>
              </a:rPr>
              <a:t>, а </a:t>
            </a:r>
            <a:r>
              <a:rPr lang="ru-RU" sz="1600" dirty="0" err="1" smtClean="0">
                <a:solidFill>
                  <a:schemeClr val="bg1"/>
                </a:solidFill>
              </a:rPr>
              <a:t>від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рівня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розвитку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техніки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від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sz="1600" dirty="0" smtClean="0">
                <a:solidFill>
                  <a:schemeClr val="bg1"/>
                </a:solidFill>
              </a:rPr>
              <a:t> в наш </a:t>
            </a:r>
            <a:r>
              <a:rPr lang="ru-RU" sz="1600" dirty="0" err="1" smtClean="0">
                <a:solidFill>
                  <a:schemeClr val="bg1"/>
                </a:solidFill>
              </a:rPr>
              <a:t>мозок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тіло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кремнієвих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сталевих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елементів</a:t>
            </a:r>
            <a:r>
              <a:rPr lang="ru-RU" sz="1600" dirty="0" smtClean="0">
                <a:solidFill>
                  <a:schemeClr val="bg1"/>
                </a:solidFill>
              </a:rPr>
              <a:t>? А </a:t>
            </a:r>
            <a:r>
              <a:rPr lang="ru-RU" sz="1600" dirty="0" err="1" smtClean="0">
                <a:solidFill>
                  <a:schemeClr val="bg1"/>
                </a:solidFill>
              </a:rPr>
              <a:t>раптом</a:t>
            </a:r>
            <a:r>
              <a:rPr lang="ru-RU" sz="1600" dirty="0" smtClean="0">
                <a:solidFill>
                  <a:schemeClr val="bg1"/>
                </a:solidFill>
              </a:rPr>
              <a:t> наше </a:t>
            </a:r>
            <a:r>
              <a:rPr lang="ru-RU" sz="1600" dirty="0" err="1" smtClean="0">
                <a:solidFill>
                  <a:schemeClr val="bg1"/>
                </a:solidFill>
              </a:rPr>
              <a:t>призначення</a:t>
            </a:r>
            <a:r>
              <a:rPr lang="ru-RU" sz="1600" dirty="0" smtClean="0">
                <a:solidFill>
                  <a:schemeClr val="bg1"/>
                </a:solidFill>
              </a:rPr>
              <a:t> - бути </a:t>
            </a:r>
            <a:r>
              <a:rPr lang="ru-RU" sz="1600" dirty="0" err="1" smtClean="0">
                <a:solidFill>
                  <a:schemeClr val="bg1"/>
                </a:solidFill>
              </a:rPr>
              <a:t>всього-на-всього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творцями</a:t>
            </a:r>
            <a:r>
              <a:rPr lang="ru-RU" sz="1600" dirty="0" smtClean="0">
                <a:solidFill>
                  <a:schemeClr val="bg1"/>
                </a:solidFill>
              </a:rPr>
              <a:t> машин, </a:t>
            </a:r>
            <a:r>
              <a:rPr lang="ru-RU" sz="1600" dirty="0" err="1" smtClean="0">
                <a:solidFill>
                  <a:schemeClr val="bg1"/>
                </a:solidFill>
              </a:rPr>
              <a:t>наступної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цивілізації</a:t>
            </a:r>
            <a:r>
              <a:rPr lang="ru-RU" sz="1600" dirty="0" smtClean="0">
                <a:solidFill>
                  <a:schemeClr val="bg1"/>
                </a:solidFill>
              </a:rPr>
              <a:t>, яка буде </a:t>
            </a:r>
            <a:r>
              <a:rPr lang="ru-RU" sz="1600" dirty="0" err="1" smtClean="0">
                <a:solidFill>
                  <a:schemeClr val="bg1"/>
                </a:solidFill>
              </a:rPr>
              <a:t>панувати</a:t>
            </a:r>
            <a:r>
              <a:rPr lang="ru-RU" sz="1600" dirty="0" smtClean="0">
                <a:solidFill>
                  <a:schemeClr val="bg1"/>
                </a:solidFill>
              </a:rPr>
              <a:t> на </a:t>
            </a:r>
            <a:r>
              <a:rPr lang="ru-RU" sz="1600" dirty="0" err="1" smtClean="0">
                <a:solidFill>
                  <a:schemeClr val="bg1"/>
                </a:solidFill>
              </a:rPr>
              <a:t>планеті</a:t>
            </a:r>
            <a:r>
              <a:rPr lang="ru-RU" sz="1600" dirty="0" smtClean="0">
                <a:solidFill>
                  <a:schemeClr val="bg1"/>
                </a:solidFill>
              </a:rPr>
              <a:t> Земля?</a:t>
            </a:r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endParaRPr lang="ru-RU" sz="3600" dirty="0">
              <a:solidFill>
                <a:schemeClr val="bg1"/>
              </a:solidFill>
            </a:endParaRP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ddd\Downloads\homo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6670" y="1625022"/>
            <a:ext cx="2857500" cy="3971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95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Далеке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недавнє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минуле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49" y="1825624"/>
            <a:ext cx="3971059" cy="4686012"/>
          </a:xfrm>
        </p:spPr>
        <p:txBody>
          <a:bodyPr>
            <a:normAutofit fontScale="62500" lnSpcReduction="20000"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Як </a:t>
            </a:r>
            <a:r>
              <a:rPr lang="ru-RU" dirty="0" err="1" smtClean="0">
                <a:solidFill>
                  <a:schemeClr val="bg1"/>
                </a:solidFill>
              </a:rPr>
              <a:t>з'ясували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фахівці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вік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сімейства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назвою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гомініди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щонайменше</a:t>
            </a:r>
            <a:r>
              <a:rPr lang="ru-RU" dirty="0" smtClean="0">
                <a:solidFill>
                  <a:schemeClr val="bg1"/>
                </a:solidFill>
              </a:rPr>
              <a:t> 7 </a:t>
            </a:r>
            <a:r>
              <a:rPr lang="ru-RU" dirty="0" err="1" smtClean="0">
                <a:solidFill>
                  <a:schemeClr val="bg1"/>
                </a:solidFill>
              </a:rPr>
              <a:t>млн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Саме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стільки</a:t>
            </a:r>
            <a:r>
              <a:rPr lang="ru-RU" dirty="0" smtClean="0">
                <a:solidFill>
                  <a:schemeClr val="bg1"/>
                </a:solidFill>
              </a:rPr>
              <a:t> часу </a:t>
            </a:r>
            <a:r>
              <a:rPr lang="ru-RU" dirty="0" err="1" smtClean="0">
                <a:solidFill>
                  <a:schemeClr val="bg1"/>
                </a:solidFill>
              </a:rPr>
              <a:t>пройшло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тих </a:t>
            </a:r>
            <a:r>
              <a:rPr lang="ru-RU" dirty="0" err="1" smtClean="0">
                <a:solidFill>
                  <a:schemeClr val="bg1"/>
                </a:solidFill>
              </a:rPr>
              <a:t>пір</a:t>
            </a:r>
            <a:r>
              <a:rPr lang="ru-RU" dirty="0" smtClean="0">
                <a:solidFill>
                  <a:schemeClr val="bg1"/>
                </a:solidFill>
              </a:rPr>
              <a:t>, як </a:t>
            </a:r>
            <a:r>
              <a:rPr lang="ru-RU" dirty="0" err="1" smtClean="0">
                <a:solidFill>
                  <a:schemeClr val="bg1"/>
                </a:solidFill>
              </a:rPr>
              <a:t>з'явився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невелик</a:t>
            </a:r>
            <a:r>
              <a:rPr lang="uk-UA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за </a:t>
            </a:r>
            <a:r>
              <a:rPr lang="ru-RU" dirty="0" err="1" smtClean="0">
                <a:solidFill>
                  <a:schemeClr val="bg1"/>
                </a:solidFill>
              </a:rPr>
              <a:t>розміром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протолюдина</a:t>
            </a:r>
            <a:r>
              <a:rPr lang="ru-RU" dirty="0" smtClean="0">
                <a:solidFill>
                  <a:schemeClr val="bg1"/>
                </a:solidFill>
              </a:rPr>
              <a:t> .З </a:t>
            </a:r>
            <a:r>
              <a:rPr lang="ru-RU" dirty="0" err="1" smtClean="0">
                <a:solidFill>
                  <a:schemeClr val="bg1"/>
                </a:solidFill>
              </a:rPr>
              <a:t>тієї</a:t>
            </a:r>
            <a:r>
              <a:rPr lang="ru-RU" dirty="0" smtClean="0">
                <a:solidFill>
                  <a:schemeClr val="bg1"/>
                </a:solidFill>
              </a:rPr>
              <a:t> пори наше </a:t>
            </a:r>
            <a:r>
              <a:rPr lang="ru-RU" dirty="0" err="1" smtClean="0">
                <a:solidFill>
                  <a:schemeClr val="bg1"/>
                </a:solidFill>
              </a:rPr>
              <a:t>сімейство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поповнилося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низкою </a:t>
            </a:r>
            <a:r>
              <a:rPr lang="ru-RU" dirty="0" err="1" smtClean="0">
                <a:solidFill>
                  <a:schemeClr val="bg1"/>
                </a:solidFill>
              </a:rPr>
              <a:t>нових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досить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своєрідних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Сьогодні</a:t>
            </a:r>
            <a:r>
              <a:rPr lang="ru-RU" dirty="0" smtClean="0">
                <a:solidFill>
                  <a:schemeClr val="bg1"/>
                </a:solidFill>
              </a:rPr>
              <a:t> нам </a:t>
            </a:r>
            <a:r>
              <a:rPr lang="ru-RU" dirty="0" err="1" smtClean="0">
                <a:solidFill>
                  <a:schemeClr val="bg1"/>
                </a:solidFill>
              </a:rPr>
              <a:t>відомо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дев'ять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хоча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ховаються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персонажі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гомінідів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Сліди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давнішого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періоду</a:t>
            </a:r>
            <a:r>
              <a:rPr lang="ru-RU" dirty="0" smtClean="0">
                <a:solidFill>
                  <a:schemeClr val="bg1"/>
                </a:solidFill>
              </a:rPr>
              <a:t> практично не </a:t>
            </a:r>
            <a:r>
              <a:rPr lang="ru-RU" dirty="0" err="1" smtClean="0">
                <a:solidFill>
                  <a:schemeClr val="bg1"/>
                </a:solidFill>
              </a:rPr>
              <a:t>збереглися</a:t>
            </a:r>
            <a:r>
              <a:rPr lang="ru-RU" dirty="0" smtClean="0">
                <a:solidFill>
                  <a:schemeClr val="bg1"/>
                </a:solidFill>
              </a:rPr>
              <a:t>, так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потрапивши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осадові</a:t>
            </a:r>
            <a:r>
              <a:rPr lang="ru-RU" dirty="0" smtClean="0">
                <a:solidFill>
                  <a:schemeClr val="bg1"/>
                </a:solidFill>
              </a:rPr>
              <a:t> породи. </a:t>
            </a:r>
            <a:r>
              <a:rPr lang="ru-RU" dirty="0" err="1" smtClean="0">
                <a:solidFill>
                  <a:schemeClr val="bg1"/>
                </a:solidFill>
              </a:rPr>
              <a:t>Однак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загальновизнана</a:t>
            </a:r>
            <a:r>
              <a:rPr lang="ru-RU" dirty="0" smtClean="0">
                <a:solidFill>
                  <a:schemeClr val="bg1"/>
                </a:solidFill>
              </a:rPr>
              <a:t> картина </a:t>
            </a:r>
            <a:r>
              <a:rPr lang="ru-RU" dirty="0" err="1" smtClean="0">
                <a:solidFill>
                  <a:schemeClr val="bg1"/>
                </a:solidFill>
              </a:rPr>
              <a:t>щорічно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змінюється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залежності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публікованих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повідомлень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нововиявлених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скам'янілостях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інтерпретаціях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колишніх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знахідок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 descr="C:\Users\ddd\Downloads\48867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6655" y="1770638"/>
            <a:ext cx="4507345" cy="41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Основні положення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Багато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вважає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доісторичних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часів</a:t>
            </a:r>
            <a:r>
              <a:rPr lang="ru-RU" dirty="0" smtClean="0">
                <a:solidFill>
                  <a:schemeClr val="bg1"/>
                </a:solidFill>
              </a:rPr>
              <a:t> наш вид </a:t>
            </a:r>
            <a:r>
              <a:rPr lang="ru-RU" dirty="0" err="1" smtClean="0">
                <a:solidFill>
                  <a:schemeClr val="bg1"/>
                </a:solidFill>
              </a:rPr>
              <a:t>майже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змінився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Однак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дослідження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основі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генетичної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жителів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країн</a:t>
            </a:r>
            <a:r>
              <a:rPr lang="ru-RU" dirty="0" smtClean="0">
                <a:solidFill>
                  <a:schemeClr val="bg1"/>
                </a:solidFill>
              </a:rPr>
              <a:t> показали,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появи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сільського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господарства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великих </a:t>
            </a:r>
            <a:r>
              <a:rPr lang="ru-RU" dirty="0" err="1" smtClean="0">
                <a:solidFill>
                  <a:schemeClr val="bg1"/>
                </a:solidFill>
              </a:rPr>
              <a:t>міст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швидкість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зросла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триває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нам </a:t>
            </a:r>
            <a:r>
              <a:rPr lang="ru-RU" dirty="0" err="1" smtClean="0">
                <a:solidFill>
                  <a:schemeClr val="bg1"/>
                </a:solidFill>
              </a:rPr>
              <a:t>вдасться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пережити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природні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соціальні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потрясіння</a:t>
            </a:r>
            <a:r>
              <a:rPr lang="ru-RU" dirty="0" smtClean="0">
                <a:solidFill>
                  <a:schemeClr val="bg1"/>
                </a:solidFill>
              </a:rPr>
              <a:t>, то як буде </a:t>
            </a:r>
            <a:r>
              <a:rPr lang="ru-RU" dirty="0" err="1" smtClean="0">
                <a:solidFill>
                  <a:schemeClr val="bg1"/>
                </a:solidFill>
              </a:rPr>
              <a:t>виглядати</a:t>
            </a:r>
            <a:r>
              <a:rPr lang="ru-RU" dirty="0" smtClean="0">
                <a:solidFill>
                  <a:schemeClr val="bg1"/>
                </a:solidFill>
              </a:rPr>
              <a:t> наш вид через </a:t>
            </a:r>
            <a:r>
              <a:rPr lang="ru-RU" dirty="0" err="1" smtClean="0">
                <a:solidFill>
                  <a:schemeClr val="bg1"/>
                </a:solidFill>
              </a:rPr>
              <a:t>тисячу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? </a:t>
            </a:r>
            <a:r>
              <a:rPr lang="ru-RU" dirty="0" err="1" smtClean="0">
                <a:solidFill>
                  <a:schemeClr val="bg1"/>
                </a:solidFill>
              </a:rPr>
              <a:t>Прогнози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коливаються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оптимістичних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найпохмуріших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ddd\Downloads\12657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73262"/>
            <a:ext cx="3943350" cy="311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4147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Після </a:t>
            </a:r>
            <a:r>
              <a:rPr lang="en-US" dirty="0" smtClean="0">
                <a:solidFill>
                  <a:schemeClr val="bg1"/>
                </a:solidFill>
              </a:rPr>
              <a:t>Homo sapiens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4873" y="1348509"/>
            <a:ext cx="7758545" cy="482845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 err="1" smtClean="0">
                <a:solidFill>
                  <a:schemeClr val="bg1"/>
                </a:solidFill>
              </a:rPr>
              <a:t>минулому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нашому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род</a:t>
            </a:r>
            <a:r>
              <a:rPr lang="uk-UA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з'явилися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види</a:t>
            </a:r>
            <a:r>
              <a:rPr lang="ru-RU" dirty="0" smtClean="0">
                <a:solidFill>
                  <a:schemeClr val="bg1"/>
                </a:solidFill>
              </a:rPr>
              <a:t>. А як </a:t>
            </a:r>
            <a:r>
              <a:rPr lang="ru-RU" dirty="0" err="1" smtClean="0">
                <a:solidFill>
                  <a:schemeClr val="bg1"/>
                </a:solidFill>
              </a:rPr>
              <a:t>щодо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майбутнього</a:t>
            </a:r>
            <a:r>
              <a:rPr lang="ru-RU" dirty="0" smtClean="0">
                <a:solidFill>
                  <a:schemeClr val="bg1"/>
                </a:solidFill>
              </a:rPr>
              <a:t>? Для </a:t>
            </a:r>
            <a:r>
              <a:rPr lang="ru-RU" dirty="0" err="1" smtClean="0">
                <a:solidFill>
                  <a:schemeClr val="bg1"/>
                </a:solidFill>
              </a:rPr>
              <a:t>видоутворення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потрібно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якийсь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варіант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ізоляції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Найбільш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звична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географічна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ізоляція</a:t>
            </a:r>
            <a:r>
              <a:rPr lang="ru-RU" dirty="0" smtClean="0">
                <a:solidFill>
                  <a:schemeClr val="bg1"/>
                </a:solidFill>
              </a:rPr>
              <a:t>, коли невелика </a:t>
            </a:r>
            <a:r>
              <a:rPr lang="ru-RU" dirty="0" err="1" smtClean="0">
                <a:solidFill>
                  <a:schemeClr val="bg1"/>
                </a:solidFill>
              </a:rPr>
              <a:t>популяція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залишається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повністю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відрізаною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основного генофонду. При </a:t>
            </a:r>
            <a:r>
              <a:rPr lang="ru-RU" dirty="0" err="1" smtClean="0">
                <a:solidFill>
                  <a:schemeClr val="bg1"/>
                </a:solidFill>
              </a:rPr>
              <a:t>нинішніх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розмірах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взаємозв'язку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націй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ймовірність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подібного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варіанту</a:t>
            </a:r>
            <a:r>
              <a:rPr lang="ru-RU" dirty="0" smtClean="0">
                <a:solidFill>
                  <a:schemeClr val="bg1"/>
                </a:solidFill>
              </a:rPr>
              <a:t> невелика.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Однак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способи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вирішити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подібну</a:t>
            </a:r>
            <a:r>
              <a:rPr lang="ru-RU" dirty="0" smtClean="0">
                <a:solidFill>
                  <a:schemeClr val="bg1"/>
                </a:solidFill>
              </a:rPr>
              <a:t> задачу: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• </a:t>
            </a:r>
            <a:r>
              <a:rPr lang="ru-RU" dirty="0" err="1" smtClean="0">
                <a:solidFill>
                  <a:schemeClr val="bg1"/>
                </a:solidFill>
              </a:rPr>
              <a:t>створити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колонії</a:t>
            </a:r>
            <a:r>
              <a:rPr lang="ru-RU" dirty="0" smtClean="0">
                <a:solidFill>
                  <a:schemeClr val="bg1"/>
                </a:solidFill>
              </a:rPr>
              <a:t> на далеких планетах;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• </a:t>
            </a:r>
            <a:r>
              <a:rPr lang="ru-RU" dirty="0" err="1" smtClean="0">
                <a:solidFill>
                  <a:schemeClr val="bg1"/>
                </a:solidFill>
              </a:rPr>
              <a:t>тим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іншим</a:t>
            </a:r>
            <a:r>
              <a:rPr lang="ru-RU" dirty="0" smtClean="0">
                <a:solidFill>
                  <a:schemeClr val="bg1"/>
                </a:solidFill>
              </a:rPr>
              <a:t> чином </a:t>
            </a:r>
            <a:r>
              <a:rPr lang="ru-RU" dirty="0" err="1" smtClean="0">
                <a:solidFill>
                  <a:schemeClr val="bg1"/>
                </a:solidFill>
              </a:rPr>
              <a:t>порушити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глобальний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механізм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обміну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людськими</a:t>
            </a:r>
            <a:r>
              <a:rPr lang="ru-RU" dirty="0" smtClean="0">
                <a:solidFill>
                  <a:schemeClr val="bg1"/>
                </a:solidFill>
              </a:rPr>
              <a:t> генами;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• </a:t>
            </a:r>
            <a:r>
              <a:rPr lang="ru-RU" dirty="0" err="1" smtClean="0">
                <a:solidFill>
                  <a:schemeClr val="bg1"/>
                </a:solidFill>
              </a:rPr>
              <a:t>розбитися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окремі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групи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якого-небудь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катаклізму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зразок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падіння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</a:t>
            </a:r>
            <a:r>
              <a:rPr lang="ru-RU" dirty="0" smtClean="0">
                <a:solidFill>
                  <a:schemeClr val="bg1"/>
                </a:solidFill>
              </a:rPr>
              <a:t> Землю великого </a:t>
            </a:r>
            <a:r>
              <a:rPr lang="ru-RU" dirty="0" err="1" smtClean="0">
                <a:solidFill>
                  <a:schemeClr val="bg1"/>
                </a:solidFill>
              </a:rPr>
              <a:t>астероїда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• </a:t>
            </a:r>
            <a:r>
              <a:rPr lang="ru-RU" dirty="0" err="1" smtClean="0">
                <a:solidFill>
                  <a:schemeClr val="bg1"/>
                </a:solidFill>
              </a:rPr>
              <a:t>вдатися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генної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інженерії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Д</a:t>
            </a:r>
            <a:r>
              <a:rPr lang="ru-RU" dirty="0" err="1" smtClean="0">
                <a:solidFill>
                  <a:schemeClr val="bg1"/>
                </a:solidFill>
              </a:rPr>
              <a:t>ослідження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Генрі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Харпендінга</a:t>
            </a:r>
            <a:r>
              <a:rPr lang="ru-RU" dirty="0" smtClean="0">
                <a:solidFill>
                  <a:schemeClr val="bg1"/>
                </a:solidFill>
              </a:rPr>
              <a:t> та Джона </a:t>
            </a:r>
            <a:r>
              <a:rPr lang="ru-RU" dirty="0" err="1" smtClean="0">
                <a:solidFill>
                  <a:schemeClr val="bg1"/>
                </a:solidFill>
              </a:rPr>
              <a:t>Хокса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4109" y="1825624"/>
            <a:ext cx="8091055" cy="463059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 err="1" smtClean="0">
                <a:solidFill>
                  <a:schemeClr val="bg1"/>
                </a:solidFill>
              </a:rPr>
              <a:t>опублікованому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рік</a:t>
            </a:r>
            <a:r>
              <a:rPr lang="ru-RU" dirty="0" smtClean="0">
                <a:solidFill>
                  <a:schemeClr val="bg1"/>
                </a:solidFill>
              </a:rPr>
              <a:t> тому </a:t>
            </a:r>
            <a:r>
              <a:rPr lang="ru-RU" dirty="0" err="1" smtClean="0">
                <a:solidFill>
                  <a:schemeClr val="bg1"/>
                </a:solidFill>
              </a:rPr>
              <a:t>дослідженні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Генрі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Харпендінг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Університету</a:t>
            </a:r>
            <a:r>
              <a:rPr lang="ru-RU" dirty="0" smtClean="0">
                <a:solidFill>
                  <a:schemeClr val="bg1"/>
                </a:solidFill>
              </a:rPr>
              <a:t> штату Юта, Джон </a:t>
            </a:r>
            <a:r>
              <a:rPr lang="ru-RU" dirty="0" err="1" smtClean="0">
                <a:solidFill>
                  <a:schemeClr val="bg1"/>
                </a:solidFill>
              </a:rPr>
              <a:t>Хокс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Вісконсинського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університету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місті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Медісон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колеги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провели </a:t>
            </a:r>
            <a:r>
              <a:rPr lang="ru-RU" dirty="0" err="1" smtClean="0">
                <a:solidFill>
                  <a:schemeClr val="bg1"/>
                </a:solidFill>
              </a:rPr>
              <a:t>аналіз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міжнародної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карти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людського</a:t>
            </a:r>
            <a:r>
              <a:rPr lang="ru-RU" dirty="0" smtClean="0">
                <a:solidFill>
                  <a:schemeClr val="bg1"/>
                </a:solidFill>
              </a:rPr>
              <a:t> геному. Вони </a:t>
            </a:r>
            <a:r>
              <a:rPr lang="ru-RU" dirty="0" err="1" smtClean="0">
                <a:solidFill>
                  <a:schemeClr val="bg1"/>
                </a:solidFill>
              </a:rPr>
              <a:t>зосередили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увагу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генетичних</a:t>
            </a:r>
            <a:r>
              <a:rPr lang="ru-RU" dirty="0" smtClean="0">
                <a:solidFill>
                  <a:schemeClr val="bg1"/>
                </a:solidFill>
              </a:rPr>
              <a:t> маркерах 270 </a:t>
            </a:r>
            <a:r>
              <a:rPr lang="ru-RU" dirty="0" err="1" smtClean="0">
                <a:solidFill>
                  <a:schemeClr val="bg1"/>
                </a:solidFill>
              </a:rPr>
              <a:t>осіб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представляли </a:t>
            </a:r>
            <a:r>
              <a:rPr lang="ru-RU" dirty="0" err="1" smtClean="0">
                <a:solidFill>
                  <a:schemeClr val="bg1"/>
                </a:solidFill>
              </a:rPr>
              <a:t>чотири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групи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китайці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хань</a:t>
            </a:r>
            <a:r>
              <a:rPr lang="ru-RU" dirty="0" smtClean="0">
                <a:solidFill>
                  <a:schemeClr val="bg1"/>
                </a:solidFill>
              </a:rPr>
              <a:t>), </a:t>
            </a:r>
            <a:r>
              <a:rPr lang="ru-RU" dirty="0" err="1" smtClean="0">
                <a:solidFill>
                  <a:schemeClr val="bg1"/>
                </a:solidFill>
              </a:rPr>
              <a:t>японці</a:t>
            </a:r>
            <a:r>
              <a:rPr lang="ru-RU" dirty="0" smtClean="0">
                <a:solidFill>
                  <a:schemeClr val="bg1"/>
                </a:solidFill>
              </a:rPr>
              <a:t>, йоруба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європейці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північної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Європи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Вчені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виявили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5 тис.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 тому </a:t>
            </a:r>
            <a:r>
              <a:rPr lang="ru-RU" dirty="0" err="1" smtClean="0">
                <a:solidFill>
                  <a:schemeClr val="bg1"/>
                </a:solidFill>
              </a:rPr>
              <a:t>еволюціонували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щонайменше</a:t>
            </a:r>
            <a:r>
              <a:rPr lang="ru-RU" dirty="0" smtClean="0">
                <a:solidFill>
                  <a:schemeClr val="bg1"/>
                </a:solidFill>
              </a:rPr>
              <a:t> 7% </a:t>
            </a:r>
            <a:r>
              <a:rPr lang="ru-RU" dirty="0" err="1" smtClean="0">
                <a:solidFill>
                  <a:schemeClr val="bg1"/>
                </a:solidFill>
              </a:rPr>
              <a:t>генів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Значна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пов'язані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пристосуванням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певного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довкілля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- як природного, так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створеного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самими людьми.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у </a:t>
            </a:r>
            <a:r>
              <a:rPr lang="ru-RU" dirty="0" err="1" smtClean="0">
                <a:solidFill>
                  <a:schemeClr val="bg1"/>
                </a:solidFill>
              </a:rPr>
              <a:t>Китаї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Африці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лише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дорослі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засвоювати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свіже</a:t>
            </a:r>
            <a:r>
              <a:rPr lang="ru-RU" dirty="0" smtClean="0">
                <a:solidFill>
                  <a:schemeClr val="bg1"/>
                </a:solidFill>
              </a:rPr>
              <a:t> молоко, </a:t>
            </a:r>
            <a:r>
              <a:rPr lang="ru-RU" dirty="0" err="1" smtClean="0">
                <a:solidFill>
                  <a:schemeClr val="bg1"/>
                </a:solidFill>
              </a:rPr>
              <a:t>тоді</a:t>
            </a:r>
            <a:r>
              <a:rPr lang="ru-RU" dirty="0" smtClean="0">
                <a:solidFill>
                  <a:schemeClr val="bg1"/>
                </a:solidFill>
              </a:rPr>
              <a:t> як у </a:t>
            </a:r>
            <a:r>
              <a:rPr lang="ru-RU" dirty="0" err="1" smtClean="0">
                <a:solidFill>
                  <a:schemeClr val="bg1"/>
                </a:solidFill>
              </a:rPr>
              <a:t>Швеції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Данії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майже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</a:t>
            </a:r>
            <a:r>
              <a:rPr lang="ru-RU" dirty="0" smtClean="0">
                <a:solidFill>
                  <a:schemeClr val="bg1"/>
                </a:solidFill>
              </a:rPr>
              <a:t> для кого не становить </a:t>
            </a:r>
            <a:r>
              <a:rPr lang="ru-RU" dirty="0" err="1" smtClean="0">
                <a:solidFill>
                  <a:schemeClr val="bg1"/>
                </a:solidFill>
              </a:rPr>
              <a:t>проблеми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Н</a:t>
            </a:r>
            <a:r>
              <a:rPr lang="ru-RU" dirty="0" err="1" smtClean="0">
                <a:solidFill>
                  <a:schemeClr val="bg1"/>
                </a:solidFill>
              </a:rPr>
              <a:t>еприродній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відбір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 err="1" smtClean="0">
                <a:solidFill>
                  <a:schemeClr val="bg1"/>
                </a:solidFill>
              </a:rPr>
              <a:t>минулому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столітті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умови</a:t>
            </a:r>
            <a:r>
              <a:rPr lang="ru-RU" dirty="0" smtClean="0">
                <a:solidFill>
                  <a:schemeClr val="bg1"/>
                </a:solidFill>
              </a:rPr>
              <a:t>, в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існував</a:t>
            </a:r>
            <a:r>
              <a:rPr lang="ru-RU" dirty="0" smtClean="0">
                <a:solidFill>
                  <a:schemeClr val="bg1"/>
                </a:solidFill>
              </a:rPr>
              <a:t> наш вид, </a:t>
            </a:r>
            <a:r>
              <a:rPr lang="ru-RU" dirty="0" err="1" smtClean="0">
                <a:solidFill>
                  <a:schemeClr val="bg1"/>
                </a:solidFill>
              </a:rPr>
              <a:t>знову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змінилися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Географічна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ізоляція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груп</a:t>
            </a:r>
            <a:r>
              <a:rPr lang="ru-RU" dirty="0" smtClean="0">
                <a:solidFill>
                  <a:schemeClr val="bg1"/>
                </a:solidFill>
              </a:rPr>
              <a:t> людей </a:t>
            </a:r>
            <a:r>
              <a:rPr lang="ru-RU" dirty="0" err="1" smtClean="0">
                <a:solidFill>
                  <a:schemeClr val="bg1"/>
                </a:solidFill>
              </a:rPr>
              <a:t>виявилася</a:t>
            </a:r>
            <a:r>
              <a:rPr lang="ru-RU" dirty="0" smtClean="0">
                <a:solidFill>
                  <a:schemeClr val="bg1"/>
                </a:solidFill>
              </a:rPr>
              <a:t> порушена </a:t>
            </a:r>
            <a:r>
              <a:rPr lang="ru-RU" dirty="0" err="1" smtClean="0">
                <a:solidFill>
                  <a:schemeClr val="bg1"/>
                </a:solidFill>
              </a:rPr>
              <a:t>легкістю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просторових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переміщень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усуненням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соціальних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бар'єрів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колись </a:t>
            </a:r>
            <a:r>
              <a:rPr lang="ru-RU" dirty="0" err="1" smtClean="0">
                <a:solidFill>
                  <a:schemeClr val="bg1"/>
                </a:solidFill>
              </a:rPr>
              <a:t>розділяли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окремі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расові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групи</a:t>
            </a:r>
            <a:r>
              <a:rPr lang="ru-RU" dirty="0" smtClean="0">
                <a:solidFill>
                  <a:schemeClr val="bg1"/>
                </a:solidFill>
              </a:rPr>
              <a:t>. У </a:t>
            </a:r>
            <a:r>
              <a:rPr lang="ru-RU" dirty="0" err="1" smtClean="0">
                <a:solidFill>
                  <a:schemeClr val="bg1"/>
                </a:solidFill>
              </a:rPr>
              <a:t>людському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генофонді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ще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ніколи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спостерігалося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неймовірного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генного </a:t>
            </a:r>
            <a:r>
              <a:rPr lang="ru-RU" dirty="0" err="1" smtClean="0">
                <a:solidFill>
                  <a:schemeClr val="bg1"/>
                </a:solidFill>
              </a:rPr>
              <a:t>змішання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локальних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популяцій</a:t>
            </a:r>
            <a:r>
              <a:rPr lang="ru-RU" dirty="0" smtClean="0">
                <a:solidFill>
                  <a:schemeClr val="bg1"/>
                </a:solidFill>
              </a:rPr>
              <a:t> виду </a:t>
            </a:r>
            <a:r>
              <a:rPr lang="en-US" dirty="0" smtClean="0">
                <a:solidFill>
                  <a:schemeClr val="bg1"/>
                </a:solidFill>
              </a:rPr>
              <a:t>Homo sapiens. </a:t>
            </a:r>
            <a:r>
              <a:rPr lang="ru-RU" dirty="0" err="1" smtClean="0">
                <a:solidFill>
                  <a:schemeClr val="bg1"/>
                </a:solidFill>
              </a:rPr>
              <a:t>Слід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зауважити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мобільність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людства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взагалі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призвести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гомогенізації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нашого</a:t>
            </a:r>
            <a:r>
              <a:rPr lang="ru-RU" dirty="0" smtClean="0">
                <a:solidFill>
                  <a:schemeClr val="bg1"/>
                </a:solidFill>
              </a:rPr>
              <a:t> виду. </a:t>
            </a:r>
            <a:r>
              <a:rPr lang="ru-RU" dirty="0" err="1" smtClean="0">
                <a:solidFill>
                  <a:schemeClr val="bg1"/>
                </a:solidFill>
              </a:rPr>
              <a:t>Процес</a:t>
            </a:r>
            <a:r>
              <a:rPr lang="ru-RU" dirty="0" smtClean="0">
                <a:solidFill>
                  <a:schemeClr val="bg1"/>
                </a:solidFill>
              </a:rPr>
              <a:t> природного </a:t>
            </a:r>
            <a:r>
              <a:rPr lang="ru-RU" dirty="0" err="1" smtClean="0">
                <a:solidFill>
                  <a:schemeClr val="bg1"/>
                </a:solidFill>
              </a:rPr>
              <a:t>відбору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гальмується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нашими </a:t>
            </a:r>
            <a:r>
              <a:rPr lang="ru-RU" dirty="0" err="1" smtClean="0">
                <a:solidFill>
                  <a:schemeClr val="bg1"/>
                </a:solidFill>
              </a:rPr>
              <a:t>досягненнями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медицині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техніці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в </a:t>
            </a:r>
            <a:r>
              <a:rPr lang="ru-RU" dirty="0" err="1" smtClean="0">
                <a:solidFill>
                  <a:schemeClr val="bg1"/>
                </a:solidFill>
              </a:rPr>
              <a:t>більшій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країн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вже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спостерігається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масової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дитячої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смертності</a:t>
            </a:r>
            <a:r>
              <a:rPr lang="ru-RU" dirty="0" smtClean="0">
                <a:solidFill>
                  <a:schemeClr val="bg1"/>
                </a:solidFill>
              </a:rPr>
              <a:t>. Люди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генетичними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пошкодженнями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приречені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минулому</a:t>
            </a:r>
            <a:r>
              <a:rPr lang="ru-RU" dirty="0" smtClean="0">
                <a:solidFill>
                  <a:schemeClr val="bg1"/>
                </a:solidFill>
              </a:rPr>
              <a:t> на смерть, </a:t>
            </a:r>
            <a:r>
              <a:rPr lang="ru-RU" dirty="0" err="1" smtClean="0">
                <a:solidFill>
                  <a:schemeClr val="bg1"/>
                </a:solidFill>
              </a:rPr>
              <a:t>сьогодні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нормально </a:t>
            </a:r>
            <a:r>
              <a:rPr lang="ru-RU" dirty="0" err="1" smtClean="0">
                <a:solidFill>
                  <a:schemeClr val="bg1"/>
                </a:solidFill>
              </a:rPr>
              <a:t>жити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мати</a:t>
            </a:r>
            <a:r>
              <a:rPr lang="ru-RU" dirty="0" smtClean="0">
                <a:solidFill>
                  <a:schemeClr val="bg1"/>
                </a:solidFill>
              </a:rPr>
              <a:t> потомство. </a:t>
            </a:r>
            <a:r>
              <a:rPr lang="ru-RU" dirty="0" err="1" smtClean="0">
                <a:solidFill>
                  <a:schemeClr val="bg1"/>
                </a:solidFill>
              </a:rPr>
              <a:t>Наші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природні</a:t>
            </a:r>
            <a:r>
              <a:rPr lang="ru-RU" dirty="0" smtClean="0">
                <a:solidFill>
                  <a:schemeClr val="bg1"/>
                </a:solidFill>
              </a:rPr>
              <a:t> вороги - </a:t>
            </a:r>
            <a:r>
              <a:rPr lang="ru-RU" dirty="0" err="1" smtClean="0">
                <a:solidFill>
                  <a:schemeClr val="bg1"/>
                </a:solidFill>
              </a:rPr>
              <a:t>хижаки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уже не </a:t>
            </a:r>
            <a:r>
              <a:rPr lang="ru-RU" dirty="0" err="1" smtClean="0">
                <a:solidFill>
                  <a:schemeClr val="bg1"/>
                </a:solidFill>
              </a:rPr>
              <a:t>визначають</a:t>
            </a:r>
            <a:r>
              <a:rPr lang="ru-RU" dirty="0" smtClean="0">
                <a:solidFill>
                  <a:schemeClr val="bg1"/>
                </a:solidFill>
              </a:rPr>
              <a:t> для нас правил </a:t>
            </a:r>
            <a:r>
              <a:rPr lang="ru-RU" dirty="0" err="1" smtClean="0">
                <a:solidFill>
                  <a:schemeClr val="bg1"/>
                </a:solidFill>
              </a:rPr>
              <a:t>виживання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ddd\Downloads\what-about-race-nmn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48644" y="1825625"/>
            <a:ext cx="3647212" cy="4351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Утопія навколо нас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Дослідник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Стів</a:t>
            </a:r>
            <a:r>
              <a:rPr lang="ru-RU" dirty="0" smtClean="0">
                <a:solidFill>
                  <a:schemeClr val="bg1"/>
                </a:solidFill>
              </a:rPr>
              <a:t> Джонс </a:t>
            </a:r>
            <a:r>
              <a:rPr lang="ru-RU" dirty="0" err="1" smtClean="0">
                <a:solidFill>
                  <a:schemeClr val="bg1"/>
                </a:solidFill>
              </a:rPr>
              <a:t>наполягає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на тому,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мірою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припинилася</a:t>
            </a:r>
            <a:r>
              <a:rPr lang="ru-RU" dirty="0" smtClean="0">
                <a:solidFill>
                  <a:schemeClr val="bg1"/>
                </a:solidFill>
              </a:rPr>
              <a:t>. У 2002, </a:t>
            </a:r>
            <a:r>
              <a:rPr lang="ru-RU" dirty="0" err="1" smtClean="0">
                <a:solidFill>
                  <a:schemeClr val="bg1"/>
                </a:solidFill>
              </a:rPr>
              <a:t>виступаючи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дискусії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назвою</a:t>
            </a:r>
            <a:r>
              <a:rPr lang="ru-RU" dirty="0" smtClean="0">
                <a:solidFill>
                  <a:schemeClr val="bg1"/>
                </a:solidFill>
              </a:rPr>
              <a:t> "</a:t>
            </a:r>
            <a:r>
              <a:rPr lang="ru-RU" dirty="0" err="1" smtClean="0">
                <a:solidFill>
                  <a:schemeClr val="bg1"/>
                </a:solidFill>
              </a:rPr>
              <a:t>Еволюція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закінчена</a:t>
            </a:r>
            <a:r>
              <a:rPr lang="ru-RU" dirty="0" smtClean="0">
                <a:solidFill>
                  <a:schemeClr val="bg1"/>
                </a:solidFill>
              </a:rPr>
              <a:t>?",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заявив: "Для </a:t>
            </a:r>
            <a:r>
              <a:rPr lang="ru-RU" dirty="0" err="1" smtClean="0">
                <a:solidFill>
                  <a:schemeClr val="bg1"/>
                </a:solidFill>
              </a:rPr>
              <a:t>нашого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біологічного</a:t>
            </a:r>
            <a:r>
              <a:rPr lang="ru-RU" dirty="0" smtClean="0">
                <a:solidFill>
                  <a:schemeClr val="bg1"/>
                </a:solidFill>
              </a:rPr>
              <a:t> виду </a:t>
            </a:r>
            <a:r>
              <a:rPr lang="ru-RU" dirty="0" err="1" smtClean="0">
                <a:solidFill>
                  <a:schemeClr val="bg1"/>
                </a:solidFill>
              </a:rPr>
              <a:t>ситуація</a:t>
            </a:r>
            <a:r>
              <a:rPr lang="ru-RU" dirty="0" smtClean="0">
                <a:solidFill>
                  <a:schemeClr val="bg1"/>
                </a:solidFill>
              </a:rPr>
              <a:t> перестала </a:t>
            </a:r>
            <a:r>
              <a:rPr lang="ru-RU" dirty="0" err="1" smtClean="0">
                <a:solidFill>
                  <a:schemeClr val="bg1"/>
                </a:solidFill>
              </a:rPr>
              <a:t>поліпшуватися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погіршуватися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хочете</a:t>
            </a:r>
            <a:r>
              <a:rPr lang="ru-RU" dirty="0" smtClean="0">
                <a:solidFill>
                  <a:schemeClr val="bg1"/>
                </a:solidFill>
              </a:rPr>
              <a:t> знати, як </a:t>
            </a:r>
            <a:r>
              <a:rPr lang="ru-RU" dirty="0" err="1" smtClean="0">
                <a:solidFill>
                  <a:schemeClr val="bg1"/>
                </a:solidFill>
              </a:rPr>
              <a:t>виглядає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Утопія</a:t>
            </a:r>
            <a:r>
              <a:rPr lang="ru-RU" dirty="0" smtClean="0">
                <a:solidFill>
                  <a:schemeClr val="bg1"/>
                </a:solidFill>
              </a:rPr>
              <a:t>, то </a:t>
            </a:r>
            <a:r>
              <a:rPr lang="ru-RU" dirty="0" err="1" smtClean="0">
                <a:solidFill>
                  <a:schemeClr val="bg1"/>
                </a:solidFill>
              </a:rPr>
              <a:t>подивіться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навколо</a:t>
            </a:r>
            <a:r>
              <a:rPr lang="ru-RU" dirty="0" smtClean="0">
                <a:solidFill>
                  <a:schemeClr val="bg1"/>
                </a:solidFill>
              </a:rPr>
              <a:t> - вона перед вами ". Джонс </a:t>
            </a:r>
            <a:r>
              <a:rPr lang="ru-RU" dirty="0" err="1" smtClean="0">
                <a:solidFill>
                  <a:schemeClr val="bg1"/>
                </a:solidFill>
              </a:rPr>
              <a:t>вказав</a:t>
            </a:r>
            <a:r>
              <a:rPr lang="ru-RU" dirty="0" smtClean="0">
                <a:solidFill>
                  <a:schemeClr val="bg1"/>
                </a:solidFill>
              </a:rPr>
              <a:t> на те,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принаймні</a:t>
            </a:r>
            <a:r>
              <a:rPr lang="ru-RU" dirty="0" smtClean="0">
                <a:solidFill>
                  <a:schemeClr val="bg1"/>
                </a:solidFill>
              </a:rPr>
              <a:t>, в </a:t>
            </a:r>
            <a:r>
              <a:rPr lang="ru-RU" dirty="0" err="1" smtClean="0">
                <a:solidFill>
                  <a:schemeClr val="bg1"/>
                </a:solidFill>
              </a:rPr>
              <a:t>промислово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розвинених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країнах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майже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тепер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дожити</a:t>
            </a:r>
            <a:r>
              <a:rPr lang="ru-RU" dirty="0" smtClean="0">
                <a:solidFill>
                  <a:schemeClr val="bg1"/>
                </a:solidFill>
              </a:rPr>
              <a:t> до репродуктивного </a:t>
            </a:r>
            <a:r>
              <a:rPr lang="ru-RU" dirty="0" err="1" smtClean="0">
                <a:solidFill>
                  <a:schemeClr val="bg1"/>
                </a:solidFill>
              </a:rPr>
              <a:t>віку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володіють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рівними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можливостями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дітей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Звичайно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спадкова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стійкість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захворювань</a:t>
            </a:r>
            <a:r>
              <a:rPr lang="ru-RU" dirty="0" smtClean="0">
                <a:solidFill>
                  <a:schemeClr val="bg1"/>
                </a:solidFill>
              </a:rPr>
              <a:t> - таким,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як ВІЛ - </a:t>
            </a:r>
            <a:r>
              <a:rPr lang="ru-RU" dirty="0" err="1" smtClean="0">
                <a:solidFill>
                  <a:schemeClr val="bg1"/>
                </a:solidFill>
              </a:rPr>
              <a:t>дає</a:t>
            </a:r>
            <a:r>
              <a:rPr lang="ru-RU" dirty="0" smtClean="0">
                <a:solidFill>
                  <a:schemeClr val="bg1"/>
                </a:solidFill>
              </a:rPr>
              <a:t> людям </a:t>
            </a:r>
            <a:r>
              <a:rPr lang="ru-RU" dirty="0" err="1" smtClean="0">
                <a:solidFill>
                  <a:schemeClr val="bg1"/>
                </a:solidFill>
              </a:rPr>
              <a:t>додаткові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шанси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виживання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однак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вирішальним</a:t>
            </a:r>
            <a:r>
              <a:rPr lang="ru-RU" dirty="0" smtClean="0">
                <a:solidFill>
                  <a:schemeClr val="bg1"/>
                </a:solidFill>
              </a:rPr>
              <a:t> фактором у </a:t>
            </a:r>
            <a:r>
              <a:rPr lang="ru-RU" dirty="0" err="1" smtClean="0">
                <a:solidFill>
                  <a:schemeClr val="bg1"/>
                </a:solidFill>
              </a:rPr>
              <a:t>вирішенні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питання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смерть буде </a:t>
            </a:r>
            <a:r>
              <a:rPr lang="ru-RU" dirty="0" err="1" smtClean="0">
                <a:solidFill>
                  <a:schemeClr val="bg1"/>
                </a:solidFill>
              </a:rPr>
              <a:t>сьогодні</a:t>
            </a:r>
            <a:r>
              <a:rPr lang="ru-RU" dirty="0" smtClean="0">
                <a:solidFill>
                  <a:schemeClr val="bg1"/>
                </a:solidFill>
              </a:rPr>
              <a:t> не так </a:t>
            </a:r>
            <a:r>
              <a:rPr lang="ru-RU" dirty="0" err="1" smtClean="0">
                <a:solidFill>
                  <a:schemeClr val="bg1"/>
                </a:solidFill>
              </a:rPr>
              <a:t>генетична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спадковість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скільки</a:t>
            </a:r>
            <a:r>
              <a:rPr lang="ru-RU" dirty="0" smtClean="0">
                <a:solidFill>
                  <a:schemeClr val="bg1"/>
                </a:solidFill>
              </a:rPr>
              <a:t> культура. </a:t>
            </a:r>
            <a:r>
              <a:rPr lang="ru-RU" dirty="0" err="1" smtClean="0">
                <a:solidFill>
                  <a:schemeClr val="bg1"/>
                </a:solidFill>
              </a:rPr>
              <a:t>Іншими</a:t>
            </a:r>
            <a:r>
              <a:rPr lang="ru-RU" dirty="0" smtClean="0">
                <a:solidFill>
                  <a:schemeClr val="bg1"/>
                </a:solidFill>
              </a:rPr>
              <a:t> словами, </a:t>
            </a:r>
            <a:r>
              <a:rPr lang="ru-RU" dirty="0" err="1" smtClean="0">
                <a:solidFill>
                  <a:schemeClr val="bg1"/>
                </a:solidFill>
              </a:rPr>
              <a:t>сучасну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еволюцію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мабуть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назвати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генетичної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пов'язаної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думками.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ddd\Downloads\736153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7128" y="1838470"/>
            <a:ext cx="3962689" cy="4045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Еволюція в </a:t>
            </a:r>
            <a:r>
              <a:rPr lang="uk-UA" dirty="0" err="1" smtClean="0">
                <a:solidFill>
                  <a:schemeClr val="bg1"/>
                </a:solidFill>
              </a:rPr>
              <a:t>зворотньому</a:t>
            </a:r>
            <a:r>
              <a:rPr lang="uk-UA" dirty="0" smtClean="0">
                <a:solidFill>
                  <a:schemeClr val="bg1"/>
                </a:solidFill>
              </a:rPr>
              <a:t> напрямку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65939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Інша</a:t>
            </a:r>
            <a:r>
              <a:rPr lang="ru-RU" dirty="0" smtClean="0">
                <a:solidFill>
                  <a:schemeClr val="bg1"/>
                </a:solidFill>
              </a:rPr>
              <a:t> точка </a:t>
            </a:r>
            <a:r>
              <a:rPr lang="ru-RU" dirty="0" err="1" smtClean="0">
                <a:solidFill>
                  <a:schemeClr val="bg1"/>
                </a:solidFill>
              </a:rPr>
              <a:t>зору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зводиться</a:t>
            </a:r>
            <a:r>
              <a:rPr lang="ru-RU" dirty="0" smtClean="0">
                <a:solidFill>
                  <a:schemeClr val="bg1"/>
                </a:solidFill>
              </a:rPr>
              <a:t> до того,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генетична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триває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сьогодні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проте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діє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протилежному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напрямку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Певні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сучасного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викликати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тільки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підвищують</a:t>
            </a:r>
            <a:r>
              <a:rPr lang="ru-RU" dirty="0" smtClean="0">
                <a:solidFill>
                  <a:schemeClr val="bg1"/>
                </a:solidFill>
              </a:rPr>
              <a:t> нашу </a:t>
            </a:r>
            <a:r>
              <a:rPr lang="ru-RU" dirty="0" err="1" smtClean="0">
                <a:solidFill>
                  <a:schemeClr val="bg1"/>
                </a:solidFill>
              </a:rPr>
              <a:t>здатність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виживати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навіть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сприяють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зменшенню</a:t>
            </a:r>
            <a:r>
              <a:rPr lang="ru-RU" dirty="0" smtClean="0">
                <a:solidFill>
                  <a:schemeClr val="bg1"/>
                </a:solidFill>
              </a:rPr>
              <a:t>. Один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можливих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варіантів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еволюції</a:t>
            </a:r>
            <a:r>
              <a:rPr lang="ru-RU" dirty="0" smtClean="0">
                <a:solidFill>
                  <a:schemeClr val="bg1"/>
                </a:solidFill>
              </a:rPr>
              <a:t> "у </a:t>
            </a:r>
            <a:r>
              <a:rPr lang="ru-RU" dirty="0" err="1" smtClean="0">
                <a:solidFill>
                  <a:schemeClr val="bg1"/>
                </a:solidFill>
              </a:rPr>
              <a:t>зворотний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бік</a:t>
            </a:r>
            <a:r>
              <a:rPr lang="ru-RU" dirty="0" smtClean="0">
                <a:solidFill>
                  <a:schemeClr val="bg1"/>
                </a:solidFill>
              </a:rPr>
              <a:t>" </a:t>
            </a:r>
            <a:r>
              <a:rPr lang="ru-RU" dirty="0" err="1" smtClean="0">
                <a:solidFill>
                  <a:schemeClr val="bg1"/>
                </a:solidFill>
              </a:rPr>
              <a:t>відчуває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собі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величезна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кількість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студентів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Продовжуючи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освіту</a:t>
            </a:r>
            <a:r>
              <a:rPr lang="ru-RU" dirty="0" smtClean="0">
                <a:solidFill>
                  <a:schemeClr val="bg1"/>
                </a:solidFill>
              </a:rPr>
              <a:t>, вони на </a:t>
            </a:r>
            <a:r>
              <a:rPr lang="ru-RU" dirty="0" err="1" smtClean="0">
                <a:solidFill>
                  <a:schemeClr val="bg1"/>
                </a:solidFill>
              </a:rPr>
              <a:t>деякий</a:t>
            </a:r>
            <a:r>
              <a:rPr lang="ru-RU" dirty="0" smtClean="0">
                <a:solidFill>
                  <a:schemeClr val="bg1"/>
                </a:solidFill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</a:rPr>
              <a:t>відкладають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сім'ї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народження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дітей</a:t>
            </a:r>
            <a:r>
              <a:rPr lang="ru-RU" dirty="0" smtClean="0">
                <a:solidFill>
                  <a:schemeClr val="bg1"/>
                </a:solidFill>
              </a:rPr>
              <a:t>, у той час як </a:t>
            </a:r>
            <a:r>
              <a:rPr lang="ru-RU" dirty="0" err="1" smtClean="0">
                <a:solidFill>
                  <a:schemeClr val="bg1"/>
                </a:solidFill>
              </a:rPr>
              <a:t>багато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колишні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однокласники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досягли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успіхів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навчанні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заводять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дітей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відразу</a:t>
            </a:r>
            <a:r>
              <a:rPr lang="ru-RU" dirty="0" smtClean="0">
                <a:solidFill>
                  <a:schemeClr val="bg1"/>
                </a:solidFill>
              </a:rPr>
              <a:t> ж. </a:t>
            </a:r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менш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інтелектуально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розвинених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батьків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з'являється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більше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дітей</a:t>
            </a:r>
            <a:r>
              <a:rPr lang="ru-RU" dirty="0" smtClean="0">
                <a:solidFill>
                  <a:schemeClr val="bg1"/>
                </a:solidFill>
              </a:rPr>
              <a:t>, то </a:t>
            </a:r>
            <a:r>
              <a:rPr lang="ru-RU" dirty="0" err="1" smtClean="0">
                <a:solidFill>
                  <a:schemeClr val="bg1"/>
                </a:solidFill>
              </a:rPr>
              <a:t>інтелектуальність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сучасному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світі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виявляється</a:t>
            </a:r>
            <a:r>
              <a:rPr lang="ru-RU" dirty="0" smtClean="0">
                <a:solidFill>
                  <a:schemeClr val="bg1"/>
                </a:solidFill>
              </a:rPr>
              <a:t>, за </a:t>
            </a:r>
            <a:r>
              <a:rPr lang="ru-RU" dirty="0" err="1" smtClean="0">
                <a:solidFill>
                  <a:schemeClr val="bg1"/>
                </a:solidFill>
              </a:rPr>
              <a:t>Дарвіном</a:t>
            </a:r>
            <a:r>
              <a:rPr lang="ru-RU" dirty="0" smtClean="0">
                <a:solidFill>
                  <a:schemeClr val="bg1"/>
                </a:solidFill>
              </a:rPr>
              <a:t>, фактором </a:t>
            </a:r>
            <a:r>
              <a:rPr lang="ru-RU" dirty="0" err="1" smtClean="0">
                <a:solidFill>
                  <a:schemeClr val="bg1"/>
                </a:solidFill>
              </a:rPr>
              <a:t>вразливості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відповідно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чекати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зниження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середнього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рівня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ddec4df70188e01f8df8536ef482688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62894" y="1838037"/>
            <a:ext cx="4524087" cy="36391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f5bcf3944871a652614e69494c0aa9be8541cb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1435</Words>
  <Application>Microsoft Office PowerPoint</Application>
  <PresentationFormat>Экран (4:3)</PresentationFormat>
  <Paragraphs>56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Далеке і недавнє минуле</vt:lpstr>
      <vt:lpstr>Основні положення</vt:lpstr>
      <vt:lpstr>Після Homo sapiens</vt:lpstr>
      <vt:lpstr>Дослідження Генрі Харпендінга та Джона Хокса</vt:lpstr>
      <vt:lpstr>Неприродній відбір</vt:lpstr>
      <vt:lpstr>Утопія навколо нас</vt:lpstr>
      <vt:lpstr>Еволюція в зворотньому напрямку</vt:lpstr>
      <vt:lpstr>Керована еволюція</vt:lpstr>
      <vt:lpstr>Симбіоз із технікою</vt:lpstr>
      <vt:lpstr>Висновок</vt:lpstr>
      <vt:lpstr>Література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ddd</cp:lastModifiedBy>
  <cp:revision>17</cp:revision>
  <dcterms:created xsi:type="dcterms:W3CDTF">2013-02-18T09:49:30Z</dcterms:created>
  <dcterms:modified xsi:type="dcterms:W3CDTF">2014-12-01T20:54:56Z</dcterms:modified>
</cp:coreProperties>
</file>