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80" r:id="rId6"/>
    <p:sldId id="278" r:id="rId7"/>
    <p:sldId id="281" r:id="rId8"/>
    <p:sldId id="282" r:id="rId9"/>
    <p:sldId id="261" r:id="rId10"/>
    <p:sldId id="262" r:id="rId11"/>
    <p:sldId id="269" r:id="rId12"/>
    <p:sldId id="283" r:id="rId13"/>
    <p:sldId id="266" r:id="rId14"/>
    <p:sldId id="273" r:id="rId15"/>
    <p:sldId id="272" r:id="rId16"/>
    <p:sldId id="263" r:id="rId17"/>
    <p:sldId id="274" r:id="rId18"/>
    <p:sldId id="275" r:id="rId19"/>
    <p:sldId id="276" r:id="rId20"/>
    <p:sldId id="279" r:id="rId21"/>
    <p:sldId id="28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D10E-0E8E-4D02-9AD8-73D81A0706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28C9-4C9B-4783-ADE1-426DC3C7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Видоутворення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види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2868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Основні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способи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філітичне</a:t>
            </a:r>
            <a:r>
              <a:rPr lang="ru-RU" dirty="0">
                <a:latin typeface="Comic Sans MS" pitchFamily="66" charset="0"/>
              </a:rPr>
              <a:t>; 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дивергентне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гібридизація</a:t>
            </a:r>
            <a:r>
              <a:rPr lang="ru-RU" dirty="0" smtClean="0">
                <a:latin typeface="Comic Sans MS" pitchFamily="66" charset="0"/>
              </a:rPr>
              <a:t>.</a:t>
            </a:r>
            <a:r>
              <a:rPr lang="ru-RU" dirty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Філітичне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 err="1">
                <a:latin typeface="Comic Sans MS" pitchFamily="66" charset="0"/>
              </a:rPr>
              <a:t>поступове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перетворення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часі</a:t>
            </a:r>
            <a:r>
              <a:rPr lang="ru-RU" dirty="0">
                <a:latin typeface="Comic Sans MS" pitchFamily="66" charset="0"/>
              </a:rPr>
              <a:t> одного виду на </a:t>
            </a:r>
            <a:r>
              <a:rPr lang="ru-RU" dirty="0" err="1">
                <a:latin typeface="Comic Sans MS" pitchFamily="66" charset="0"/>
              </a:rPr>
              <a:t>інший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зміни</a:t>
            </a:r>
            <a:r>
              <a:rPr lang="ru-RU" dirty="0">
                <a:latin typeface="Comic Sans MS" pitchFamily="66" charset="0"/>
              </a:rPr>
              <a:t> умов на </a:t>
            </a:r>
            <a:r>
              <a:rPr lang="ru-RU" dirty="0" err="1">
                <a:latin typeface="Comic Sans MS" pitchFamily="66" charset="0"/>
              </a:rPr>
              <a:t>всьому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ареалі</a:t>
            </a:r>
            <a:r>
              <a:rPr lang="ru-RU" dirty="0">
                <a:latin typeface="Comic Sans MS" pitchFamily="66" charset="0"/>
              </a:rPr>
              <a:t>; число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 при </a:t>
            </a:r>
            <a:r>
              <a:rPr lang="ru-RU" dirty="0" err="1">
                <a:latin typeface="Comic Sans MS" pitchFamily="66" charset="0"/>
              </a:rPr>
              <a:t>цьому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збільшується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Дивергентне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(</a:t>
            </a:r>
            <a:r>
              <a:rPr lang="ru-RU" dirty="0" err="1">
                <a:latin typeface="Comic Sans MS" pitchFamily="66" charset="0"/>
              </a:rPr>
              <a:t>істинне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сегрегаціогенез</a:t>
            </a:r>
            <a:r>
              <a:rPr lang="ru-RU" dirty="0">
                <a:latin typeface="Comic Sans MS" pitchFamily="66" charset="0"/>
              </a:rPr>
              <a:t>) -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основі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дивергенції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розходження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ознак</a:t>
            </a:r>
            <a:r>
              <a:rPr lang="ru-RU" dirty="0">
                <a:latin typeface="Comic Sans MS" pitchFamily="66" charset="0"/>
              </a:rPr>
              <a:t>). </a:t>
            </a:r>
            <a:r>
              <a:rPr lang="ru-RU" dirty="0" err="1">
                <a:latin typeface="Comic Sans MS" pitchFamily="66" charset="0"/>
              </a:rPr>
              <a:t>Материнський</a:t>
            </a:r>
            <a:r>
              <a:rPr lang="ru-RU" dirty="0">
                <a:latin typeface="Comic Sans MS" pitchFamily="66" charset="0"/>
              </a:rPr>
              <a:t> вид при </a:t>
            </a:r>
            <a:r>
              <a:rPr lang="ru-RU" dirty="0" err="1">
                <a:latin typeface="Comic Sans MS" pitchFamily="66" charset="0"/>
              </a:rPr>
              <a:t>цьому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розділяється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окремі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угруповання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диференціація</a:t>
            </a:r>
            <a:r>
              <a:rPr lang="ru-RU" dirty="0">
                <a:latin typeface="Comic Sans MS" pitchFamily="66" charset="0"/>
              </a:rPr>
              <a:t>)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наступною</a:t>
            </a:r>
            <a:r>
              <a:rPr lang="ru-RU" dirty="0">
                <a:latin typeface="Comic Sans MS" pitchFamily="66" charset="0"/>
              </a:rPr>
              <a:t> адаптивною </a:t>
            </a:r>
            <a:r>
              <a:rPr lang="ru-RU" dirty="0" err="1">
                <a:latin typeface="Comic Sans MS" pitchFamily="66" charset="0"/>
              </a:rPr>
              <a:t>радіацією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перетворенням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нові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види</a:t>
            </a:r>
            <a:r>
              <a:rPr lang="ru-RU" dirty="0">
                <a:latin typeface="Comic Sans MS" pitchFamily="66" charset="0"/>
              </a:rPr>
              <a:t> за схемою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найбільш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поширений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типовий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спосіб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він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веде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збільшення</a:t>
            </a:r>
            <a:r>
              <a:rPr lang="ru-RU" dirty="0">
                <a:latin typeface="Comic Sans MS" pitchFamily="66" charset="0"/>
              </a:rPr>
              <a:t> числа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різноманітності</a:t>
            </a:r>
            <a:r>
              <a:rPr lang="ru-RU" dirty="0">
                <a:latin typeface="Comic Sans MS" pitchFamily="66" charset="0"/>
              </a:rPr>
              <a:t>). </a:t>
            </a:r>
            <a:r>
              <a:rPr lang="ru-RU" dirty="0" err="1">
                <a:latin typeface="Comic Sans MS" pitchFamily="66" charset="0"/>
              </a:rPr>
              <a:t>Види</a:t>
            </a:r>
            <a:r>
              <a:rPr lang="ru-RU" dirty="0">
                <a:latin typeface="Comic Sans MS" pitchFamily="66" charset="0"/>
              </a:rPr>
              <a:t> при </a:t>
            </a:r>
            <a:r>
              <a:rPr lang="ru-RU" dirty="0" err="1">
                <a:latin typeface="Comic Sans MS" pitchFamily="66" charset="0"/>
              </a:rPr>
              <a:t>цьому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утворюються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повільно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основі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дивергенції</a:t>
            </a:r>
            <a:r>
              <a:rPr lang="ru-RU" dirty="0">
                <a:latin typeface="Comic Sans MS" pitchFamily="66" charset="0"/>
              </a:rPr>
              <a:t> описав </a:t>
            </a:r>
            <a:r>
              <a:rPr lang="ru-RU" dirty="0" err="1">
                <a:latin typeface="Comic Sans MS" pitchFamily="66" charset="0"/>
              </a:rPr>
              <a:t>Дарвін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Гібридизація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один </a:t>
            </a:r>
            <a:r>
              <a:rPr lang="ru-RU" dirty="0" err="1">
                <a:latin typeface="Comic Sans MS" pitchFamily="66" charset="0"/>
              </a:rPr>
              <a:t>із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способів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, при </a:t>
            </a:r>
            <a:r>
              <a:rPr lang="ru-RU" dirty="0" err="1">
                <a:latin typeface="Comic Sans MS" pitchFamily="66" charset="0"/>
              </a:rPr>
              <a:t>якому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новий</a:t>
            </a:r>
            <a:r>
              <a:rPr lang="ru-RU" dirty="0">
                <a:latin typeface="Comic Sans MS" pitchFamily="66" charset="0"/>
              </a:rPr>
              <a:t> вид </a:t>
            </a:r>
            <a:r>
              <a:rPr lang="ru-RU" dirty="0" err="1">
                <a:latin typeface="Comic Sans MS" pitchFamily="66" charset="0"/>
              </a:rPr>
              <a:t>утворюється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основі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об'єднання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двох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вихідних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синтезогенез</a:t>
            </a:r>
            <a:r>
              <a:rPr lang="ru-RU" dirty="0">
                <a:latin typeface="Comic Sans MS" pitchFamily="66" charset="0"/>
              </a:rPr>
              <a:t>), </a:t>
            </a:r>
            <a:r>
              <a:rPr lang="ru-RU" dirty="0" err="1">
                <a:latin typeface="Comic Sans MS" pitchFamily="66" charset="0"/>
              </a:rPr>
              <a:t>наприклад</a:t>
            </a:r>
            <a:r>
              <a:rPr lang="ru-RU" dirty="0">
                <a:latin typeface="Comic Sans MS" pitchFamily="66" charset="0"/>
              </a:rPr>
              <a:t>, у </a:t>
            </a:r>
            <a:r>
              <a:rPr lang="ru-RU" dirty="0" err="1">
                <a:latin typeface="Comic Sans MS" pitchFamily="66" charset="0"/>
              </a:rPr>
              <a:t>квіткових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рослин</a:t>
            </a:r>
            <a:r>
              <a:rPr lang="ru-RU" dirty="0">
                <a:latin typeface="Comic Sans MS" pitchFamily="66" charset="0"/>
              </a:rPr>
              <a:t>. Цей </a:t>
            </a:r>
            <a:r>
              <a:rPr lang="ru-RU" dirty="0" err="1">
                <a:latin typeface="Comic Sans MS" pitchFamily="66" charset="0"/>
              </a:rPr>
              <a:t>спосіб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менш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поширений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природі</a:t>
            </a:r>
            <a:r>
              <a:rPr lang="ru-RU" dirty="0">
                <a:latin typeface="Comic Sans MS" pitchFamily="66" charset="0"/>
              </a:rPr>
              <a:t> через </a:t>
            </a:r>
            <a:r>
              <a:rPr lang="ru-RU" dirty="0" err="1">
                <a:latin typeface="Comic Sans MS" pitchFamily="66" charset="0"/>
              </a:rPr>
              <a:t>труднощі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виникають</a:t>
            </a:r>
            <a:r>
              <a:rPr lang="ru-RU" dirty="0">
                <a:latin typeface="Comic Sans MS" pitchFamily="66" charset="0"/>
              </a:rPr>
              <a:t> при </a:t>
            </a:r>
            <a:r>
              <a:rPr lang="ru-RU" dirty="0" err="1">
                <a:latin typeface="Comic Sans MS" pitchFamily="66" charset="0"/>
              </a:rPr>
              <a:t>подоланні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репродуктивної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ізоляції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між</a:t>
            </a:r>
            <a:r>
              <a:rPr lang="ru-RU" dirty="0">
                <a:latin typeface="Comic Sans MS" pitchFamily="66" charset="0"/>
              </a:rPr>
              <a:t> видами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через </a:t>
            </a:r>
            <a:r>
              <a:rPr lang="ru-RU" dirty="0" err="1">
                <a:latin typeface="Comic Sans MS" pitchFamily="66" charset="0"/>
              </a:rPr>
              <a:t>стерильність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гібридів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786190"/>
            <a:ext cx="82153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екоелемент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&gt;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популяція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—&gt;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екологічна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географічна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раса —&gt; вид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71530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Квантове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85794"/>
            <a:ext cx="82153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Квантове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відгалужування</a:t>
            </a:r>
            <a:r>
              <a:rPr lang="ru-RU" dirty="0">
                <a:latin typeface="Comic Sans MS" pitchFamily="66" charset="0"/>
              </a:rPr>
              <a:t> нового </a:t>
            </a:r>
            <a:r>
              <a:rPr lang="ru-RU" dirty="0" err="1">
                <a:latin typeface="Comic Sans MS" pitchFamily="66" charset="0"/>
              </a:rPr>
              <a:t>дочірнього</a:t>
            </a:r>
            <a:r>
              <a:rPr lang="ru-RU" dirty="0">
                <a:latin typeface="Comic Sans MS" pitchFamily="66" charset="0"/>
              </a:rPr>
              <a:t> виду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невеликого </a:t>
            </a:r>
            <a:r>
              <a:rPr lang="ru-RU" dirty="0" err="1">
                <a:latin typeface="Comic Sans MS" pitchFamily="66" charset="0"/>
              </a:rPr>
              <a:t>периферійного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ізоляту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ширшого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поліморфного</a:t>
            </a:r>
            <a:r>
              <a:rPr lang="ru-RU" dirty="0">
                <a:latin typeface="Comic Sans MS" pitchFamily="66" charset="0"/>
              </a:rPr>
              <a:t> предкового виду. Цей </a:t>
            </a:r>
            <a:r>
              <a:rPr lang="ru-RU" dirty="0" err="1">
                <a:latin typeface="Comic Sans MS" pitchFamily="66" charset="0"/>
              </a:rPr>
              <a:t>процес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вперше</a:t>
            </a:r>
            <a:r>
              <a:rPr lang="ru-RU" dirty="0">
                <a:latin typeface="Comic Sans MS" pitchFamily="66" charset="0"/>
              </a:rPr>
              <a:t> описаний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Майром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Термін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квантове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dirty="0" err="1">
                <a:latin typeface="Comic Sans MS" pitchFamily="66" charset="0"/>
              </a:rPr>
              <a:t>запропонував</a:t>
            </a:r>
            <a:r>
              <a:rPr lang="ru-RU" dirty="0">
                <a:latin typeface="Comic Sans MS" pitchFamily="66" charset="0"/>
              </a:rPr>
              <a:t> для </a:t>
            </a:r>
            <a:r>
              <a:rPr lang="ru-RU" dirty="0" err="1">
                <a:latin typeface="Comic Sans MS" pitchFamily="66" charset="0"/>
              </a:rPr>
              <a:t>позначення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цього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процесу</a:t>
            </a:r>
            <a:r>
              <a:rPr lang="ru-RU" dirty="0">
                <a:latin typeface="Comic Sans MS" pitchFamily="66" charset="0"/>
              </a:rPr>
              <a:t> Грант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причин,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стануть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ясніше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подальшому</a:t>
            </a:r>
            <a:r>
              <a:rPr lang="ru-RU" dirty="0">
                <a:latin typeface="Comic Sans MS" pitchFamily="66" charset="0"/>
              </a:rPr>
              <a:t>. Сам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користувався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терміном</a:t>
            </a:r>
            <a:r>
              <a:rPr lang="ru-RU" dirty="0">
                <a:latin typeface="Comic Sans MS" pitchFamily="66" charset="0"/>
              </a:rPr>
              <a:t> «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 шляхом </a:t>
            </a:r>
            <a:r>
              <a:rPr lang="ru-RU" dirty="0" err="1">
                <a:latin typeface="Comic Sans MS" pitchFamily="66" charset="0"/>
              </a:rPr>
              <a:t>генетичної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революції</a:t>
            </a:r>
            <a:r>
              <a:rPr lang="ru-RU" dirty="0">
                <a:latin typeface="Comic Sans MS" pitchFamily="66" charset="0"/>
              </a:rPr>
              <a:t>»;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інші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синоніми</a:t>
            </a:r>
            <a:r>
              <a:rPr lang="ru-RU" dirty="0">
                <a:latin typeface="Comic Sans MS" pitchFamily="66" charset="0"/>
              </a:rPr>
              <a:t>: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результаті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катастрофічного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добору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результаті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чергування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підйомів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спадів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чисельності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Нещодавно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запропонував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ще</a:t>
            </a:r>
            <a:r>
              <a:rPr lang="ru-RU" dirty="0">
                <a:latin typeface="Comic Sans MS" pitchFamily="66" charset="0"/>
              </a:rPr>
              <a:t> один </a:t>
            </a:r>
            <a:r>
              <a:rPr lang="ru-RU" dirty="0" err="1">
                <a:latin typeface="Comic Sans MS" pitchFamily="66" charset="0"/>
              </a:rPr>
              <a:t>синонім</a:t>
            </a:r>
            <a:r>
              <a:rPr lang="ru-RU" dirty="0">
                <a:latin typeface="Comic Sans MS" pitchFamily="66" charset="0"/>
              </a:rPr>
              <a:t> —</a:t>
            </a:r>
            <a:r>
              <a:rPr lang="ru-RU" dirty="0" err="1">
                <a:latin typeface="Comic Sans MS" pitchFamily="66" charset="0"/>
              </a:rPr>
              <a:t>перипатричне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, не </a:t>
            </a:r>
            <a:r>
              <a:rPr lang="ru-RU" dirty="0" err="1">
                <a:latin typeface="Comic Sans MS" pitchFamily="66" charset="0"/>
              </a:rPr>
              <a:t>посилаючись</a:t>
            </a:r>
            <a:r>
              <a:rPr lang="ru-RU" dirty="0">
                <a:latin typeface="Comic Sans MS" pitchFamily="66" charset="0"/>
              </a:rPr>
              <a:t> при </a:t>
            </a:r>
            <a:r>
              <a:rPr lang="ru-RU" dirty="0" err="1">
                <a:latin typeface="Comic Sans MS" pitchFamily="66" charset="0"/>
              </a:rPr>
              <a:t>цьому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старіші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терміни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широко </a:t>
            </a:r>
            <a:r>
              <a:rPr lang="ru-RU" dirty="0" err="1">
                <a:latin typeface="Comic Sans MS" pitchFamily="66" charset="0"/>
              </a:rPr>
              <a:t>застосовуються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даний</a:t>
            </a:r>
            <a:r>
              <a:rPr lang="ru-RU" dirty="0">
                <a:latin typeface="Comic Sans MS" pitchFamily="66" charset="0"/>
              </a:rPr>
              <a:t> час.</a:t>
            </a:r>
          </a:p>
          <a:p>
            <a:r>
              <a:rPr lang="ru-RU" dirty="0">
                <a:latin typeface="Comic Sans MS" pitchFamily="66" charset="0"/>
              </a:rPr>
              <a:t>При </a:t>
            </a:r>
            <a:r>
              <a:rPr lang="ru-RU" dirty="0" err="1">
                <a:latin typeface="Comic Sans MS" pitchFamily="66" charset="0"/>
              </a:rPr>
              <a:t>географічному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видоутворенні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зазвичай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спостерігається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наступна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послідовність</a:t>
            </a:r>
            <a:r>
              <a:rPr lang="ru-RU" dirty="0">
                <a:latin typeface="Comic Sans MS" pitchFamily="66" charset="0"/>
              </a:rPr>
              <a:t>: локальна </a:t>
            </a:r>
            <a:r>
              <a:rPr lang="ru-RU" dirty="0" err="1">
                <a:latin typeface="Comic Sans MS" pitchFamily="66" charset="0"/>
              </a:rPr>
              <a:t>раса-географічна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раса-аллопатричний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напіввид-вид</a:t>
            </a:r>
            <a:r>
              <a:rPr lang="ru-RU" dirty="0">
                <a:latin typeface="Comic Sans MS" pitchFamily="66" charset="0"/>
              </a:rPr>
              <a:t>. На </a:t>
            </a:r>
            <a:r>
              <a:rPr lang="ru-RU" dirty="0" err="1">
                <a:latin typeface="Comic Sans MS" pitchFamily="66" charset="0"/>
              </a:rPr>
              <a:t>відміну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цього</a:t>
            </a:r>
            <a:r>
              <a:rPr lang="ru-RU" dirty="0">
                <a:latin typeface="Comic Sans MS" pitchFamily="66" charset="0"/>
              </a:rPr>
              <a:t> при квантовому </a:t>
            </a:r>
            <a:r>
              <a:rPr lang="ru-RU" dirty="0" err="1">
                <a:latin typeface="Comic Sans MS" pitchFamily="66" charset="0"/>
              </a:rPr>
              <a:t>видоутворенні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має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місце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безпосередній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перехід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локальної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раси</a:t>
            </a:r>
            <a:r>
              <a:rPr lang="ru-RU" dirty="0">
                <a:latin typeface="Comic Sans MS" pitchFamily="66" charset="0"/>
              </a:rPr>
              <a:t> до нового виду.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Квантове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являє</a:t>
            </a:r>
            <a:r>
              <a:rPr lang="ru-RU" dirty="0">
                <a:latin typeface="Comic Sans MS" pitchFamily="66" charset="0"/>
              </a:rPr>
              <a:t> собою, таким чином, </a:t>
            </a:r>
            <a:r>
              <a:rPr lang="ru-RU" dirty="0" err="1">
                <a:latin typeface="Comic Sans MS" pitchFamily="66" charset="0"/>
              </a:rPr>
              <a:t>скорочений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спосіб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формування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 err="1">
                <a:latin typeface="Comic Sans MS" pitchFamily="66" charset="0"/>
              </a:rPr>
              <a:t>Початковою</a:t>
            </a:r>
            <a:r>
              <a:rPr lang="ru-RU" dirty="0">
                <a:latin typeface="Comic Sans MS" pitchFamily="66" charset="0"/>
              </a:rPr>
              <a:t> точкою для квантового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 служить велика </a:t>
            </a:r>
            <a:r>
              <a:rPr lang="ru-RU" dirty="0" err="1">
                <a:latin typeface="Comic Sans MS" pitchFamily="66" charset="0"/>
              </a:rPr>
              <a:t>поліморфна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предкова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популяція</a:t>
            </a:r>
            <a:r>
              <a:rPr lang="ru-RU" dirty="0">
                <a:latin typeface="Comic Sans MS" pitchFamily="66" charset="0"/>
              </a:rPr>
              <a:t>, де </a:t>
            </a:r>
            <a:r>
              <a:rPr lang="ru-RU" dirty="0" err="1">
                <a:latin typeface="Comic Sans MS" pitchFamily="66" charset="0"/>
              </a:rPr>
              <a:t>відбувається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вільне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схрещування</a:t>
            </a:r>
            <a:r>
              <a:rPr lang="ru-RU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ubject.com.ua/textbook/biology/11klas/11klas.files/image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5060332" cy="5715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142852"/>
            <a:ext cx="750099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Схема миттєвого видоутворення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9" y="785794"/>
            <a:ext cx="34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uk-UA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етап </a:t>
            </a:r>
            <a:r>
              <a:rPr lang="uk-UA" dirty="0" smtClean="0">
                <a:latin typeface="Comic Sans MS" pitchFamily="66" charset="0"/>
              </a:rPr>
              <a:t>– гібридизація двох видів з утворенням гібридів, які розмножуються диплоїдними гаметами;</a:t>
            </a:r>
          </a:p>
          <a:p>
            <a:endParaRPr lang="uk-UA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II</a:t>
            </a:r>
            <a:r>
              <a:rPr lang="uk-UA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етап </a:t>
            </a:r>
            <a:r>
              <a:rPr lang="uk-UA" dirty="0" smtClean="0">
                <a:latin typeface="Comic Sans MS" pitchFamily="66" charset="0"/>
              </a:rPr>
              <a:t>– зворотна гібридизація з одним із батьківських видів. При цьому утворюються триплоїдні гібриди, які розмножуються виключно партеногенезом. Це призводить до утворення клонів генетично однакових потомків, репродуктивно ізольованих від батьківських видів.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</a:t>
            </a:r>
            <a:r>
              <a:rPr lang="ru-RU" dirty="0" smtClean="0">
                <a:latin typeface="Comic Sans MS" pitchFamily="66" charset="0"/>
              </a:rPr>
              <a:t> -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сукупність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подібних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собою за </a:t>
            </a:r>
            <a:r>
              <a:rPr lang="ru-RU" dirty="0" err="1" smtClean="0">
                <a:latin typeface="Comic Sans MS" pitchFamily="66" charset="0"/>
              </a:rPr>
              <a:t>будовою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функціями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місцем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біогеоценозі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населяють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певну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біосфери</a:t>
            </a:r>
            <a:r>
              <a:rPr lang="ru-RU" dirty="0" smtClean="0">
                <a:latin typeface="Comic Sans MS" pitchFamily="66" charset="0"/>
              </a:rPr>
              <a:t> (ареал), </a:t>
            </a:r>
            <a:r>
              <a:rPr lang="ru-RU" dirty="0" err="1" smtClean="0">
                <a:latin typeface="Comic Sans MS" pitchFamily="66" charset="0"/>
              </a:rPr>
              <a:t>вільно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схрещуються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собою в </a:t>
            </a:r>
            <a:r>
              <a:rPr lang="ru-RU" dirty="0" err="1" smtClean="0">
                <a:latin typeface="Comic Sans MS" pitchFamily="66" charset="0"/>
              </a:rPr>
              <a:t>природі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плідне</a:t>
            </a:r>
            <a:r>
              <a:rPr lang="ru-RU" dirty="0" smtClean="0">
                <a:latin typeface="Comic Sans MS" pitchFamily="66" charset="0"/>
              </a:rPr>
              <a:t> потомство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схрещуються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видами. 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uk-UA" dirty="0" err="1" smtClean="0">
                <a:latin typeface="Comic Sans MS" pitchFamily="66" charset="0"/>
              </a:rPr>
              <a:t>труктурною</a:t>
            </a:r>
            <a:r>
              <a:rPr lang="uk-UA" dirty="0" smtClean="0">
                <a:latin typeface="Comic Sans MS" pitchFamily="66" charset="0"/>
              </a:rPr>
              <a:t> одиницею виду є популяція.</a:t>
            </a:r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Критерії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виду: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морфологічний</a:t>
            </a:r>
            <a:r>
              <a:rPr lang="ru-RU" dirty="0" smtClean="0">
                <a:latin typeface="Comic Sans MS" pitchFamily="66" charset="0"/>
              </a:rPr>
              <a:t> - </a:t>
            </a:r>
            <a:r>
              <a:rPr lang="ru-RU" dirty="0" err="1" smtClean="0">
                <a:latin typeface="Comic Sans MS" pitchFamily="66" charset="0"/>
              </a:rPr>
              <a:t>подібність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зовнішньої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внутрішньої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будови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генетичний</a:t>
            </a:r>
            <a:r>
              <a:rPr lang="ru-RU" dirty="0" smtClean="0">
                <a:latin typeface="Comic Sans MS" pitchFamily="66" charset="0"/>
              </a:rPr>
              <a:t> - </a:t>
            </a:r>
            <a:r>
              <a:rPr lang="ru-RU" dirty="0" err="1" smtClean="0">
                <a:latin typeface="Comic Sans MS" pitchFamily="66" charset="0"/>
              </a:rPr>
              <a:t>характерний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набір</a:t>
            </a:r>
            <a:r>
              <a:rPr lang="ru-RU" dirty="0" smtClean="0">
                <a:latin typeface="Comic Sans MS" pitchFamily="66" charset="0"/>
              </a:rPr>
              <a:t> хромосом за </a:t>
            </a:r>
            <a:r>
              <a:rPr lang="ru-RU" dirty="0" err="1" smtClean="0">
                <a:latin typeface="Comic Sans MS" pitchFamily="66" charset="0"/>
              </a:rPr>
              <a:t>кількістю</a:t>
            </a:r>
            <a:r>
              <a:rPr lang="ru-RU" dirty="0" smtClean="0">
                <a:latin typeface="Comic Sans MS" pitchFamily="66" charset="0"/>
              </a:rPr>
              <a:t>, формою, </a:t>
            </a:r>
            <a:r>
              <a:rPr lang="ru-RU" dirty="0" err="1" smtClean="0">
                <a:latin typeface="Comic Sans MS" pitchFamily="66" charset="0"/>
              </a:rPr>
              <a:t>розміром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фізіологічний</a:t>
            </a:r>
            <a:r>
              <a:rPr lang="ru-RU" dirty="0" smtClean="0">
                <a:latin typeface="Comic Sans MS" pitchFamily="66" charset="0"/>
              </a:rPr>
              <a:t> - </a:t>
            </a:r>
            <a:r>
              <a:rPr lang="ru-RU" dirty="0" err="1" smtClean="0">
                <a:latin typeface="Comic Sans MS" pitchFamily="66" charset="0"/>
              </a:rPr>
              <a:t>подібність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життєдіяльності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виду (</a:t>
            </a:r>
            <a:r>
              <a:rPr lang="ru-RU" dirty="0" err="1" smtClean="0">
                <a:latin typeface="Comic Sans MS" pitchFamily="66" charset="0"/>
              </a:rPr>
              <a:t>здатність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парування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народження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плідного</a:t>
            </a:r>
            <a:r>
              <a:rPr lang="ru-RU" dirty="0" smtClean="0">
                <a:latin typeface="Comic Sans MS" pitchFamily="66" charset="0"/>
              </a:rPr>
              <a:t> потомства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репродукційна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ізоляція</a:t>
            </a:r>
            <a:r>
              <a:rPr lang="ru-RU" dirty="0" smtClean="0">
                <a:latin typeface="Comic Sans MS" pitchFamily="66" charset="0"/>
              </a:rPr>
              <a:t>);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біохімічний</a:t>
            </a:r>
            <a:r>
              <a:rPr lang="ru-RU" dirty="0" smtClean="0">
                <a:latin typeface="Comic Sans MS" pitchFamily="66" charset="0"/>
              </a:rPr>
              <a:t> - </a:t>
            </a:r>
            <a:r>
              <a:rPr lang="ru-RU" dirty="0" err="1" smtClean="0">
                <a:latin typeface="Comic Sans MS" pitchFamily="66" charset="0"/>
              </a:rPr>
              <a:t>хімічний</a:t>
            </a:r>
            <a:r>
              <a:rPr lang="ru-RU" dirty="0" smtClean="0">
                <a:latin typeface="Comic Sans MS" pitchFamily="66" charset="0"/>
              </a:rPr>
              <a:t> склад </a:t>
            </a:r>
            <a:r>
              <a:rPr lang="ru-RU" dirty="0" err="1" smtClean="0">
                <a:latin typeface="Comic Sans MS" pitchFamily="66" charset="0"/>
              </a:rPr>
              <a:t>клітин</a:t>
            </a:r>
            <a:r>
              <a:rPr lang="ru-RU" dirty="0" smtClean="0">
                <a:latin typeface="Comic Sans MS" pitchFamily="66" charset="0"/>
              </a:rPr>
              <a:t>, тканин (</a:t>
            </a:r>
            <a:r>
              <a:rPr lang="ru-RU" dirty="0" err="1" smtClean="0">
                <a:latin typeface="Comic Sans MS" pitchFamily="66" charset="0"/>
              </a:rPr>
              <a:t>білки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нуклеїнові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кислоти</a:t>
            </a:r>
            <a:r>
              <a:rPr lang="ru-RU" dirty="0" smtClean="0">
                <a:latin typeface="Comic Sans MS" pitchFamily="66" charset="0"/>
              </a:rPr>
              <a:t>);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екологічний</a:t>
            </a:r>
            <a:r>
              <a:rPr lang="ru-RU" dirty="0" smtClean="0">
                <a:latin typeface="Comic Sans MS" pitchFamily="66" charset="0"/>
              </a:rPr>
              <a:t> - </a:t>
            </a:r>
            <a:r>
              <a:rPr lang="ru-RU" dirty="0" err="1" smtClean="0">
                <a:latin typeface="Comic Sans MS" pitchFamily="66" charset="0"/>
              </a:rPr>
              <a:t>існування</a:t>
            </a:r>
            <a:r>
              <a:rPr lang="ru-RU" dirty="0" smtClean="0">
                <a:latin typeface="Comic Sans MS" pitchFamily="66" charset="0"/>
              </a:rPr>
              <a:t> виду при </a:t>
            </a:r>
            <a:r>
              <a:rPr lang="ru-RU" dirty="0" err="1" smtClean="0">
                <a:latin typeface="Comic Sans MS" pitchFamily="66" charset="0"/>
              </a:rPr>
              <a:t>певній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сукупності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зовнішнього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географічний</a:t>
            </a:r>
            <a:r>
              <a:rPr lang="ru-RU" dirty="0" smtClean="0">
                <a:latin typeface="Comic Sans MS" pitchFamily="66" charset="0"/>
              </a:rPr>
              <a:t> - </a:t>
            </a:r>
            <a:r>
              <a:rPr lang="ru-RU" dirty="0" err="1" smtClean="0">
                <a:latin typeface="Comic Sans MS" pitchFamily="66" charset="0"/>
              </a:rPr>
              <a:t>певний</a:t>
            </a:r>
            <a:r>
              <a:rPr lang="ru-RU" dirty="0" smtClean="0">
                <a:latin typeface="Comic Sans MS" pitchFamily="66" charset="0"/>
              </a:rPr>
              <a:t> ареал,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займає</a:t>
            </a:r>
            <a:r>
              <a:rPr lang="ru-RU" dirty="0" smtClean="0">
                <a:latin typeface="Comic Sans MS" pitchFamily="66" charset="0"/>
              </a:rPr>
              <a:t> вид у </a:t>
            </a:r>
            <a:r>
              <a:rPr lang="ru-RU" dirty="0" err="1" smtClean="0">
                <a:latin typeface="Comic Sans MS" pitchFamily="66" charset="0"/>
              </a:rPr>
              <a:t>природі</a:t>
            </a:r>
            <a:r>
              <a:rPr lang="ru-RU" dirty="0" smtClean="0">
                <a:latin typeface="Comic Sans MS" pitchFamily="66" charset="0"/>
              </a:rPr>
              <a:t>.</a:t>
            </a:r>
            <a:r>
              <a:rPr lang="ru-RU" dirty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35811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Характеристика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Біологічний</a:t>
            </a:r>
            <a:r>
              <a:rPr lang="ru-RU" dirty="0">
                <a:latin typeface="Comic Sans MS" pitchFamily="66" charset="0"/>
              </a:rPr>
              <a:t> вид,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задовольняє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наведеним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критеріям</a:t>
            </a:r>
            <a:r>
              <a:rPr lang="ru-RU" dirty="0">
                <a:latin typeface="Comic Sans MS" pitchFamily="66" charset="0"/>
              </a:rPr>
              <a:t>, при </a:t>
            </a:r>
            <a:r>
              <a:rPr lang="ru-RU" dirty="0" err="1">
                <a:latin typeface="Comic Sans MS" pitchFamily="66" charset="0"/>
              </a:rPr>
              <a:t>цьому</a:t>
            </a:r>
            <a:r>
              <a:rPr lang="ru-RU" dirty="0">
                <a:latin typeface="Comic Sans MS" pitchFamily="66" charset="0"/>
              </a:rPr>
              <a:t> є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r>
              <a:rPr lang="ru-RU" dirty="0" smtClean="0">
                <a:latin typeface="Comic Sans MS" pitchFamily="66" charset="0"/>
              </a:rPr>
              <a:t>1.Основною </a:t>
            </a:r>
            <a:r>
              <a:rPr lang="ru-RU" dirty="0">
                <a:latin typeface="Comic Sans MS" pitchFamily="66" charset="0"/>
              </a:rPr>
              <a:t>структурною </a:t>
            </a:r>
            <a:r>
              <a:rPr lang="ru-RU" dirty="0" err="1">
                <a:latin typeface="Comic Sans MS" pitchFamily="66" charset="0"/>
              </a:rPr>
              <a:t>одиницею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системі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живих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істот</a:t>
            </a:r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2.Якісним </a:t>
            </a:r>
            <a:r>
              <a:rPr lang="ru-RU" dirty="0" err="1">
                <a:latin typeface="Comic Sans MS" pitchFamily="66" charset="0"/>
              </a:rPr>
              <a:t>етапом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біологічній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еволюції</a:t>
            </a:r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3.Основною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таксономічною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одиницею</a:t>
            </a:r>
            <a:r>
              <a:rPr lang="ru-RU" dirty="0">
                <a:latin typeface="Comic Sans MS" pitchFamily="66" charset="0"/>
              </a:rPr>
              <a:t> в </a:t>
            </a:r>
            <a:r>
              <a:rPr lang="ru-RU" dirty="0" err="1">
                <a:latin typeface="Comic Sans MS" pitchFamily="66" charset="0"/>
              </a:rPr>
              <a:t>біологічній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класифікації</a:t>
            </a:r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4.Основні </a:t>
            </a:r>
            <a:r>
              <a:rPr lang="ru-RU" dirty="0" err="1">
                <a:latin typeface="Comic Sans MS" pitchFamily="66" charset="0"/>
              </a:rPr>
              <a:t>таксономічні</a:t>
            </a:r>
            <a:r>
              <a:rPr lang="ru-RU" dirty="0">
                <a:latin typeface="Comic Sans MS" pitchFamily="66" charset="0"/>
              </a:rPr>
              <a:t> ранги (</a:t>
            </a:r>
            <a:r>
              <a:rPr lang="ru-RU" dirty="0" err="1">
                <a:latin typeface="Comic Sans MS" pitchFamily="66" charset="0"/>
              </a:rPr>
              <a:t>категорії</a:t>
            </a:r>
            <a:r>
              <a:rPr lang="ru-RU" dirty="0">
                <a:latin typeface="Comic Sans MS" pitchFamily="66" charset="0"/>
              </a:rPr>
              <a:t>) </a:t>
            </a:r>
            <a:r>
              <a:rPr lang="ru-RU" dirty="0" err="1">
                <a:latin typeface="Comic Sans MS" pitchFamily="66" charset="0"/>
              </a:rPr>
              <a:t>обов'язково</a:t>
            </a:r>
            <a:r>
              <a:rPr lang="ru-RU" dirty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присутні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в </a:t>
            </a:r>
            <a:r>
              <a:rPr lang="ru-RU" dirty="0" err="1">
                <a:latin typeface="Comic Sans MS" pitchFamily="66" charset="0"/>
              </a:rPr>
              <a:t>класифікації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будь-якого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організму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такими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Домен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en-US" i="1" dirty="0">
                <a:latin typeface="Comic Sans MS" pitchFamily="66" charset="0"/>
              </a:rPr>
              <a:t>domain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uk-UA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Царство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en-US" i="1" dirty="0">
                <a:latin typeface="Comic Sans MS" pitchFamily="66" charset="0"/>
              </a:rPr>
              <a:t>regnum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uk-UA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Тип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en-US" i="1" dirty="0">
                <a:latin typeface="Comic Sans MS" pitchFamily="66" charset="0"/>
              </a:rPr>
              <a:t>phylum</a:t>
            </a:r>
            <a:r>
              <a:rPr lang="en-US" dirty="0">
                <a:latin typeface="Comic Sans MS" pitchFamily="66" charset="0"/>
              </a:rPr>
              <a:t>) (</a:t>
            </a:r>
            <a:r>
              <a:rPr lang="ru-RU" dirty="0">
                <a:latin typeface="Comic Sans MS" pitchFamily="66" charset="0"/>
              </a:rPr>
              <a:t>для </a:t>
            </a:r>
            <a:r>
              <a:rPr lang="ru-RU" dirty="0" err="1">
                <a:latin typeface="Comic Sans MS" pitchFamily="66" charset="0"/>
              </a:rPr>
              <a:t>тварин</a:t>
            </a:r>
            <a:r>
              <a:rPr lang="ru-RU" dirty="0">
                <a:latin typeface="Comic Sans MS" pitchFamily="66" charset="0"/>
              </a:rPr>
              <a:t>) 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 err="1">
                <a:latin typeface="Comic Sans MS" pitchFamily="66" charset="0"/>
              </a:rPr>
              <a:t>Відділ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en-US" i="1" dirty="0">
                <a:latin typeface="Comic Sans MS" pitchFamily="66" charset="0"/>
              </a:rPr>
              <a:t>division</a:t>
            </a:r>
            <a:r>
              <a:rPr lang="en-US" dirty="0">
                <a:latin typeface="Comic Sans MS" pitchFamily="66" charset="0"/>
              </a:rPr>
              <a:t>) (</a:t>
            </a:r>
            <a:r>
              <a:rPr lang="ru-RU" dirty="0">
                <a:latin typeface="Comic Sans MS" pitchFamily="66" charset="0"/>
              </a:rPr>
              <a:t>для 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бактерій</a:t>
            </a:r>
            <a:r>
              <a:rPr lang="ru-RU" dirty="0">
                <a:latin typeface="Comic Sans MS" pitchFamily="66" charset="0"/>
              </a:rPr>
              <a:t>, архей та </a:t>
            </a:r>
            <a:r>
              <a:rPr lang="ru-RU" dirty="0" err="1">
                <a:latin typeface="Comic Sans MS" pitchFamily="66" charset="0"/>
              </a:rPr>
              <a:t>грибів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</a:t>
            </a:r>
            <a:r>
              <a:rPr lang="ru-RU" dirty="0" smtClean="0">
                <a:latin typeface="Comic Sans MS" pitchFamily="66" charset="0"/>
              </a:rPr>
              <a:t>(</a:t>
            </a:r>
            <a:r>
              <a:rPr lang="en-US" i="1" dirty="0">
                <a:latin typeface="Comic Sans MS" pitchFamily="66" charset="0"/>
              </a:rPr>
              <a:t>classis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uk-UA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Ряд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en-US" i="1" dirty="0" err="1">
                <a:latin typeface="Comic Sans MS" pitchFamily="66" charset="0"/>
              </a:rPr>
              <a:t>ordo</a:t>
            </a:r>
            <a:r>
              <a:rPr lang="en-US" dirty="0">
                <a:latin typeface="Comic Sans MS" pitchFamily="66" charset="0"/>
              </a:rPr>
              <a:t>) (</a:t>
            </a:r>
            <a:r>
              <a:rPr lang="ru-RU" dirty="0">
                <a:latin typeface="Comic Sans MS" pitchFamily="66" charset="0"/>
              </a:rPr>
              <a:t>для </a:t>
            </a:r>
            <a:r>
              <a:rPr lang="ru-RU" dirty="0" err="1">
                <a:latin typeface="Comic Sans MS" pitchFamily="66" charset="0"/>
              </a:rPr>
              <a:t>тварин</a:t>
            </a:r>
            <a:r>
              <a:rPr lang="ru-RU" dirty="0">
                <a:latin typeface="Comic Sans MS" pitchFamily="66" charset="0"/>
              </a:rPr>
              <a:t>) 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>
                <a:latin typeface="Comic Sans MS" pitchFamily="66" charset="0"/>
              </a:rPr>
              <a:t>Порядок</a:t>
            </a:r>
            <a:r>
              <a:rPr lang="ru-RU" dirty="0">
                <a:latin typeface="Comic Sans MS" pitchFamily="66" charset="0"/>
              </a:rPr>
              <a:t> (для </a:t>
            </a:r>
            <a:r>
              <a:rPr lang="ru-RU" dirty="0" err="1">
                <a:latin typeface="Comic Sans MS" pitchFamily="66" charset="0"/>
              </a:rPr>
              <a:t>рослин</a:t>
            </a:r>
            <a:r>
              <a:rPr lang="ru-RU" dirty="0">
                <a:latin typeface="Comic Sans MS" pitchFamily="66" charset="0"/>
              </a:rPr>
              <a:t> та </a:t>
            </a:r>
            <a:r>
              <a:rPr lang="ru-RU" dirty="0" err="1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Родина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en-US" i="1" dirty="0" err="1">
                <a:latin typeface="Comic Sans MS" pitchFamily="66" charset="0"/>
              </a:rPr>
              <a:t>familia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uk-UA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Рід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(</a:t>
            </a:r>
            <a:r>
              <a:rPr lang="en-US" i="1" dirty="0">
                <a:latin typeface="Comic Sans MS" pitchFamily="66" charset="0"/>
              </a:rPr>
              <a:t>genus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uk-UA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en-US" i="1" dirty="0">
                <a:latin typeface="Comic Sans MS" pitchFamily="66" charset="0"/>
              </a:rPr>
              <a:t>species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uk-UA" dirty="0" smtClean="0">
                <a:latin typeface="Comic Sans MS" pitchFamily="66" charset="0"/>
              </a:rPr>
              <a:t> 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" name="Picture 2" descr="http://upload.wikimedia.org/wikipedia/commons/thumb/c/cb/Biological_classification_uk.svg/150px-Biological_classification_u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14488"/>
            <a:ext cx="1428750" cy="36671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5011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Властивості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Традиційне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визначення</a:t>
            </a:r>
            <a:r>
              <a:rPr lang="ru-RU" dirty="0">
                <a:latin typeface="Comic Sans MS" pitchFamily="66" charset="0"/>
              </a:rPr>
              <a:t> виду: вид — </a:t>
            </a:r>
            <a:r>
              <a:rPr lang="ru-RU" dirty="0" err="1">
                <a:latin typeface="Comic Sans MS" pitchFamily="66" charset="0"/>
              </a:rPr>
              <a:t>сукупність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особин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такими </a:t>
            </a:r>
            <a:r>
              <a:rPr lang="ru-RU" dirty="0" err="1">
                <a:latin typeface="Comic Sans MS" pitchFamily="66" charset="0"/>
              </a:rPr>
              <a:t>властивостями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 </a:t>
            </a:r>
            <a:r>
              <a:rPr lang="uk-UA" dirty="0" smtClean="0">
                <a:latin typeface="Comic Sans MS" pitchFamily="66" charset="0"/>
              </a:rPr>
              <a:t>з</a:t>
            </a:r>
            <a:r>
              <a:rPr lang="ru-RU" dirty="0" err="1" smtClean="0">
                <a:latin typeface="Comic Sans MS" pitchFamily="66" charset="0"/>
              </a:rPr>
              <a:t>датних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до </a:t>
            </a:r>
            <a:r>
              <a:rPr lang="ru-RU" dirty="0" err="1">
                <a:latin typeface="Comic Sans MS" pitchFamily="66" charset="0"/>
              </a:rPr>
              <a:t>схрещування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утворенням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плідного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потомства;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</a:rPr>
              <a:t>таких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населяють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чітко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визначений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ареал;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</a:rPr>
              <a:t>таких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притаманний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ряд </a:t>
            </a:r>
            <a:r>
              <a:rPr lang="ru-RU" dirty="0" err="1">
                <a:latin typeface="Comic Sans MS" pitchFamily="66" charset="0"/>
              </a:rPr>
              <a:t>спільних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морфологічних</a:t>
            </a:r>
            <a:r>
              <a:rPr lang="ru-RU" dirty="0">
                <a:latin typeface="Comic Sans MS" pitchFamily="66" charset="0"/>
              </a:rPr>
              <a:t> та </a:t>
            </a:r>
            <a:r>
              <a:rPr lang="ru-RU" dirty="0" err="1">
                <a:latin typeface="Comic Sans MS" pitchFamily="66" charset="0"/>
              </a:rPr>
              <a:t>фізіологічних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ознак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типів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взаємовідношень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біотичним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та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абіотичним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середовищем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відділена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інших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аналогічних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груп</a:t>
            </a:r>
            <a:r>
              <a:rPr lang="ru-RU" dirty="0">
                <a:latin typeface="Comic Sans MS" pitchFamily="66" charset="0"/>
              </a:rPr>
              <a:t> практично </a:t>
            </a:r>
            <a:r>
              <a:rPr lang="ru-RU" dirty="0" err="1">
                <a:latin typeface="Comic Sans MS" pitchFamily="66" charset="0"/>
              </a:rPr>
              <a:t>повною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відсутністю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гібридних</a:t>
            </a:r>
            <a:r>
              <a:rPr lang="ru-RU" dirty="0">
                <a:latin typeface="Comic Sans MS" pitchFamily="66" charset="0"/>
              </a:rPr>
              <a:t> форм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uk-UA" dirty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</a:pPr>
            <a:r>
              <a:rPr lang="ru-RU" dirty="0">
                <a:latin typeface="Comic Sans MS" pitchFamily="66" charset="0"/>
              </a:rPr>
              <a:t>В межах </a:t>
            </a:r>
            <a:r>
              <a:rPr lang="ru-RU" dirty="0" smtClean="0">
                <a:latin typeface="Comic Sans MS" pitchFamily="66" charset="0"/>
              </a:rPr>
              <a:t>виду  </a:t>
            </a:r>
            <a:r>
              <a:rPr lang="ru-RU" dirty="0" err="1" smtClean="0">
                <a:latin typeface="Comic Sans MS" pitchFamily="66" charset="0"/>
              </a:rPr>
              <a:t>розрізняють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підвиди</a:t>
            </a:r>
            <a:r>
              <a:rPr lang="ru-RU" dirty="0">
                <a:latin typeface="Comic Sans MS" pitchFamily="66" charset="0"/>
              </a:rPr>
              <a:t>, </a:t>
            </a:r>
            <a:r>
              <a:rPr lang="ru-RU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раси</a:t>
            </a:r>
            <a:r>
              <a:rPr lang="ru-RU" dirty="0">
                <a:latin typeface="Comic Sans MS" pitchFamily="66" charset="0"/>
              </a:rPr>
              <a:t>, </a:t>
            </a:r>
            <a:r>
              <a:rPr lang="ru-RU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екотипи</a:t>
            </a:r>
            <a:r>
              <a:rPr lang="ru-RU" dirty="0">
                <a:latin typeface="Comic Sans MS" pitchFamily="66" charset="0"/>
              </a:rPr>
              <a:t>, </a:t>
            </a:r>
            <a:r>
              <a:rPr lang="ru-RU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популяції</a:t>
            </a:r>
            <a:r>
              <a:rPr lang="ru-RU" dirty="0">
                <a:latin typeface="Comic Sans MS" pitchFamily="66" charset="0"/>
              </a:rPr>
              <a:t> та 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</a:pPr>
            <a:r>
              <a:rPr lang="ru-RU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мікропопуляції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86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Погляди </a:t>
            </a:r>
            <a:r>
              <a:rPr lang="ru-RU" sz="32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К.Ліннея</a:t>
            </a:r>
            <a:r>
              <a:rPr lang="ru-RU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Ж.-Б.Ламарка, </a:t>
            </a:r>
            <a:r>
              <a:rPr lang="ru-RU" sz="32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Ч.Дарвіна</a:t>
            </a:r>
            <a:r>
              <a:rPr lang="ru-RU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"вид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".</a:t>
            </a:r>
          </a:p>
          <a:p>
            <a:endParaRPr lang="ru-RU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К.Лінней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ru-RU" dirty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.-Б.Ламарк</a:t>
            </a:r>
            <a:r>
              <a:rPr lang="ru-RU" dirty="0">
                <a:latin typeface="Comic Sans MS" pitchFamily="66" charset="0"/>
              </a:rPr>
              <a:t>: 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Ч.Дарвін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ru-RU" dirty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357694"/>
            <a:ext cx="807249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реально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існують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відносно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постійні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результатом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історичного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розвитку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змінюються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внаслідок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еволюції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214686"/>
            <a:ext cx="807249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"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немає</a:t>
            </a:r>
            <a:r>
              <a:rPr lang="ru-RU" dirty="0" smtClean="0">
                <a:latin typeface="Comic Sans MS" pitchFamily="66" charset="0"/>
              </a:rPr>
              <a:t>. Вони - </a:t>
            </a:r>
            <a:r>
              <a:rPr lang="ru-RU" dirty="0" err="1" smtClean="0">
                <a:latin typeface="Comic Sans MS" pitchFamily="66" charset="0"/>
              </a:rPr>
              <a:t>плід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уявлення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історичний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розвиток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".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16"/>
            <a:ext cx="80724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"Вид реально </a:t>
            </a:r>
            <a:r>
              <a:rPr lang="ru-RU" dirty="0" err="1" smtClean="0">
                <a:latin typeface="Comic Sans MS" pitchFamily="66" charset="0"/>
              </a:rPr>
              <a:t>існує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природі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змінюється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часом".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71530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Головні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концепції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виду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7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Типологічна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морфологічна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концепція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виду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Найдавнішою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найпоширенішою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типологічна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концепція</a:t>
            </a:r>
            <a:r>
              <a:rPr lang="ru-RU" dirty="0">
                <a:latin typeface="Comic Sans MS" pitchFamily="66" charset="0"/>
              </a:rPr>
              <a:t>, яку </a:t>
            </a:r>
            <a:r>
              <a:rPr lang="ru-RU" dirty="0" err="1">
                <a:latin typeface="Comic Sans MS" pitchFamily="66" charset="0"/>
              </a:rPr>
              <a:t>також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називають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морфологічною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концепцією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виду (МКВ)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Згідно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МКВ</a:t>
            </a:r>
            <a:r>
              <a:rPr lang="ru-RU" dirty="0">
                <a:latin typeface="Comic Sans MS" pitchFamily="66" charset="0"/>
              </a:rPr>
              <a:t>, видом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сукупність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особин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вибірок</a:t>
            </a:r>
            <a:r>
              <a:rPr lang="ru-RU" dirty="0">
                <a:latin typeface="Comic Sans MS" pitchFamily="66" charset="0"/>
              </a:rPr>
              <a:t>, рас, </a:t>
            </a:r>
            <a:r>
              <a:rPr lang="ru-RU" dirty="0" err="1">
                <a:latin typeface="Comic Sans MS" pitchFamily="66" charset="0"/>
              </a:rPr>
              <a:t>популяцій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тощо</a:t>
            </a:r>
            <a:r>
              <a:rPr lang="ru-RU" dirty="0">
                <a:latin typeface="Comic Sans MS" pitchFamily="66" charset="0"/>
              </a:rPr>
              <a:t>), яка </a:t>
            </a:r>
            <a:r>
              <a:rPr lang="ru-RU" dirty="0" err="1">
                <a:latin typeface="Comic Sans MS" pitchFamily="66" charset="0"/>
              </a:rPr>
              <a:t>відрізняється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інших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ключовими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морфологічними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ознаками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визнаними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систематиці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відповідної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групи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організмів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Відповідно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ключовими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поняттями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МКВ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 «</a:t>
            </a:r>
            <a:r>
              <a:rPr lang="ru-RU" dirty="0" err="1">
                <a:latin typeface="Comic Sans MS" pitchFamily="66" charset="0"/>
              </a:rPr>
              <a:t>діагноз</a:t>
            </a:r>
            <a:r>
              <a:rPr lang="ru-RU" dirty="0">
                <a:latin typeface="Comic Sans MS" pitchFamily="66" charset="0"/>
              </a:rPr>
              <a:t>» 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 «</a:t>
            </a:r>
            <a:r>
              <a:rPr lang="ru-RU" dirty="0" err="1">
                <a:latin typeface="Comic Sans MS" pitchFamily="66" charset="0"/>
              </a:rPr>
              <a:t>гіатус</a:t>
            </a:r>
            <a:r>
              <a:rPr lang="ru-RU" dirty="0">
                <a:latin typeface="Comic Sans MS" pitchFamily="66" charset="0"/>
              </a:rPr>
              <a:t>», </a:t>
            </a:r>
            <a:r>
              <a:rPr lang="ru-RU" dirty="0" err="1">
                <a:latin typeface="Comic Sans MS" pitchFamily="66" charset="0"/>
              </a:rPr>
              <a:t>тобто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морфологічна</a:t>
            </a:r>
            <a:r>
              <a:rPr lang="ru-RU" dirty="0">
                <a:latin typeface="Comic Sans MS" pitchFamily="66" charset="0"/>
              </a:rPr>
              <a:t> характеристика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наявність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морфологічного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розриву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між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сукупностями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порівнюються.Центром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розвитку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цієї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концепції</a:t>
            </a:r>
            <a:r>
              <a:rPr lang="ru-RU" dirty="0">
                <a:latin typeface="Comic Sans MS" pitchFamily="66" charset="0"/>
              </a:rPr>
              <a:t> виду стали </a:t>
            </a:r>
            <a:r>
              <a:rPr lang="ru-RU" dirty="0" err="1">
                <a:latin typeface="Comic Sans MS" pitchFamily="66" charset="0"/>
              </a:rPr>
              <a:t>природничі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музеї</a:t>
            </a:r>
            <a:r>
              <a:rPr lang="ru-RU" dirty="0">
                <a:latin typeface="Comic Sans MS" pitchFamily="66" charset="0"/>
              </a:rPr>
              <a:t> як </a:t>
            </a:r>
            <a:r>
              <a:rPr lang="ru-RU" dirty="0" err="1">
                <a:latin typeface="Comic Sans MS" pitchFamily="66" charset="0"/>
              </a:rPr>
              <a:t>осередки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вивчення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опису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біорізноманіття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Морфологічна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концепція</a:t>
            </a:r>
            <a:r>
              <a:rPr lang="ru-RU" dirty="0">
                <a:latin typeface="Comic Sans MS" pitchFamily="66" charset="0"/>
              </a:rPr>
              <a:t> виду </a:t>
            </a:r>
            <a:r>
              <a:rPr lang="ru-RU" dirty="0" err="1">
                <a:latin typeface="Comic Sans MS" pitchFamily="66" charset="0"/>
              </a:rPr>
              <a:t>звичайно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асоціюється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іменем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Карла </a:t>
            </a:r>
            <a:r>
              <a:rPr lang="ru-RU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Ліннея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Цієї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концепції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дотримуватиля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Платон</a:t>
            </a:r>
            <a:r>
              <a:rPr lang="ru-RU" dirty="0">
                <a:latin typeface="Comic Sans MS" pitchFamily="66" charset="0"/>
              </a:rPr>
              <a:t>, 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Аристотель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Еволюційна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дарвінова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концепція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виду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Вид </a:t>
            </a:r>
            <a:r>
              <a:rPr lang="ru-RU" dirty="0" err="1">
                <a:latin typeface="Comic Sans MS" pitchFamily="66" charset="0"/>
              </a:rPr>
              <a:t>розглядається</a:t>
            </a:r>
            <a:r>
              <a:rPr lang="ru-RU" dirty="0">
                <a:latin typeface="Comic Sans MS" pitchFamily="66" charset="0"/>
              </a:rPr>
              <a:t> як фрагмент </a:t>
            </a:r>
            <a:r>
              <a:rPr lang="ru-RU" dirty="0" err="1">
                <a:latin typeface="Comic Sans MS" pitchFamily="66" charset="0"/>
              </a:rPr>
              <a:t>неперервного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процесу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еволюції</a:t>
            </a:r>
            <a:r>
              <a:rPr lang="ru-RU" dirty="0">
                <a:latin typeface="Comic Sans MS" pitchFamily="66" charset="0"/>
              </a:rPr>
              <a:t>, як </a:t>
            </a:r>
            <a:r>
              <a:rPr lang="ru-RU" dirty="0" err="1">
                <a:latin typeface="Comic Sans MS" pitchFamily="66" charset="0"/>
              </a:rPr>
              <a:t>неперервний</a:t>
            </a:r>
            <a:r>
              <a:rPr lang="ru-RU" dirty="0">
                <a:latin typeface="Comic Sans MS" pitchFamily="66" charset="0"/>
              </a:rPr>
              <a:t> добре </a:t>
            </a:r>
            <a:r>
              <a:rPr lang="ru-RU" dirty="0" err="1">
                <a:latin typeface="Comic Sans MS" pitchFamily="66" charset="0"/>
              </a:rPr>
              <a:t>відокремлений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інших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ланцюжок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поколінь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пращурів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нащадків</a:t>
            </a:r>
            <a:r>
              <a:rPr lang="ru-RU" dirty="0">
                <a:latin typeface="Comic Sans MS" pitchFamily="66" charset="0"/>
              </a:rPr>
              <a:t>. Основою </a:t>
            </a:r>
            <a:r>
              <a:rPr lang="ru-RU" dirty="0" err="1">
                <a:latin typeface="Comic Sans MS" pitchFamily="66" charset="0"/>
              </a:rPr>
              <a:t>еволюційних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подій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формування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просторової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екологічної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просторово-часової</a:t>
            </a:r>
            <a:r>
              <a:rPr lang="ru-RU" dirty="0">
                <a:latin typeface="Comic Sans MS" pitchFamily="66" charset="0"/>
              </a:rPr>
              <a:t>) </a:t>
            </a:r>
            <a:r>
              <a:rPr lang="ru-RU" dirty="0" err="1">
                <a:latin typeface="Comic Sans MS" pitchFamily="66" charset="0"/>
              </a:rPr>
              <a:t>ізоляції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нових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популяцій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«</a:t>
            </a:r>
            <a:r>
              <a:rPr lang="ru-RU" dirty="0" err="1">
                <a:latin typeface="Comic Sans MS" pitchFamily="66" charset="0"/>
              </a:rPr>
              <a:t>материнських</a:t>
            </a:r>
            <a:r>
              <a:rPr lang="ru-RU" dirty="0">
                <a:latin typeface="Comic Sans MS" pitchFamily="66" charset="0"/>
              </a:rPr>
              <a:t>» форм.</a:t>
            </a:r>
          </a:p>
          <a:p>
            <a:r>
              <a:rPr lang="ru-RU" dirty="0" err="1">
                <a:latin typeface="Comic Sans MS" pitchFamily="66" charset="0"/>
              </a:rPr>
              <a:t>Ця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концепція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тісно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пов'язана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іменем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Чарлза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Дарвіна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визнавав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еволюцію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по </a:t>
            </a:r>
            <a:r>
              <a:rPr lang="ru-RU" dirty="0" err="1">
                <a:latin typeface="Comic Sans MS" pitchFamily="66" charset="0"/>
              </a:rPr>
              <a:t>суті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визнавав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види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Лінней</a:t>
            </a:r>
            <a:r>
              <a:rPr lang="ru-RU" dirty="0">
                <a:latin typeface="Comic Sans MS" pitchFamily="66" charset="0"/>
              </a:rPr>
              <a:t> — </a:t>
            </a:r>
            <a:r>
              <a:rPr lang="ru-RU" dirty="0" err="1">
                <a:latin typeface="Comic Sans MS" pitchFamily="66" charset="0"/>
              </a:rPr>
              <a:t>навпаки</a:t>
            </a:r>
            <a:r>
              <a:rPr lang="ru-RU" dirty="0">
                <a:latin typeface="Comic Sans MS" pitchFamily="66" charset="0"/>
              </a:rPr>
              <a:t>). </a:t>
            </a:r>
            <a:r>
              <a:rPr lang="ru-RU" dirty="0" err="1">
                <a:latin typeface="Comic Sans MS" pitchFamily="66" charset="0"/>
              </a:rPr>
              <a:t>Ця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концепція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набула</a:t>
            </a:r>
            <a:r>
              <a:rPr lang="ru-RU" dirty="0">
                <a:latin typeface="Comic Sans MS" pitchFamily="66" charset="0"/>
              </a:rPr>
              <a:t> широкого </a:t>
            </a:r>
            <a:r>
              <a:rPr lang="ru-RU" dirty="0" err="1">
                <a:latin typeface="Comic Sans MS" pitchFamily="66" charset="0"/>
              </a:rPr>
              <a:t>визнання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палеозоологія</a:t>
            </a:r>
            <a:r>
              <a:rPr lang="ru-RU" dirty="0">
                <a:latin typeface="Comic Sans MS" pitchFamily="66" charset="0"/>
              </a:rPr>
              <a:t> та </a:t>
            </a:r>
            <a:r>
              <a:rPr lang="ru-RU" dirty="0" err="1">
                <a:latin typeface="Comic Sans MS" pitchFamily="66" charset="0"/>
              </a:rPr>
              <a:t>еволюціоністів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мають</a:t>
            </a:r>
            <a:r>
              <a:rPr lang="ru-RU" dirty="0">
                <a:latin typeface="Comic Sans MS" pitchFamily="66" charset="0"/>
              </a:rPr>
              <a:t> справу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аналізом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неперервних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змін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просторі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часі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9296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Біологічна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ізоляційна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концепція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виду</a:t>
            </a:r>
          </a:p>
          <a:p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 err="1" smtClean="0">
                <a:latin typeface="Comic Sans MS" pitchFamily="66" charset="0"/>
              </a:rPr>
              <a:t>основі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біологічної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концепції</a:t>
            </a:r>
            <a:r>
              <a:rPr lang="ru-RU" dirty="0" smtClean="0">
                <a:latin typeface="Comic Sans MS" pitchFamily="66" charset="0"/>
              </a:rPr>
              <a:t> виду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БКВ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поняття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репродуктивної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ізоляції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r>
              <a:rPr lang="ru-RU" dirty="0" err="1" smtClean="0">
                <a:latin typeface="Comic Sans MS" pitchFamily="66" charset="0"/>
              </a:rPr>
              <a:t>Концепція</a:t>
            </a:r>
            <a:r>
              <a:rPr lang="ru-RU" dirty="0" smtClean="0">
                <a:latin typeface="Comic Sans MS" pitchFamily="66" charset="0"/>
              </a:rPr>
              <a:t> сформована на засадах таких </a:t>
            </a:r>
            <a:r>
              <a:rPr lang="ru-RU" dirty="0" err="1" smtClean="0">
                <a:latin typeface="Comic Sans MS" pitchFamily="66" charset="0"/>
              </a:rPr>
              <a:t>дисциплін</a:t>
            </a:r>
            <a:r>
              <a:rPr lang="ru-RU" dirty="0" smtClean="0">
                <a:latin typeface="Comic Sans MS" pitchFamily="66" charset="0"/>
              </a:rPr>
              <a:t>, як </a:t>
            </a:r>
            <a:r>
              <a:rPr lang="ru-RU" dirty="0" err="1" smtClean="0">
                <a:latin typeface="Comic Sans MS" pitchFamily="66" charset="0"/>
              </a:rPr>
              <a:t>популяційна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біологія</a:t>
            </a:r>
            <a:r>
              <a:rPr lang="ru-RU" dirty="0" smtClean="0">
                <a:latin typeface="Comic Sans MS" pitchFamily="66" charset="0"/>
              </a:rPr>
              <a:t> та генетика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r>
              <a:rPr lang="ru-RU" dirty="0" err="1" smtClean="0">
                <a:latin typeface="Comic Sans MS" pitchFamily="66" charset="0"/>
              </a:rPr>
              <a:t>Головним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критерієм</a:t>
            </a:r>
            <a:r>
              <a:rPr lang="ru-RU" dirty="0" smtClean="0">
                <a:latin typeface="Comic Sans MS" pitchFamily="66" charset="0"/>
              </a:rPr>
              <a:t> виду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репродуктивна </a:t>
            </a:r>
            <a:r>
              <a:rPr lang="ru-RU" dirty="0" err="1" smtClean="0">
                <a:latin typeface="Comic Sans MS" pitchFamily="66" charset="0"/>
              </a:rPr>
              <a:t>ізоляція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відсутність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гібридів</a:t>
            </a:r>
            <a:r>
              <a:rPr lang="ru-RU" dirty="0" smtClean="0">
                <a:latin typeface="Comic Sans MS" pitchFamily="66" charset="0"/>
              </a:rPr>
              <a:t> в </a:t>
            </a:r>
            <a:r>
              <a:rPr lang="ru-RU" dirty="0" err="1" smtClean="0">
                <a:latin typeface="Comic Sans MS" pitchFamily="66" charset="0"/>
              </a:rPr>
              <a:t>умовах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симпатрії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проживання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одній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території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близьких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таксонів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невизначеного</a:t>
            </a:r>
            <a:r>
              <a:rPr lang="ru-RU" dirty="0" smtClean="0">
                <a:latin typeface="Comic Sans MS" pitchFamily="66" charset="0"/>
              </a:rPr>
              <a:t> рангу.</a:t>
            </a:r>
          </a:p>
          <a:p>
            <a:r>
              <a:rPr lang="ru-RU" dirty="0" err="1" smtClean="0">
                <a:latin typeface="Comic Sans MS" pitchFamily="66" charset="0"/>
              </a:rPr>
              <a:t>Ця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концепція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асоціюється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низкою </a:t>
            </a:r>
            <a:r>
              <a:rPr lang="ru-RU" dirty="0" err="1" smtClean="0">
                <a:latin typeface="Comic Sans MS" pitchFamily="66" charset="0"/>
              </a:rPr>
              <a:t>генетиків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популяційних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біологів</a:t>
            </a:r>
            <a:r>
              <a:rPr lang="ru-RU" dirty="0" smtClean="0">
                <a:latin typeface="Comic Sans MS" pitchFamily="66" charset="0"/>
              </a:rPr>
              <a:t>, у тому </a:t>
            </a:r>
            <a:r>
              <a:rPr lang="ru-RU" dirty="0" err="1" smtClean="0">
                <a:latin typeface="Comic Sans MS" pitchFamily="66" charset="0"/>
              </a:rPr>
              <a:t>числі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Теодосія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Добжанського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Ернста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Майра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Миколи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Воронцова</a:t>
            </a:r>
            <a:r>
              <a:rPr lang="ru-RU" dirty="0" smtClean="0">
                <a:latin typeface="Comic Sans MS" pitchFamily="66" charset="0"/>
              </a:rPr>
              <a:t> 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Номіналістична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концепція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Згідно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цією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концепцією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природі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існують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тільки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особини</a:t>
            </a:r>
            <a:r>
              <a:rPr lang="ru-RU" dirty="0" smtClean="0">
                <a:latin typeface="Comic Sans MS" pitchFamily="66" charset="0"/>
              </a:rPr>
              <a:t>, а не </a:t>
            </a:r>
            <a:r>
              <a:rPr lang="ru-RU" dirty="0" err="1" smtClean="0">
                <a:latin typeface="Comic Sans MS" pitchFamily="66" charset="0"/>
              </a:rPr>
              <a:t>види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r>
              <a:rPr lang="ru-RU" dirty="0" smtClean="0">
                <a:latin typeface="Comic Sans MS" pitchFamily="66" charset="0"/>
              </a:rPr>
              <a:t>Вид — </a:t>
            </a:r>
            <a:r>
              <a:rPr lang="ru-RU" dirty="0" err="1" smtClean="0">
                <a:latin typeface="Comic Sans MS" pitchFamily="66" charset="0"/>
              </a:rPr>
              <a:t>уявне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поняття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err="1" smtClean="0">
                <a:latin typeface="Comic Sans MS" pitchFamily="66" charset="0"/>
              </a:rPr>
              <a:t>Прибічниками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концепції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були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Діоген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Ламарк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Бюффон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Види-двійники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види-близнюки</a:t>
            </a:r>
            <a:r>
              <a:rPr lang="ru-RU" dirty="0">
                <a:latin typeface="Comic Sans MS" pitchFamily="66" charset="0"/>
              </a:rPr>
              <a:t> — </a:t>
            </a:r>
            <a:r>
              <a:rPr lang="ru-RU" dirty="0" err="1">
                <a:latin typeface="Comic Sans MS" pitchFamily="66" charset="0"/>
              </a:rPr>
              <a:t>загальне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позначення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усіх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випадків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виявлення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двох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більше</a:t>
            </a:r>
            <a:r>
              <a:rPr lang="ru-RU" dirty="0">
                <a:latin typeface="Comic Sans MS" pitchFamily="66" charset="0"/>
              </a:rPr>
              <a:t>) </a:t>
            </a:r>
            <a:r>
              <a:rPr lang="ru-RU" dirty="0" err="1">
                <a:latin typeface="Comic Sans MS" pitchFamily="66" charset="0"/>
              </a:rPr>
              <a:t>біологічних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розрізняються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загальноприйнятими</a:t>
            </a:r>
            <a:r>
              <a:rPr lang="ru-RU" dirty="0">
                <a:latin typeface="Comic Sans MS" pitchFamily="66" charset="0"/>
              </a:rPr>
              <a:t> у </a:t>
            </a:r>
            <a:r>
              <a:rPr lang="ru-RU" dirty="0" err="1">
                <a:latin typeface="Comic Sans MS" pitchFamily="66" charset="0"/>
              </a:rPr>
              <a:t>систематиці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певної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групи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морфологічними</a:t>
            </a:r>
            <a:r>
              <a:rPr lang="ru-RU" dirty="0">
                <a:latin typeface="Comic Sans MS" pitchFamily="66" charset="0"/>
              </a:rPr>
              <a:t> (та </a:t>
            </a:r>
            <a:r>
              <a:rPr lang="ru-RU" dirty="0" err="1">
                <a:latin typeface="Comic Sans MS" pitchFamily="66" charset="0"/>
              </a:rPr>
              <a:t>іншими</a:t>
            </a:r>
            <a:r>
              <a:rPr lang="ru-RU" dirty="0">
                <a:latin typeface="Comic Sans MS" pitchFamily="66" charset="0"/>
              </a:rPr>
              <a:t>) </a:t>
            </a:r>
            <a:r>
              <a:rPr lang="ru-RU" dirty="0" err="1">
                <a:latin typeface="Comic Sans MS" pitchFamily="66" charset="0"/>
              </a:rPr>
              <a:t>ознаками</a:t>
            </a:r>
            <a:r>
              <a:rPr lang="ru-RU" dirty="0" smtClean="0">
                <a:latin typeface="Comic Sans MS" pitchFamily="66" charset="0"/>
              </a:rPr>
              <a:t>.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r>
              <a:rPr lang="ru-RU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Види-двійники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формують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криптичне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різноманіття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флори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фауни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Більшість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випадків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виявлення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двійників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пов'язана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аналізом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мінливості</a:t>
            </a:r>
            <a:r>
              <a:rPr lang="ru-RU" dirty="0">
                <a:latin typeface="Comic Sans MS" pitchFamily="66" charset="0"/>
              </a:rPr>
              <a:t> "</a:t>
            </a:r>
            <a:r>
              <a:rPr lang="ru-RU" dirty="0" err="1">
                <a:latin typeface="Comic Sans MS" pitchFamily="66" charset="0"/>
              </a:rPr>
              <a:t>класичних</a:t>
            </a:r>
            <a:r>
              <a:rPr lang="ru-RU" dirty="0">
                <a:latin typeface="Comic Sans MS" pitchFamily="66" charset="0"/>
              </a:rPr>
              <a:t>" 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 на </a:t>
            </a:r>
            <a:r>
              <a:rPr lang="ru-RU" dirty="0" err="1">
                <a:latin typeface="Comic Sans MS" pitchFamily="66" charset="0"/>
              </a:rPr>
              <a:t>рівні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тонкої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морфології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хромосомних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наборів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тощо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останнім</a:t>
            </a:r>
            <a:r>
              <a:rPr lang="ru-RU" dirty="0">
                <a:latin typeface="Comic Sans MS" pitchFamily="66" charset="0"/>
              </a:rPr>
              <a:t> часом </a:t>
            </a:r>
            <a:r>
              <a:rPr lang="ru-RU" dirty="0" err="1">
                <a:latin typeface="Comic Sans MS" pitchFamily="66" charset="0"/>
              </a:rPr>
              <a:t>криптичне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різноманіття</a:t>
            </a:r>
            <a:r>
              <a:rPr lang="ru-RU" dirty="0">
                <a:latin typeface="Comic Sans MS" pitchFamily="66" charset="0"/>
              </a:rPr>
              <a:t> активно </a:t>
            </a:r>
            <a:r>
              <a:rPr lang="ru-RU" dirty="0" err="1">
                <a:latin typeface="Comic Sans MS" pitchFamily="66" charset="0"/>
              </a:rPr>
              <a:t>вивчають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застосуванням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аналізу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нуклеїнових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послідовностей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 err="1">
                <a:latin typeface="Comic Sans MS" pitchFamily="66" charset="0"/>
              </a:rPr>
              <a:t>Вивчення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криптичного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різноманіття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однією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ключових</a:t>
            </a:r>
            <a:r>
              <a:rPr lang="ru-RU" dirty="0">
                <a:latin typeface="Comic Sans MS" pitchFamily="66" charset="0"/>
              </a:rPr>
              <a:t> задач </a:t>
            </a:r>
            <a:r>
              <a:rPr lang="ru-RU" dirty="0" err="1">
                <a:latin typeface="Comic Sans MS" pitchFamily="66" charset="0"/>
              </a:rPr>
              <a:t>вивчення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охорони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біорізноманіття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зокрема</a:t>
            </a:r>
            <a:r>
              <a:rPr lang="ru-RU" dirty="0">
                <a:latin typeface="Comic Sans MS" pitchFamily="66" charset="0"/>
              </a:rPr>
              <a:t> в </a:t>
            </a:r>
            <a:r>
              <a:rPr lang="ru-RU" dirty="0" err="1" smtClean="0">
                <a:latin typeface="Comic Sans MS" pitchFamily="66" charset="0"/>
              </a:rPr>
              <a:t>диверсикології</a:t>
            </a:r>
            <a:r>
              <a:rPr lang="ru-RU" dirty="0" smtClean="0">
                <a:latin typeface="Comic Sans MS" pitchFamily="66" charset="0"/>
              </a:rPr>
              <a:t>(</a:t>
            </a:r>
            <a:r>
              <a:rPr lang="ru-RU" dirty="0" err="1" smtClean="0">
                <a:latin typeface="Comic Sans MS" pitchFamily="66" charset="0"/>
              </a:rPr>
              <a:t>вивчення</a:t>
            </a:r>
            <a:r>
              <a:rPr lang="ru-RU" dirty="0">
                <a:latin typeface="Comic Sans MS" pitchFamily="66" charset="0"/>
              </a:rPr>
              <a:t>) та </a:t>
            </a:r>
            <a:r>
              <a:rPr lang="ru-RU" dirty="0" err="1">
                <a:latin typeface="Comic Sans MS" pitchFamily="66" charset="0"/>
              </a:rPr>
              <a:t>созології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ru-RU" dirty="0" err="1">
                <a:latin typeface="Comic Sans MS" pitchFamily="66" charset="0"/>
              </a:rPr>
              <a:t>охорона</a:t>
            </a:r>
            <a:r>
              <a:rPr lang="ru-RU" dirty="0">
                <a:latin typeface="Comic Sans MS" pitchFamily="66" charset="0"/>
              </a:rPr>
              <a:t>).</a:t>
            </a:r>
          </a:p>
          <a:p>
            <a:r>
              <a:rPr lang="ru-RU" dirty="0" err="1">
                <a:latin typeface="Comic Sans MS" pitchFamily="66" charset="0"/>
              </a:rPr>
              <a:t>Значну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частку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криптичного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різноманіття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становлять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аловиди</a:t>
            </a:r>
            <a:r>
              <a:rPr lang="ru-RU" dirty="0">
                <a:latin typeface="Comic Sans MS" pitchFamily="66" charset="0"/>
              </a:rPr>
              <a:t> та </a:t>
            </a:r>
            <a:r>
              <a:rPr lang="ru-RU" dirty="0" err="1">
                <a:latin typeface="Comic Sans MS" pitchFamily="66" charset="0"/>
              </a:rPr>
              <a:t>напіввиди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тобто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географічні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раси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заміщують</a:t>
            </a:r>
            <a:r>
              <a:rPr lang="ru-RU" dirty="0">
                <a:latin typeface="Comic Sans MS" pitchFamily="66" charset="0"/>
              </a:rPr>
              <a:t> одна одну у </a:t>
            </a:r>
            <a:r>
              <a:rPr lang="ru-RU" dirty="0" err="1">
                <a:latin typeface="Comic Sans MS" pitchFamily="66" charset="0"/>
              </a:rPr>
              <a:t>просторі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статус </a:t>
            </a:r>
            <a:r>
              <a:rPr lang="ru-RU" dirty="0" err="1">
                <a:latin typeface="Comic Sans MS" pitchFamily="66" charset="0"/>
              </a:rPr>
              <a:t>яких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окремі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підвиди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єдиного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політипного</a:t>
            </a:r>
            <a:r>
              <a:rPr lang="ru-RU" dirty="0">
                <a:latin typeface="Comic Sans MS" pitchFamily="66" charset="0"/>
              </a:rPr>
              <a:t> виду) часто </a:t>
            </a:r>
            <a:r>
              <a:rPr lang="ru-RU" dirty="0" err="1">
                <a:latin typeface="Comic Sans MS" pitchFamily="66" charset="0"/>
              </a:rPr>
              <a:t>залежить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концепції</a:t>
            </a:r>
            <a:r>
              <a:rPr lang="ru-RU" dirty="0">
                <a:latin typeface="Comic Sans MS" pitchFamily="66" charset="0"/>
              </a:rPr>
              <a:t> виду, яку </a:t>
            </a:r>
            <a:r>
              <a:rPr lang="ru-RU" dirty="0" err="1">
                <a:latin typeface="Comic Sans MS" pitchFamily="66" charset="0"/>
              </a:rPr>
              <a:t>сповідує</a:t>
            </a:r>
            <a:r>
              <a:rPr lang="ru-RU" dirty="0">
                <a:latin typeface="Comic Sans MS" pitchFamily="66" charset="0"/>
              </a:rPr>
              <a:t> той </a:t>
            </a:r>
            <a:r>
              <a:rPr lang="ru-RU" dirty="0" err="1">
                <a:latin typeface="Comic Sans MS" pitchFamily="66" charset="0"/>
              </a:rPr>
              <a:t>чи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інший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дослідник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дослідницька</a:t>
            </a:r>
            <a:r>
              <a:rPr lang="ru-RU" dirty="0">
                <a:latin typeface="Comic Sans MS" pitchFamily="66" charset="0"/>
              </a:rPr>
              <a:t> школа. На </a:t>
            </a:r>
            <a:r>
              <a:rPr lang="ru-RU" dirty="0" err="1">
                <a:latin typeface="Comic Sans MS" pitchFamily="66" charset="0"/>
              </a:rPr>
              <a:t>відміну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таких </a:t>
            </a:r>
            <a:r>
              <a:rPr lang="ru-RU" dirty="0" err="1">
                <a:latin typeface="Comic Sans MS" pitchFamily="66" charset="0"/>
              </a:rPr>
              <a:t>ситуацій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власне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види-двійники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тобто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види-двійники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вузькому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розумінні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цього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поняття</a:t>
            </a:r>
            <a:r>
              <a:rPr lang="ru-RU" dirty="0">
                <a:latin typeface="Comic Sans MS" pitchFamily="66" charset="0"/>
              </a:rPr>
              <a:t> — </a:t>
            </a:r>
            <a:r>
              <a:rPr lang="ru-RU" dirty="0" err="1">
                <a:latin typeface="Comic Sans MS" pitchFamily="66" charset="0"/>
              </a:rPr>
              <a:t>це</a:t>
            </a:r>
            <a:r>
              <a:rPr lang="ru-RU" dirty="0">
                <a:latin typeface="Comic Sans MS" pitchFamily="66" charset="0"/>
              </a:rPr>
              <a:t> однозначно </a:t>
            </a:r>
            <a:r>
              <a:rPr lang="ru-RU" dirty="0" err="1">
                <a:latin typeface="Comic Sans MS" pitchFamily="66" charset="0"/>
              </a:rPr>
              <a:t>генетично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різні</a:t>
            </a:r>
            <a:r>
              <a:rPr lang="ru-RU" dirty="0">
                <a:latin typeface="Comic Sans MS" pitchFamily="66" charset="0"/>
              </a:rPr>
              <a:t> репродуктивно </a:t>
            </a:r>
            <a:r>
              <a:rPr lang="ru-RU" dirty="0" err="1">
                <a:latin typeface="Comic Sans MS" pitchFamily="66" charset="0"/>
              </a:rPr>
              <a:t>ізольовані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популяції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сходять</a:t>
            </a:r>
            <a:r>
              <a:rPr lang="ru-RU" dirty="0">
                <a:latin typeface="Comic Sans MS" pitchFamily="66" charset="0"/>
              </a:rPr>
              <a:t> до складу </a:t>
            </a:r>
            <a:r>
              <a:rPr lang="ru-RU" dirty="0" err="1">
                <a:latin typeface="Comic Sans MS" pitchFamily="66" charset="0"/>
              </a:rPr>
              <a:t>однієї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місцевої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фауни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часто </a:t>
            </a:r>
            <a:r>
              <a:rPr lang="ru-RU" dirty="0" err="1">
                <a:latin typeface="Comic Sans MS" pitchFamily="66" charset="0"/>
              </a:rPr>
              <a:t>входять</a:t>
            </a:r>
            <a:r>
              <a:rPr lang="ru-RU" dirty="0">
                <a:latin typeface="Comic Sans MS" pitchFamily="66" charset="0"/>
              </a:rPr>
              <a:t> до складу одних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тих самих </a:t>
            </a:r>
            <a:r>
              <a:rPr lang="ru-RU" dirty="0" err="1">
                <a:latin typeface="Comic Sans MS" pitchFamily="66" charset="0"/>
              </a:rPr>
              <a:t>угруповань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 — </a:t>
            </a:r>
            <a:r>
              <a:rPr lang="ru-RU" dirty="0" err="1">
                <a:latin typeface="Comic Sans MS" pitchFamily="66" charset="0"/>
              </a:rPr>
              <a:t>еволюційний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процес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утворення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нових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біологічних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Вперше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термін</a:t>
            </a:r>
            <a:r>
              <a:rPr lang="ru-RU" dirty="0">
                <a:latin typeface="Comic Sans MS" pitchFamily="66" charset="0"/>
              </a:rPr>
              <a:t> «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» 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 «</a:t>
            </a:r>
            <a:r>
              <a:rPr lang="ru-RU" dirty="0" err="1">
                <a:latin typeface="Comic Sans MS" pitchFamily="66" charset="0"/>
              </a:rPr>
              <a:t>кладогенез</a:t>
            </a:r>
            <a:r>
              <a:rPr lang="ru-RU" dirty="0">
                <a:latin typeface="Comic Sans MS" pitchFamily="66" charset="0"/>
              </a:rPr>
              <a:t>» </a:t>
            </a:r>
            <a:r>
              <a:rPr lang="ru-RU" dirty="0" err="1">
                <a:latin typeface="Comic Sans MS" pitchFamily="66" charset="0"/>
              </a:rPr>
              <a:t>був</a:t>
            </a:r>
            <a:r>
              <a:rPr lang="ru-RU" dirty="0">
                <a:latin typeface="Comic Sans MS" pitchFamily="66" charset="0"/>
              </a:rPr>
              <a:t> введений </a:t>
            </a:r>
            <a:r>
              <a:rPr lang="ru-RU" dirty="0" err="1">
                <a:latin typeface="Comic Sans MS" pitchFamily="66" charset="0"/>
              </a:rPr>
              <a:t>біологом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Оратором Куком</a:t>
            </a:r>
            <a:r>
              <a:rPr lang="ru-RU" dirty="0">
                <a:latin typeface="Comic Sans MS" pitchFamily="66" charset="0"/>
              </a:rPr>
              <a:t> як </a:t>
            </a:r>
            <a:r>
              <a:rPr lang="ru-RU" dirty="0" err="1">
                <a:latin typeface="Comic Sans MS" pitchFamily="66" charset="0"/>
              </a:rPr>
              <a:t>антонім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терміну</a:t>
            </a:r>
            <a:r>
              <a:rPr lang="ru-RU" dirty="0">
                <a:latin typeface="Comic Sans MS" pitchFamily="66" charset="0"/>
              </a:rPr>
              <a:t> «</a:t>
            </a:r>
            <a:r>
              <a:rPr lang="ru-RU" dirty="0" err="1">
                <a:latin typeface="Comic Sans MS" pitchFamily="66" charset="0"/>
              </a:rPr>
              <a:t>анагенез</a:t>
            </a:r>
            <a:r>
              <a:rPr lang="ru-RU" dirty="0">
                <a:latin typeface="Comic Sans MS" pitchFamily="66" charset="0"/>
              </a:rPr>
              <a:t>» 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 «</a:t>
            </a:r>
            <a:r>
              <a:rPr lang="ru-RU" dirty="0" err="1">
                <a:latin typeface="Comic Sans MS" pitchFamily="66" charset="0"/>
              </a:rPr>
              <a:t>філетична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еволюція</a:t>
            </a:r>
            <a:r>
              <a:rPr lang="ru-RU" dirty="0" smtClean="0">
                <a:latin typeface="Comic Sans MS" pitchFamily="66" charset="0"/>
              </a:rPr>
              <a:t>». </a:t>
            </a:r>
          </a:p>
          <a:p>
            <a:r>
              <a:rPr lang="ru-RU" dirty="0" smtClean="0">
                <a:latin typeface="Comic Sans MS" pitchFamily="66" charset="0"/>
              </a:rPr>
              <a:t>На </a:t>
            </a:r>
            <a:r>
              <a:rPr lang="ru-RU" dirty="0" err="1">
                <a:latin typeface="Comic Sans MS" pitchFamily="66" charset="0"/>
              </a:rPr>
              <a:t>утворення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впливають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такі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процеси</a:t>
            </a:r>
            <a:r>
              <a:rPr lang="ru-RU" dirty="0">
                <a:latin typeface="Comic Sans MS" pitchFamily="66" charset="0"/>
              </a:rPr>
              <a:t> як </a:t>
            </a:r>
            <a:r>
              <a:rPr lang="ru-RU" dirty="0" err="1">
                <a:latin typeface="Comic Sans MS" pitchFamily="66" charset="0"/>
              </a:rPr>
              <a:t>генетичний</a:t>
            </a:r>
            <a:r>
              <a:rPr lang="ru-RU" dirty="0">
                <a:latin typeface="Comic Sans MS" pitchFamily="66" charset="0"/>
              </a:rPr>
              <a:t> дрейф та </a:t>
            </a:r>
            <a:r>
              <a:rPr lang="ru-RU" dirty="0" err="1">
                <a:latin typeface="Comic Sans MS" pitchFamily="66" charset="0"/>
              </a:rPr>
              <a:t>природний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відбір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хоча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відносний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внесок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досить</a:t>
            </a:r>
            <a:r>
              <a:rPr lang="ru-RU" dirty="0">
                <a:latin typeface="Comic Sans MS" pitchFamily="66" charset="0"/>
              </a:rPr>
              <a:t> сильно </a:t>
            </a:r>
            <a:r>
              <a:rPr lang="ru-RU" dirty="0" err="1">
                <a:latin typeface="Comic Sans MS" pitchFamily="66" charset="0"/>
              </a:rPr>
              <a:t>відрізняється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залежно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ситуації.Також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видоутворення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відбуватися</a:t>
            </a:r>
            <a:r>
              <a:rPr lang="ru-RU" dirty="0">
                <a:latin typeface="Comic Sans MS" pitchFamily="66" charset="0"/>
              </a:rPr>
              <a:t> штучно у </a:t>
            </a:r>
            <a:r>
              <a:rPr lang="ru-RU" dirty="0" err="1">
                <a:latin typeface="Comic Sans MS" pitchFamily="66" charset="0"/>
              </a:rPr>
              <a:t>тваринництві</a:t>
            </a:r>
            <a:r>
              <a:rPr lang="ru-RU" dirty="0">
                <a:latin typeface="Comic Sans MS" pitchFamily="66" charset="0"/>
              </a:rPr>
              <a:t>, </a:t>
            </a:r>
            <a:r>
              <a:rPr lang="ru-RU" dirty="0" err="1">
                <a:latin typeface="Comic Sans MS" pitchFamily="66" charset="0"/>
              </a:rPr>
              <a:t>рослинництві</a:t>
            </a:r>
            <a:r>
              <a:rPr lang="ru-RU" dirty="0">
                <a:latin typeface="Comic Sans MS" pitchFamily="66" charset="0"/>
              </a:rPr>
              <a:t>, </a:t>
            </a:r>
            <a:r>
              <a:rPr lang="ru-RU" dirty="0" err="1">
                <a:latin typeface="Comic Sans MS" pitchFamily="66" charset="0"/>
              </a:rPr>
              <a:t>селекції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лабораторних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експериментах</a:t>
            </a:r>
            <a:r>
              <a:rPr lang="ru-RU" dirty="0">
                <a:latin typeface="Comic Sans MS" pitchFamily="66" charset="0"/>
              </a:rPr>
              <a:t>; </a:t>
            </a:r>
            <a:r>
              <a:rPr lang="ru-RU" dirty="0" err="1">
                <a:latin typeface="Comic Sans MS" pitchFamily="66" charset="0"/>
              </a:rPr>
              <a:t>існує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багато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прикладів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всіх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згаданих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типів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видоутворення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Picture 10" descr="http://subject.com.ua/biology/zno1/zno1.files/image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7760818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.xvatit.com/images/3/35/10-11_67_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63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naturephoto-cz.com/photos/andera/%D0%9F%D0%BE%D0%BB%D1%96%D0%B2%D0%BA%D0%B0-%D0%B7%D0%B2%D0%B8%D1%87%D0%B0%D0%B9%D0%BD%D0%B0-xxxarv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572032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8" name="Picture 4" descr="http://upload.wikimedia.org/wikipedia/commons/1/10/Feldmaus_Microtus_arva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152692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857892"/>
            <a:ext cx="5786478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Полівки</a:t>
            </a:r>
            <a:r>
              <a:rPr lang="uk-UA" sz="2000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uk-UA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звичайна</a:t>
            </a:r>
            <a:r>
              <a:rPr lang="uk-UA" sz="2000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(а) і </a:t>
            </a:r>
            <a:r>
              <a:rPr lang="uk-UA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східноєвропейська</a:t>
            </a:r>
            <a:r>
              <a:rPr lang="uk-UA" sz="2000" dirty="0" smtClean="0">
                <a:latin typeface="Comic Sans MS" pitchFamily="66" charset="0"/>
              </a:rPr>
              <a:t> (б) – типові види-двійники української фауни.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86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Криптичні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приховані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dirty="0">
                <a:latin typeface="Comic Sans MS" pitchFamily="66" charset="0"/>
              </a:rPr>
              <a:t> (</a:t>
            </a:r>
            <a:r>
              <a:rPr lang="ru-RU" dirty="0" err="1">
                <a:latin typeface="Comic Sans MS" pitchFamily="66" charset="0"/>
              </a:rPr>
              <a:t>також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>
                <a:latin typeface="Comic Sans MS" pitchFamily="66" charset="0"/>
              </a:rPr>
              <a:t>Комплекс </a:t>
            </a:r>
            <a:r>
              <a:rPr lang="ru-RU" b="1" dirty="0" err="1">
                <a:latin typeface="Comic Sans MS" pitchFamily="66" charset="0"/>
              </a:rPr>
              <a:t>прихованих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) — </a:t>
            </a:r>
            <a:r>
              <a:rPr lang="ru-RU" dirty="0" err="1">
                <a:latin typeface="Comic Sans MS" pitchFamily="66" charset="0"/>
              </a:rPr>
              <a:t>це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група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біологічних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задовольняють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визначення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біологічних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тобто</a:t>
            </a:r>
            <a:r>
              <a:rPr lang="ru-RU" dirty="0">
                <a:latin typeface="Comic Sans MS" pitchFamily="66" charset="0"/>
              </a:rPr>
              <a:t> вони репродуктивно </a:t>
            </a:r>
            <a:r>
              <a:rPr lang="ru-RU" dirty="0" err="1">
                <a:latin typeface="Comic Sans MS" pitchFamily="66" charset="0"/>
              </a:rPr>
              <a:t>ізольовані</a:t>
            </a:r>
            <a:r>
              <a:rPr lang="ru-RU" dirty="0">
                <a:latin typeface="Comic Sans MS" pitchFamily="66" charset="0"/>
              </a:rPr>
              <a:t> один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одного, </a:t>
            </a:r>
            <a:r>
              <a:rPr lang="ru-RU" dirty="0" err="1">
                <a:latin typeface="Comic Sans MS" pitchFamily="66" charset="0"/>
              </a:rPr>
              <a:t>але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їх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морфологія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дуже</a:t>
            </a:r>
            <a:r>
              <a:rPr lang="ru-RU" dirty="0">
                <a:latin typeface="Comic Sans MS" pitchFamily="66" charset="0"/>
              </a:rPr>
              <a:t> схожа (в </a:t>
            </a:r>
            <a:r>
              <a:rPr lang="ru-RU" dirty="0" err="1">
                <a:latin typeface="Comic Sans MS" pitchFamily="66" charset="0"/>
              </a:rPr>
              <a:t>деяких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випадках</a:t>
            </a:r>
            <a:r>
              <a:rPr lang="ru-RU" dirty="0">
                <a:latin typeface="Comic Sans MS" pitchFamily="66" charset="0"/>
              </a:rPr>
              <a:t> практично </a:t>
            </a:r>
            <a:r>
              <a:rPr lang="ru-RU" dirty="0" err="1">
                <a:latin typeface="Comic Sans MS" pitchFamily="66" charset="0"/>
              </a:rPr>
              <a:t>ідентична</a:t>
            </a:r>
            <a:r>
              <a:rPr lang="ru-RU" dirty="0">
                <a:latin typeface="Comic Sans MS" pitchFamily="66" charset="0"/>
              </a:rPr>
              <a:t>).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Поняття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криптичних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загалом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подібним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поняття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видів-двійників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проте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відмінність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види-двійники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 err="1">
                <a:latin typeface="Comic Sans MS" pitchFamily="66" charset="0"/>
              </a:rPr>
              <a:t>це</a:t>
            </a:r>
            <a:r>
              <a:rPr lang="ru-RU" dirty="0">
                <a:latin typeface="Comic Sans MS" pitchFamily="66" charset="0"/>
              </a:rPr>
              <a:t> пари </a:t>
            </a:r>
            <a:r>
              <a:rPr lang="ru-RU" dirty="0" err="1">
                <a:latin typeface="Comic Sans MS" pitchFamily="66" charset="0"/>
              </a:rPr>
              <a:t>морфологічно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близьких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розрізняються</a:t>
            </a:r>
            <a:r>
              <a:rPr lang="ru-RU" dirty="0">
                <a:latin typeface="Comic Sans MS" pitchFamily="66" charset="0"/>
              </a:rPr>
              <a:t> за </a:t>
            </a:r>
            <a:r>
              <a:rPr lang="ru-RU" i="1" dirty="0" err="1">
                <a:latin typeface="Comic Sans MS" pitchFamily="66" charset="0"/>
              </a:rPr>
              <a:t>традиційними</a:t>
            </a:r>
            <a:r>
              <a:rPr lang="ru-RU" i="1" dirty="0">
                <a:latin typeface="Comic Sans MS" pitchFamily="66" charset="0"/>
              </a:rPr>
              <a:t> системами </a:t>
            </a:r>
            <a:r>
              <a:rPr lang="ru-RU" i="1" dirty="0" err="1">
                <a:latin typeface="Comic Sans MS" pitchFamily="66" charset="0"/>
              </a:rPr>
              <a:t>ознак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прийнятих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діагностиці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певної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групи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організмів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проте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фахівцями</a:t>
            </a:r>
            <a:r>
              <a:rPr lang="ru-RU" dirty="0">
                <a:latin typeface="Comic Sans MS" pitchFamily="66" charset="0"/>
              </a:rPr>
              <a:t> вони </a:t>
            </a:r>
            <a:r>
              <a:rPr lang="ru-RU" dirty="0" err="1">
                <a:latin typeface="Comic Sans MS" pitchFamily="66" charset="0"/>
              </a:rPr>
              <a:t>можуть</a:t>
            </a:r>
            <a:r>
              <a:rPr lang="ru-RU" dirty="0">
                <a:latin typeface="Comic Sans MS" pitchFamily="66" charset="0"/>
              </a:rPr>
              <a:t> бути </a:t>
            </a:r>
            <a:r>
              <a:rPr lang="ru-RU" dirty="0" err="1">
                <a:latin typeface="Comic Sans MS" pitchFamily="66" charset="0"/>
              </a:rPr>
              <a:t>розрізнені</a:t>
            </a:r>
            <a:r>
              <a:rPr lang="ru-RU" dirty="0">
                <a:latin typeface="Comic Sans MS" pitchFamily="66" charset="0"/>
              </a:rPr>
              <a:t>; </a:t>
            </a:r>
            <a:r>
              <a:rPr lang="ru-RU" dirty="0" err="1">
                <a:latin typeface="Comic Sans MS" pitchFamily="66" charset="0"/>
              </a:rPr>
              <a:t>звичайно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мова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йде</a:t>
            </a:r>
            <a:r>
              <a:rPr lang="ru-RU" dirty="0">
                <a:latin typeface="Comic Sans MS" pitchFamily="66" charset="0"/>
              </a:rPr>
              <a:t> про пари </a:t>
            </a:r>
            <a:r>
              <a:rPr lang="ru-RU" dirty="0" err="1">
                <a:latin typeface="Comic Sans MS" pitchFamily="66" charset="0"/>
              </a:rPr>
              <a:t>симпатричних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про </a:t>
            </a:r>
            <a:r>
              <a:rPr lang="ru-RU" dirty="0" err="1">
                <a:latin typeface="Comic Sans MS" pitchFamily="66" charset="0"/>
              </a:rPr>
              <a:t>макроморфологічні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ознаки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криптичні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 err="1">
                <a:latin typeface="Comic Sans MS" pitchFamily="66" charset="0"/>
              </a:rPr>
              <a:t>це</a:t>
            </a:r>
            <a:r>
              <a:rPr lang="ru-RU" dirty="0">
                <a:latin typeface="Comic Sans MS" pitchFamily="66" charset="0"/>
              </a:rPr>
              <a:t> пари </a:t>
            </a:r>
            <a:r>
              <a:rPr lang="ru-RU" dirty="0" err="1">
                <a:latin typeface="Comic Sans MS" pitchFamily="66" charset="0"/>
              </a:rPr>
              <a:t>видів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надійно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розрізняються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будь-якими</a:t>
            </a:r>
            <a:r>
              <a:rPr lang="ru-RU" dirty="0">
                <a:latin typeface="Comic Sans MS" pitchFamily="66" charset="0"/>
              </a:rPr>
              <a:t> системами </a:t>
            </a:r>
            <a:r>
              <a:rPr lang="ru-RU" dirty="0" err="1">
                <a:latin typeface="Comic Sans MS" pitchFamily="66" charset="0"/>
              </a:rPr>
              <a:t>морфологічних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анатомічних</a:t>
            </a:r>
            <a:r>
              <a:rPr lang="ru-RU" dirty="0">
                <a:latin typeface="Comic Sans MS" pitchFamily="66" charset="0"/>
              </a:rPr>
              <a:t>) </a:t>
            </a:r>
            <a:r>
              <a:rPr lang="ru-RU" dirty="0" err="1">
                <a:latin typeface="Comic Sans MS" pitchFamily="66" charset="0"/>
              </a:rPr>
              <a:t>ознак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аматорами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фахівцями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єдиними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надійними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критеріями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генетичні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ознаки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upload.wikimedia.org/wikipedia/commons/thumb/5/53/Speciation_modes.svg/2000px-Speciation_mod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1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6438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відбувається</a:t>
            </a:r>
            <a:r>
              <a:rPr lang="ru-RU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sz="1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дивергенцією</a:t>
            </a:r>
            <a:r>
              <a:rPr lang="ru-RU" dirty="0" smtClean="0">
                <a:latin typeface="Comic Sans MS" pitchFamily="66" charset="0"/>
              </a:rPr>
              <a:t> - коли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вихідної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форми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утворюється</a:t>
            </a:r>
            <a:r>
              <a:rPr lang="ru-RU" dirty="0" smtClean="0">
                <a:latin typeface="Comic Sans MS" pitchFamily="66" charset="0"/>
              </a:rPr>
              <a:t> два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перетворенням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виду-попередника</a:t>
            </a:r>
            <a:r>
              <a:rPr lang="ru-RU" dirty="0" smtClean="0">
                <a:latin typeface="Comic Sans MS" pitchFamily="66" charset="0"/>
              </a:rPr>
              <a:t> на </a:t>
            </a:r>
            <a:r>
              <a:rPr lang="ru-RU" dirty="0" err="1" smtClean="0">
                <a:latin typeface="Comic Sans MS" pitchFamily="66" charset="0"/>
              </a:rPr>
              <a:t>новий</a:t>
            </a:r>
            <a:r>
              <a:rPr lang="ru-RU" dirty="0" smtClean="0">
                <a:latin typeface="Comic Sans MS" pitchFamily="66" charset="0"/>
              </a:rPr>
              <a:t> вид у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історичного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завдяки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адаптаціям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змін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довкілля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Clr>
                <a:srgbClr val="FF0000"/>
              </a:buClr>
              <a:buSzPct val="120000"/>
            </a:pP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3" name="Picture 2" descr="http://mobile.pidruchniki.com/imag/prirod/kar_ksp/image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000240"/>
            <a:ext cx="5072098" cy="392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2" name="Picture 2" descr="http://schoollib.com.ua/dovidnyk_shkolyara/biologiya/images4657images_102_fm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857364"/>
            <a:ext cx="2967079" cy="416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35846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за </a:t>
            </a:r>
            <a:r>
              <a:rPr lang="ru-RU" dirty="0" err="1" smtClean="0">
                <a:latin typeface="Comic Sans MS" pitchFamily="66" charset="0"/>
              </a:rPr>
              <a:t>допомогою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дивергенції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наслідком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ізоляції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Тому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типів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ізоляції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розрізняють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типи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географічне</a:t>
            </a:r>
            <a:r>
              <a:rPr lang="ru-RU" dirty="0" smtClean="0">
                <a:latin typeface="Comic Sans MS" pitchFamily="66" charset="0"/>
              </a:rPr>
              <a:t> - коли </a:t>
            </a:r>
            <a:r>
              <a:rPr lang="ru-RU" dirty="0" err="1" smtClean="0">
                <a:latin typeface="Comic Sans MS" pitchFamily="66" charset="0"/>
              </a:rPr>
              <a:t>внаслідок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географічної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ізоляції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дивергують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: бобер </a:t>
            </a:r>
            <a:r>
              <a:rPr lang="ru-RU" dirty="0" err="1" smtClean="0">
                <a:latin typeface="Comic Sans MS" pitchFamily="66" charset="0"/>
              </a:rPr>
              <a:t>євразійський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американський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Берінгова</a:t>
            </a:r>
            <a:r>
              <a:rPr lang="ru-RU" dirty="0" smtClean="0">
                <a:latin typeface="Comic Sans MS" pitchFamily="66" charset="0"/>
              </a:rPr>
              <a:t> протока </a:t>
            </a:r>
            <a:r>
              <a:rPr lang="ru-RU" dirty="0" err="1" smtClean="0">
                <a:latin typeface="Comic Sans MS" pitchFamily="66" charset="0"/>
              </a:rPr>
              <a:t>роз'єднала</a:t>
            </a:r>
            <a:r>
              <a:rPr lang="ru-RU" dirty="0" smtClean="0">
                <a:latin typeface="Comic Sans MS" pitchFamily="66" charset="0"/>
              </a:rPr>
              <a:t> материки);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екологічне</a:t>
            </a:r>
            <a:r>
              <a:rPr lang="ru-RU" dirty="0" smtClean="0">
                <a:latin typeface="Comic Sans MS" pitchFamily="66" charset="0"/>
              </a:rPr>
              <a:t> - при </a:t>
            </a:r>
            <a:r>
              <a:rPr lang="ru-RU" dirty="0" err="1" smtClean="0">
                <a:latin typeface="Comic Sans MS" pitchFamily="66" charset="0"/>
              </a:rPr>
              <a:t>появі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ізоляції</a:t>
            </a:r>
            <a:r>
              <a:rPr lang="ru-RU" dirty="0" smtClean="0">
                <a:latin typeface="Comic Sans MS" pitchFamily="66" charset="0"/>
              </a:rPr>
              <a:t>. Коли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потрапляють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умови</a:t>
            </a:r>
            <a:r>
              <a:rPr lang="ru-RU" dirty="0" smtClean="0">
                <a:latin typeface="Comic Sans MS" pitchFamily="66" charset="0"/>
              </a:rPr>
              <a:t> в межах ареалу;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поліплоїдне</a:t>
            </a:r>
            <a:r>
              <a:rPr lang="ru-RU" dirty="0" smtClean="0">
                <a:latin typeface="Comic Sans MS" pitchFamily="66" charset="0"/>
              </a:rPr>
              <a:t> - у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внаслідок</a:t>
            </a:r>
            <a:r>
              <a:rPr lang="ru-RU" dirty="0" smtClean="0">
                <a:latin typeface="Comic Sans MS" pitchFamily="66" charset="0"/>
              </a:rPr>
              <a:t> кратного </a:t>
            </a:r>
            <a:r>
              <a:rPr lang="ru-RU" dirty="0" err="1" smtClean="0">
                <a:latin typeface="Comic Sans MS" pitchFamily="66" charset="0"/>
              </a:rPr>
              <a:t>збільшення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кількості</a:t>
            </a:r>
            <a:r>
              <a:rPr lang="ru-RU" dirty="0" smtClean="0">
                <a:latin typeface="Comic Sans MS" pitchFamily="66" charset="0"/>
              </a:rPr>
              <a:t> хромосом;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схрещуванням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споріднених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: коли </a:t>
            </a:r>
            <a:r>
              <a:rPr lang="ru-RU" dirty="0" err="1" smtClean="0">
                <a:latin typeface="Comic Sans MS" pitchFamily="66" charset="0"/>
              </a:rPr>
              <a:t>гібридні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нащадки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схрещуються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собою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утворюють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нові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плідні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покоління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shkola.ua/web/uploads/book/43/images/YPcePgQ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ubject.com.ua/biology/medical/medical.files/image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400931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6" name="Picture 4" descr="http://school.xvatit.com/images/f/fb/48.1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25717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vitppt.com.ua/images/25/24535/770/img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5724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Процес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видоутворення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складається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кількох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послідовних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етапів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мінливість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поліморфних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генів</a:t>
            </a:r>
            <a:r>
              <a:rPr lang="ru-RU" dirty="0">
                <a:latin typeface="Comic Sans MS" pitchFamily="66" charset="0"/>
              </a:rPr>
              <a:t>; 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утворення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нового </a:t>
            </a:r>
            <a:r>
              <a:rPr lang="ru-RU" dirty="0" err="1">
                <a:latin typeface="Comic Sans MS" pitchFamily="66" charset="0"/>
              </a:rPr>
              <a:t>співвідношення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алелів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закріплення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нового </a:t>
            </a:r>
            <a:r>
              <a:rPr lang="ru-RU" dirty="0" err="1">
                <a:latin typeface="Comic Sans MS" pitchFamily="66" charset="0"/>
              </a:rPr>
              <a:t>поєднання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алелів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популяції</a:t>
            </a:r>
            <a:r>
              <a:rPr lang="ru-RU" dirty="0">
                <a:latin typeface="Comic Sans MS" pitchFamily="66" charset="0"/>
              </a:rPr>
              <a:t>; 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захист</a:t>
            </a:r>
            <a:r>
              <a:rPr lang="ru-RU" dirty="0" smtClean="0">
                <a:latin typeface="Comic Sans MS" pitchFamily="66" charset="0"/>
              </a:rPr>
              <a:t> нового </a:t>
            </a:r>
            <a:r>
              <a:rPr lang="ru-RU" dirty="0" err="1" smtClean="0">
                <a:latin typeface="Comic Sans MS" pitchFamily="66" charset="0"/>
              </a:rPr>
              <a:t>поєднання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алелів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механізмами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репродуктивної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ізоляції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60B5CC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447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Видоутворення та види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Видоутворення ти види</dc:title>
  <dc:creator>1</dc:creator>
  <cp:lastModifiedBy>1</cp:lastModifiedBy>
  <cp:revision>27</cp:revision>
  <dcterms:created xsi:type="dcterms:W3CDTF">2015-04-12T11:36:24Z</dcterms:created>
  <dcterms:modified xsi:type="dcterms:W3CDTF">2015-04-13T08:15:06Z</dcterms:modified>
</cp:coreProperties>
</file>