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58" r:id="rId7"/>
    <p:sldId id="263" r:id="rId8"/>
    <p:sldId id="261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BOtuPF-i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 Селекція. Чи потрібен її розвиток у наш час?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66124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Підготували учениці 11-А</a:t>
            </a:r>
            <a:r>
              <a:rPr lang="ru-RU" dirty="0" smtClean="0"/>
              <a:t> класса </a:t>
            </a:r>
          </a:p>
          <a:p>
            <a:r>
              <a:rPr lang="uk-UA" dirty="0" smtClean="0"/>
              <a:t>Миколаївської гімназії №4</a:t>
            </a:r>
          </a:p>
          <a:p>
            <a:r>
              <a:rPr lang="uk-UA" dirty="0" smtClean="0"/>
              <a:t>Фурдиш Вероніка та Васильченко Елизавета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Iyz6aGj4E2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10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Чи важливий розвиток селекц</a:t>
            </a:r>
            <a:r>
              <a:rPr lang="uk-UA" sz="2400" dirty="0" smtClean="0"/>
              <a:t>ії у </a:t>
            </a:r>
            <a:r>
              <a:rPr lang="uk-UA" sz="2400" dirty="0" smtClean="0"/>
              <a:t>наш </a:t>
            </a:r>
            <a:r>
              <a:rPr lang="uk-UA" sz="2400" dirty="0" smtClean="0"/>
              <a:t>час?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268760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зв'язку з розвитком генетики, селекція отримала новий імпульс до розвитку. Генна інженерія дозволяє піддавати організми цілеспрямованої модифікації. Остаточно проводиться вже відбір кращих, але серед штучно створених генотипів. Селекція дуже важливий момент у сучасному світі. Так як за допомогою селекції створюються нові види трарин,росли,мікроорганізмів, що є дуже великим плюсом у збереженні зникающих видів, сільського господарства, промисловості тощо.</a:t>
            </a: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1WmY59Tv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cat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3478123" cy="4608512"/>
          </a:xfrm>
        </p:spPr>
      </p:pic>
      <p:sp>
        <p:nvSpPr>
          <p:cNvPr id="6" name="TextBox 5"/>
          <p:cNvSpPr txBox="1"/>
          <p:nvPr/>
        </p:nvSpPr>
        <p:spPr>
          <a:xfrm>
            <a:off x="3131840" y="26064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Приклади селекції</a:t>
            </a:r>
            <a:endParaRPr lang="ru-RU" sz="2400" dirty="0"/>
          </a:p>
        </p:txBody>
      </p:sp>
      <p:pic>
        <p:nvPicPr>
          <p:cNvPr id="8" name="Рисунок 7" descr="ca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358384"/>
            <a:ext cx="3976836" cy="3499616"/>
          </a:xfrm>
          <a:prstGeom prst="rect">
            <a:avLst/>
          </a:prstGeom>
        </p:spPr>
      </p:pic>
      <p:pic>
        <p:nvPicPr>
          <p:cNvPr id="7" name="Рисунок 6" descr="ca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2116" y="620688"/>
            <a:ext cx="3101884" cy="302433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lT160LKF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3789040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Дякуємо за увагу 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9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8038" cy="6858000"/>
          </a:xfrm>
          <a:prstGeom prst="rect">
            <a:avLst/>
          </a:prstGeom>
        </p:spPr>
      </p:pic>
      <p:pic>
        <p:nvPicPr>
          <p:cNvPr id="5" name="Содержимое 4" descr="c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88639"/>
            <a:ext cx="4944188" cy="3287885"/>
          </a:xfrm>
        </p:spPr>
      </p:pic>
      <p:pic>
        <p:nvPicPr>
          <p:cNvPr id="6" name="Рисунок 5" descr="d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600400" cy="3240360"/>
          </a:xfrm>
          <a:prstGeom prst="rect">
            <a:avLst/>
          </a:prstGeom>
        </p:spPr>
      </p:pic>
      <p:pic>
        <p:nvPicPr>
          <p:cNvPr id="7" name="Рисунок 6" descr="dog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3672408" cy="2901202"/>
          </a:xfrm>
          <a:prstGeom prst="rect">
            <a:avLst/>
          </a:prstGeom>
        </p:spPr>
      </p:pic>
      <p:pic>
        <p:nvPicPr>
          <p:cNvPr id="8" name="Рисунок 7" descr="dog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573016"/>
            <a:ext cx="3631867" cy="312340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yz6aGj4E2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10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Селекція </a:t>
            </a:r>
            <a:r>
              <a:rPr lang="ru-RU" sz="2000" dirty="0" smtClean="0"/>
              <a:t>- наука про створення нових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поліпшення</a:t>
            </a:r>
            <a:r>
              <a:rPr lang="ru-RU" sz="2000" dirty="0" smtClean="0"/>
              <a:t> </a:t>
            </a:r>
            <a:r>
              <a:rPr lang="ru-RU" sz="2000" dirty="0" smtClean="0"/>
              <a:t>існуючих порід домашніх тварин і сортів культурних рослині; сам процес зміни живих організмів, здійснюваний людиною для своїх потреб.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356992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Всі сучасні домашні тварини та оброблювані людиною рослинні культури походять від диких предків. Процес перетворення диких тварин і рослин у </a:t>
            </a:r>
            <a:r>
              <a:rPr lang="ru-RU" sz="2000" dirty="0" err="1" smtClean="0"/>
              <a:t>культурній</a:t>
            </a:r>
            <a:r>
              <a:rPr lang="ru-RU" sz="2000" dirty="0" smtClean="0"/>
              <a:t> </a:t>
            </a:r>
            <a:r>
              <a:rPr lang="ru-RU" sz="2000" dirty="0" smtClean="0"/>
              <a:t>форми називають одомашнення.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esennie-listya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5" name="TextBox 4"/>
          <p:cNvSpPr txBox="1"/>
          <p:nvPr/>
        </p:nvSpPr>
        <p:spPr>
          <a:xfrm>
            <a:off x="1331640" y="90872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Теоретична база селекції-генетика</a:t>
            </a:r>
            <a:r>
              <a:rPr lang="ru-RU" sz="2000" dirty="0" smtClean="0"/>
              <a:t>. Підсумком селекційного процесу є: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971600" y="2276872"/>
            <a:ext cx="2160240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порода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5580112" y="2276872"/>
            <a:ext cx="2088232" cy="11521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сорт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3347864" y="2348880"/>
            <a:ext cx="2088232" cy="1080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штам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465313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Сорт рослин, порода тварин, штам мікроорганізмів - це сукупність організмів, створених людиною в процесі селекції і мають певні спадкові властивості. </a:t>
            </a: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Y1WmY59Tvu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Залежно від цілей селекцію проводять на</a:t>
            </a:r>
            <a:r>
              <a:rPr lang="ru-RU" sz="2000" dirty="0" smtClean="0"/>
              <a:t>: </a:t>
            </a:r>
            <a:endParaRPr lang="ru-RU" sz="2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95736" y="908720"/>
            <a:ext cx="1368152" cy="7200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35896" y="764704"/>
            <a:ext cx="536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Якість</a:t>
            </a:r>
            <a:endParaRPr lang="ru-RU" sz="20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979712" y="980728"/>
            <a:ext cx="1584176" cy="36004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07704" y="1052736"/>
            <a:ext cx="1656184" cy="72008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835696" y="1124744"/>
            <a:ext cx="1728192" cy="108012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691680" y="1196752"/>
            <a:ext cx="1872208" cy="1368152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35896" y="112474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Стійкість до хвороб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35896" y="155679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Шкідників та несприятливих кліматичних умов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635896" y="198884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Урожайність рослин</a:t>
            </a:r>
            <a:endParaRPr lang="ru-RU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632557" y="2424227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Плодючість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635896" y="285293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Продуктивність у тварин</a:t>
            </a:r>
            <a:endParaRPr lang="ru-RU" sz="20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619672" y="1268760"/>
            <a:ext cx="1944216" cy="1656184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7" grpId="0"/>
      <p:bldP spid="30" grpId="0"/>
      <p:bldP spid="40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0383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492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87824" y="26064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Метод</a:t>
            </a:r>
            <a:r>
              <a:rPr lang="uk-UA" sz="2400" dirty="0" smtClean="0"/>
              <a:t>и селекції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908720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Методи селекційної роботи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132856"/>
            <a:ext cx="187220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Схрещування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132856"/>
            <a:ext cx="2088232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Штучний відбір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501008"/>
            <a:ext cx="180020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Масове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3501008"/>
            <a:ext cx="180020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Індивідуальне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501008"/>
            <a:ext cx="180020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Родинне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3501008"/>
            <a:ext cx="180020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Неродинне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085184"/>
            <a:ext cx="180020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Внутрішньо-сортові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5085184"/>
            <a:ext cx="180020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Міжсортові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5085184"/>
            <a:ext cx="180020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Гібридизація</a:t>
            </a:r>
            <a:endParaRPr lang="ru-RU" dirty="0"/>
          </a:p>
        </p:txBody>
      </p:sp>
      <p:cxnSp>
        <p:nvCxnSpPr>
          <p:cNvPr id="18" name="Соединительная линия уступом 17"/>
          <p:cNvCxnSpPr>
            <a:endCxn id="8" idx="1"/>
          </p:cNvCxnSpPr>
          <p:nvPr/>
        </p:nvCxnSpPr>
        <p:spPr>
          <a:xfrm>
            <a:off x="4355976" y="1916832"/>
            <a:ext cx="1296144" cy="684076"/>
          </a:xfrm>
          <a:prstGeom prst="bentConnector3">
            <a:avLst>
              <a:gd name="adj1" fmla="val 50000"/>
            </a:avLst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endCxn id="7" idx="3"/>
          </p:cNvCxnSpPr>
          <p:nvPr/>
        </p:nvCxnSpPr>
        <p:spPr>
          <a:xfrm rot="10800000" flipV="1">
            <a:off x="2987824" y="1916832"/>
            <a:ext cx="1368152" cy="684076"/>
          </a:xfrm>
          <a:prstGeom prst="bentConnector3">
            <a:avLst>
              <a:gd name="adj1" fmla="val 50000"/>
            </a:avLst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475656" y="3068960"/>
            <a:ext cx="360040" cy="4320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411760" y="3068960"/>
            <a:ext cx="360040" cy="4320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940152" y="3068960"/>
            <a:ext cx="360040" cy="4320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380312" y="3068960"/>
            <a:ext cx="288032" cy="4320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123728" y="4437112"/>
            <a:ext cx="432048" cy="64807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419872" y="4437112"/>
            <a:ext cx="0" cy="64807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139952" y="4437112"/>
            <a:ext cx="504056" cy="64807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GH1exIuzH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732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9832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Методи  селекції рослин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72816"/>
            <a:ext cx="2232248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Відбір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844824"/>
            <a:ext cx="2232248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Гібридизація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844824"/>
            <a:ext cx="2232248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Поліплоїдія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67744" y="764704"/>
            <a:ext cx="864096" cy="10081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40152" y="836712"/>
            <a:ext cx="360040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 flipH="1">
            <a:off x="4319972" y="836712"/>
            <a:ext cx="36004" cy="10081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796136" y="3284984"/>
            <a:ext cx="3024336" cy="2880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Автополіплоїдія</a:t>
            </a:r>
            <a:r>
              <a:rPr lang="ru-RU" dirty="0" smtClean="0"/>
              <a:t> </a:t>
            </a:r>
            <a:r>
              <a:rPr lang="ru-RU" dirty="0" smtClean="0"/>
              <a:t>- кратне збільшення в клітинах наборів хромосом одного і того ж виду (АА - АААА)</a:t>
            </a:r>
          </a:p>
          <a:p>
            <a:pPr algn="ctr"/>
            <a:r>
              <a:rPr lang="ru-RU" dirty="0" smtClean="0"/>
              <a:t>Аллополіплоїдія - поєднання в одному геномі хромосомних наборів різних видів (ААхВВ = ААВВ)</a:t>
            </a:r>
            <a:endParaRPr lang="ru-RU" dirty="0"/>
          </a:p>
        </p:txBody>
      </p:sp>
      <p:pic>
        <p:nvPicPr>
          <p:cNvPr id="19" name="Рисунок 18" descr="moldavskoeyabloko9000tonn-86109-0-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12976"/>
            <a:ext cx="3456384" cy="3425339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esennie-listya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Гібридизація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84784"/>
            <a:ext cx="3528392" cy="23762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Близькоспоріднених (індібрідінг) - використовується для отримання гомозиготних чистих ліній між близькими родичами.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556792"/>
            <a:ext cx="3528392" cy="23762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Неспоріднена (аутбридинг) - використовується для отримання гетерозиготних популяцій і</a:t>
            </a:r>
          </a:p>
          <a:p>
            <a:pPr algn="ctr"/>
            <a:r>
              <a:rPr lang="ru-RU" dirty="0" smtClean="0"/>
              <a:t>прояви гетерозису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99792" y="764704"/>
            <a:ext cx="720080" cy="72008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88024" y="764704"/>
            <a:ext cx="936104" cy="7920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Содержимое 11" descr="02994595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365104"/>
            <a:ext cx="810090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99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803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Основні методи селекції тварин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44824"/>
            <a:ext cx="187220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Гібридизація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844824"/>
            <a:ext cx="187220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Індивідуальний</a:t>
            </a:r>
          </a:p>
          <a:p>
            <a:pPr algn="ctr"/>
            <a:r>
              <a:rPr lang="uk-UA" dirty="0" smtClean="0"/>
              <a:t>відбір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068960"/>
            <a:ext cx="4068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Особливості:</a:t>
            </a:r>
          </a:p>
          <a:p>
            <a:r>
              <a:rPr lang="ru-RU" sz="2000" dirty="0" smtClean="0"/>
              <a:t>  -характерно тільки статеве розмноження;</a:t>
            </a:r>
          </a:p>
          <a:p>
            <a:r>
              <a:rPr lang="ru-RU" sz="2000" dirty="0" smtClean="0"/>
              <a:t>  -дуже рідкісна зміна поколінь (у більшості тварин через кілька років);</a:t>
            </a:r>
          </a:p>
          <a:p>
            <a:r>
              <a:rPr lang="ru-RU" sz="2000" dirty="0" smtClean="0"/>
              <a:t>-кількість особин у потомстві невелика</a:t>
            </a:r>
            <a:endParaRPr lang="ru-RU" sz="2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267744" y="764704"/>
            <a:ext cx="864096" cy="10081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16016" y="764704"/>
            <a:ext cx="792088" cy="10081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0383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04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1232" y="3326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Методи селекції мікроорганізмів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72816"/>
            <a:ext cx="3240360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Мутагени: рентгенівські промені, отрути, радіація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772816"/>
            <a:ext cx="3312368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Штучний мутагенез - метод селекційної роботи з мікроорганізмами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87824" y="764704"/>
            <a:ext cx="360040" cy="86409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76056" y="764704"/>
            <a:ext cx="432048" cy="93610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331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21</cp:revision>
  <dcterms:created xsi:type="dcterms:W3CDTF">2013-11-20T14:02:34Z</dcterms:created>
  <dcterms:modified xsi:type="dcterms:W3CDTF">2013-11-20T17:42:32Z</dcterms:modified>
</cp:coreProperties>
</file>