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9" r:id="rId2"/>
    <p:sldId id="292" r:id="rId3"/>
    <p:sldId id="293" r:id="rId4"/>
    <p:sldId id="294" r:id="rId5"/>
    <p:sldId id="295" r:id="rId6"/>
    <p:sldId id="296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7" r:id="rId15"/>
    <p:sldId id="298" r:id="rId16"/>
    <p:sldId id="30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0066"/>
    <a:srgbClr val="66FF66"/>
    <a:srgbClr val="0033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977FDE-6BF1-4CCF-B1E0-926537EF8D9F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9E4259-2B60-49E8-A0C4-6F00EA653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83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2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7"/>
          <p:cNvSpPr/>
          <p:nvPr/>
        </p:nvSpPr>
        <p:spPr bwMode="ltGray">
          <a:xfrm>
            <a:off x="621792" y="594360"/>
            <a:ext cx="7790688" cy="5788152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orthographicFront"/>
            <a:lightRig rig="soft" dir="t">
              <a:rot lat="0" lon="0" rev="16200000"/>
            </a:lightRig>
          </a:scene3d>
          <a:sp3d prstMaterial="plastic">
            <a:bevelT w="1016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8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85800" y="2130425"/>
            <a:ext cx="7772400" cy="147002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371600" y="3886200"/>
            <a:ext cx="6400800" cy="12161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13161C34-001B-4BB4-B26C-6022FEB76B96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F6AEC6D5-FB7B-4C25-B6BA-44E650A49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9029-6F07-40F5-97E6-F86584AFE03E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7996-7766-4496-9997-512C44271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20E4-1ACF-4C5F-8276-93EF6DD04CB3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DCEA-8296-45F3-86BE-255849AD9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2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3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A9268-C05D-47E5-B415-818609CF012B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D844-BE70-4121-9682-CF6B26752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1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02536"/>
            <a:ext cx="7068312" cy="11430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9848" y="3218688"/>
            <a:ext cx="7068312" cy="1572768"/>
          </a:xfrm>
        </p:spPr>
        <p:txBody>
          <a:bodyPr anchor="t"/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64A1-F235-4247-B713-7170F574E693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6632-2EBD-4495-B21D-E264F4A16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3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536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C4DB-A43E-416D-9541-8521F32DE814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7B1D-7760-4CF6-9FF5-AED987E8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503B-930A-4249-A0C8-3D6F8DAC54B1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6F0E-8E4C-43C7-A171-5F0C768F3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612648"/>
            <a:ext cx="70134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DBF3-472D-4F30-BC07-1BFEE0EECF48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89A2B-11A6-400A-BDF6-5E1A3ECEF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7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6F68-B4DE-44E1-8219-5DABECC0E39E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6EE7-32A4-41E3-92D7-8E33175E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5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3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4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C17C-7D11-46C8-91C3-2CC940A1D7C6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3BF2-7714-44B3-A1D1-EC1CFF806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31536" cy="41148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685800"/>
            <a:ext cx="6638544" cy="395935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bevelT w="1016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285232"/>
            <a:ext cx="5431536" cy="630936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8531-4B39-4343-9423-0C0BF80D4A2B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1B3C-0E0F-4482-A094-1CD83F19F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43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E92B5F-31C3-4EAB-9AA2-B76AE3B0DE1B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7375" y="64643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43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D2D09A-3E50-4582-AF46-ECB84DDD6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41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gradFill flip="none" rotWithShape="1">
            <a:gsLst>
              <a:gs pos="0">
                <a:schemeClr val="tx1"/>
              </a:gs>
              <a:gs pos="44000">
                <a:schemeClr val="tx1">
                  <a:lumMod val="8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http://uk.wikipedia.org/wiki/%D0%9C%D1%96%D0%BA%D1%80%D0%BE%D0%BE%D1%80%D0%B3%D0%B0%D0%BD%D1%96%D0%B7%D0%BC" TargetMode="External"/><Relationship Id="rId7" Type="http://schemas.openxmlformats.org/officeDocument/2006/relationships/hyperlink" Target="http://uk.wikipedia.org/w/index.php?title=%D0%9E%D0%B4%D0%BD%D0%BE%D0%BA%D0%BB%D1%96%D1%82%D0%B8%D0%BD%D0%BD%D1%96_%D0%B2%D0%BE%D0%B4%D0%BE%D1%80%D0%BE%D1%81%D1%82%D1%96&amp;action=edit&amp;redlink=1" TargetMode="External"/><Relationship Id="rId2" Type="http://schemas.openxmlformats.org/officeDocument/2006/relationships/hyperlink" Target="http://uk.wikipedia.org/wiki/%D0%91%D1%96%D0%BE%D0%BB%D0%BE%D0%B3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3%D1%80%D0%B8%D0%B1%D0%BA%D0%B8&amp;action=edit&amp;redlink=1" TargetMode="External"/><Relationship Id="rId5" Type="http://schemas.openxmlformats.org/officeDocument/2006/relationships/hyperlink" Target="http://uk.wikipedia.org/wiki/%D0%91%D0%B0%D0%BA%D1%82%D0%B5%D1%80%D1%96%D1%8F" TargetMode="External"/><Relationship Id="rId4" Type="http://schemas.openxmlformats.org/officeDocument/2006/relationships/hyperlink" Target="http://uk.wikipedia.org/wiki/%D0%92%D1%96%D1%80%D1%83%D1%8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uk-UA" sz="7200" dirty="0"/>
              <a:t>Тема: Досягнення сучасної біотехнології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509120"/>
            <a:ext cx="6400800" cy="2871787"/>
          </a:xfrm>
        </p:spPr>
        <p:txBody>
          <a:bodyPr/>
          <a:lstStyle/>
          <a:p>
            <a:pPr algn="r">
              <a:defRPr/>
            </a:pPr>
            <a:r>
              <a:rPr lang="uk-UA" sz="2000" dirty="0" smtClean="0"/>
              <a:t>                                                       </a:t>
            </a:r>
            <a:r>
              <a:rPr lang="uk-UA" sz="1800" i="1" dirty="0" smtClean="0"/>
              <a:t>Презентацію виконали:</a:t>
            </a:r>
            <a:br>
              <a:rPr lang="uk-UA" sz="1800" i="1" dirty="0" smtClean="0"/>
            </a:br>
            <a:r>
              <a:rPr lang="uk-UA" sz="1800" i="1" dirty="0" smtClean="0"/>
              <a:t>                                            учні 11 класу</a:t>
            </a:r>
            <a:br>
              <a:rPr lang="uk-UA" sz="1800" i="1" dirty="0" smtClean="0"/>
            </a:br>
            <a:r>
              <a:rPr lang="uk-UA" sz="1800" i="1" dirty="0" smtClean="0"/>
              <a:t>                                                    </a:t>
            </a:r>
            <a:r>
              <a:rPr lang="uk-UA" sz="1800" i="1" dirty="0" err="1" smtClean="0"/>
              <a:t>Лазурненської</a:t>
            </a:r>
            <a:r>
              <a:rPr lang="uk-UA" sz="1800" i="1" dirty="0" smtClean="0"/>
              <a:t> ЗОШ</a:t>
            </a:r>
          </a:p>
          <a:p>
            <a:pPr algn="r">
              <a:defRPr/>
            </a:pPr>
            <a:r>
              <a:rPr lang="uk-UA" sz="1800" i="1" dirty="0" smtClean="0"/>
              <a:t>                                                     І-ІІІ ст.</a:t>
            </a:r>
            <a:br>
              <a:rPr lang="uk-UA" sz="1800" i="1" dirty="0" smtClean="0"/>
            </a:br>
            <a:r>
              <a:rPr lang="uk-UA" sz="1800" i="1" dirty="0" smtClean="0"/>
              <a:t>                                                  </a:t>
            </a:r>
            <a:r>
              <a:rPr lang="uk-UA" sz="1800" i="1" dirty="0" err="1" smtClean="0"/>
              <a:t>Байбуза</a:t>
            </a:r>
            <a:r>
              <a:rPr lang="uk-UA" sz="1800" i="1" dirty="0" smtClean="0"/>
              <a:t> Ірина,</a:t>
            </a:r>
            <a:r>
              <a:rPr lang="uk-UA" sz="1800" i="1" dirty="0" err="1" smtClean="0"/>
              <a:t>Бенік</a:t>
            </a:r>
            <a:r>
              <a:rPr lang="uk-UA" sz="1800" i="1" dirty="0" smtClean="0"/>
              <a:t> Юлія</a:t>
            </a:r>
            <a:br>
              <a:rPr lang="uk-UA" sz="1800" i="1" dirty="0" smtClean="0"/>
            </a:br>
            <a:r>
              <a:rPr lang="uk-UA" sz="1800" i="1" dirty="0" smtClean="0"/>
              <a:t>Аксьонов Дмитро,Пилипенко Олександр</a:t>
            </a:r>
            <a:br>
              <a:rPr lang="uk-UA" sz="1800" i="1" dirty="0" smtClean="0"/>
            </a:br>
            <a:endParaRPr lang="ru-RU" sz="1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33CCFF"/>
                </a:solidFill>
              </a:rPr>
              <a:t>Застосування </a:t>
            </a:r>
            <a:r>
              <a:rPr lang="ru-RU" dirty="0" err="1">
                <a:solidFill>
                  <a:srgbClr val="33CCFF"/>
                </a:solidFill>
              </a:rPr>
              <a:t>генної</a:t>
            </a:r>
            <a:r>
              <a:rPr lang="ru-RU" dirty="0">
                <a:solidFill>
                  <a:srgbClr val="33CCFF"/>
                </a:solidFill>
              </a:rPr>
              <a:t> </a:t>
            </a:r>
            <a:r>
              <a:rPr lang="ru-RU" dirty="0" err="1">
                <a:solidFill>
                  <a:srgbClr val="33CCFF"/>
                </a:solidFill>
              </a:rPr>
              <a:t>інженерії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250825" y="838200"/>
            <a:ext cx="4248150" cy="3238500"/>
          </a:xfrm>
        </p:spPr>
        <p:txBody>
          <a:bodyPr/>
          <a:lstStyle/>
          <a:p>
            <a:pPr marL="355600" indent="-355600">
              <a:buFont typeface="Arial" charset="0"/>
              <a:buNone/>
              <a:defRPr/>
            </a:pP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GFP (green fluorescent protein) -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стежити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за долею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55600" indent="-355600"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клітці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організмі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І ...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вийти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за межа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світлового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мікроскопа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altLang="ru-RU" sz="2400" dirty="0" smtClean="0"/>
          </a:p>
          <a:p>
            <a:pPr>
              <a:buFontTx/>
              <a:buChar char="-"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Рисунок 4" descr="fp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908050"/>
            <a:ext cx="30638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6" descr="image-gfp-mouse-crop-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168525"/>
            <a:ext cx="25209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5" descr="GFP_Synaptophysin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2168525"/>
            <a:ext cx="23764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Содержимое 2"/>
          <p:cNvSpPr txBox="1">
            <a:spLocks/>
          </p:cNvSpPr>
          <p:nvPr/>
        </p:nvSpPr>
        <p:spPr bwMode="auto">
          <a:xfrm>
            <a:off x="19050" y="4105275"/>
            <a:ext cx="379253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Молекулярно-біологічні методи (вивчення взаємодії білків, нуклеїнових кислот, регулювання, виділення і очищення білків і т.д.).</a:t>
            </a:r>
            <a:endParaRPr lang="ru-RU" altLang="ru-RU" sz="2000" b="1" i="1"/>
          </a:p>
          <a:p>
            <a:endParaRPr lang="ru-RU" altLang="ru-RU"/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3616325" y="5445125"/>
            <a:ext cx="493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Times New Roman" pitchFamily="18" charset="0"/>
                <a:cs typeface="Times New Roman" pitchFamily="18" charset="0"/>
              </a:rPr>
              <a:t>Ліки проти вірусів (наприклад, проти СНІДу!) На основі активації апоптозу вірусними протеазами.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33CCFF"/>
                </a:solidFill>
              </a:rPr>
              <a:t>Застосування </a:t>
            </a:r>
            <a:r>
              <a:rPr lang="ru-RU" dirty="0" err="1">
                <a:solidFill>
                  <a:srgbClr val="33CCFF"/>
                </a:solidFill>
              </a:rPr>
              <a:t>генної</a:t>
            </a:r>
            <a:r>
              <a:rPr lang="ru-RU" dirty="0">
                <a:solidFill>
                  <a:srgbClr val="33CCFF"/>
                </a:solidFill>
              </a:rPr>
              <a:t> </a:t>
            </a:r>
            <a:r>
              <a:rPr lang="ru-RU" dirty="0" err="1">
                <a:solidFill>
                  <a:srgbClr val="33CCFF"/>
                </a:solidFill>
              </a:rPr>
              <a:t>інженерії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800" b="1" u="sng" smtClean="0">
                <a:latin typeface="Times New Roman" pitchFamily="18" charset="0"/>
                <a:cs typeface="Times New Roman" pitchFamily="18" charset="0"/>
              </a:rPr>
              <a:t>Генна терапія (гермінальних, соматична).</a:t>
            </a: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b="1" u="sng" smtClean="0"/>
          </a:p>
        </p:txBody>
      </p:sp>
      <p:pic>
        <p:nvPicPr>
          <p:cNvPr id="21508" name="Рисунок 3" descr="THER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92375"/>
            <a:ext cx="70088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33CCFF"/>
                </a:solidFill>
              </a:rPr>
              <a:t>Застосування </a:t>
            </a:r>
            <a:r>
              <a:rPr lang="ru-RU" dirty="0" err="1">
                <a:solidFill>
                  <a:srgbClr val="33CCFF"/>
                </a:solidFill>
              </a:rPr>
              <a:t>генної</a:t>
            </a:r>
            <a:r>
              <a:rPr lang="ru-RU" dirty="0">
                <a:solidFill>
                  <a:srgbClr val="33CCFF"/>
                </a:solidFill>
              </a:rPr>
              <a:t> </a:t>
            </a:r>
            <a:r>
              <a:rPr lang="ru-RU" dirty="0" err="1">
                <a:solidFill>
                  <a:srgbClr val="33CCFF"/>
                </a:solidFill>
              </a:rPr>
              <a:t>інженерії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Для краси…</a:t>
            </a:r>
          </a:p>
        </p:txBody>
      </p:sp>
      <p:pic>
        <p:nvPicPr>
          <p:cNvPr id="4" name="Рисунок 3" descr="blueros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328738"/>
            <a:ext cx="403225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122314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09963"/>
            <a:ext cx="44640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tomate-roxo-gran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36613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3CCFF"/>
                </a:solidFill>
              </a:rPr>
              <a:t>Застосування </a:t>
            </a:r>
            <a:r>
              <a:rPr lang="ru-RU" dirty="0" err="1" smtClean="0">
                <a:solidFill>
                  <a:srgbClr val="33CCFF"/>
                </a:solidFill>
              </a:rPr>
              <a:t>генної</a:t>
            </a:r>
            <a:r>
              <a:rPr lang="ru-RU" dirty="0" smtClean="0">
                <a:solidFill>
                  <a:srgbClr val="33CCFF"/>
                </a:solidFill>
              </a:rPr>
              <a:t> </a:t>
            </a:r>
            <a:r>
              <a:rPr lang="ru-RU" dirty="0" err="1" smtClean="0">
                <a:solidFill>
                  <a:srgbClr val="33CCFF"/>
                </a:solidFill>
              </a:rPr>
              <a:t>інженерії</a:t>
            </a: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660400" y="673893"/>
            <a:ext cx="8229600" cy="4525963"/>
          </a:xfrm>
        </p:spPr>
        <p:txBody>
          <a:bodyPr/>
          <a:lstStyle/>
          <a:p>
            <a:r>
              <a:rPr lang="ru-RU" altLang="ru-RU" dirty="0" smtClean="0"/>
              <a:t> І </a:t>
            </a:r>
            <a:r>
              <a:rPr lang="ru-RU" altLang="ru-RU" dirty="0" err="1" smtClean="0"/>
              <a:t>багато</a:t>
            </a:r>
            <a:r>
              <a:rPr lang="ru-RU" altLang="ru-RU" dirty="0" smtClean="0"/>
              <a:t> </a:t>
            </a:r>
            <a:r>
              <a:rPr lang="uk-UA" altLang="ru-RU" dirty="0" smtClean="0"/>
              <a:t>іншого</a:t>
            </a:r>
            <a:r>
              <a:rPr lang="ru-RU" altLang="ru-RU" dirty="0" smtClean="0"/>
              <a:t>…</a:t>
            </a:r>
          </a:p>
        </p:txBody>
      </p:sp>
      <p:pic>
        <p:nvPicPr>
          <p:cNvPr id="7" name="Рисунок 6" descr="foltoge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276475"/>
            <a:ext cx="3448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141023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4067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s320x2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3746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rinoceronte_zebra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35500"/>
            <a:ext cx="316706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bananafis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730625"/>
            <a:ext cx="266382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Pb06006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41438"/>
            <a:ext cx="30591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395288" y="836613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>
                <a:latin typeface="Arial" charset="0"/>
              </a:rPr>
              <a:t>Мікробіологія</a:t>
            </a:r>
            <a:r>
              <a:rPr lang="ru-RU" altLang="ru-RU" sz="1800" b="1" i="1">
                <a:latin typeface="Arial" charset="0"/>
              </a:rPr>
              <a:t> </a:t>
            </a:r>
            <a:r>
              <a:rPr lang="uk-UA" altLang="ru-RU" sz="1800" b="1" i="1">
                <a:latin typeface="Arial" charset="0"/>
              </a:rPr>
              <a:t>— розділ</a:t>
            </a:r>
            <a:r>
              <a:rPr lang="ru-RU" altLang="ru-RU" sz="1800" b="1" i="1">
                <a:latin typeface="Arial" charset="0"/>
              </a:rPr>
              <a:t> </a:t>
            </a:r>
            <a:r>
              <a:rPr lang="uk-UA" altLang="ru-RU" sz="1800" b="1" i="1">
                <a:latin typeface="Arial" charset="0"/>
                <a:hlinkClick r:id="rId2" tooltip="Біологія"/>
              </a:rPr>
              <a:t>біології</a:t>
            </a:r>
            <a:r>
              <a:rPr lang="uk-UA" altLang="ru-RU" sz="1800" b="1" i="1">
                <a:latin typeface="Arial" charset="0"/>
              </a:rPr>
              <a:t>, що займається вивченням</a:t>
            </a:r>
            <a:r>
              <a:rPr lang="ru-RU" altLang="ru-RU" sz="1800" b="1" i="1">
                <a:latin typeface="Arial" charset="0"/>
              </a:rPr>
              <a:t> </a:t>
            </a:r>
            <a:r>
              <a:rPr lang="uk-UA" altLang="ru-RU" sz="1800" b="1" i="1">
                <a:latin typeface="Arial" charset="0"/>
                <a:hlinkClick r:id="rId3" tooltip="Мікроорганізм"/>
              </a:rPr>
              <a:t>мікроорганізмів</a:t>
            </a:r>
            <a:r>
              <a:rPr lang="uk-UA" altLang="ru-RU" sz="1800" b="1" i="1">
                <a:latin typeface="Arial" charset="0"/>
              </a:rPr>
              <a:t>, в основному</a:t>
            </a:r>
            <a:r>
              <a:rPr lang="ru-RU" altLang="ru-RU" sz="1800" b="1" i="1">
                <a:latin typeface="Arial" charset="0"/>
              </a:rPr>
              <a:t> </a:t>
            </a:r>
            <a:r>
              <a:rPr lang="uk-UA" altLang="ru-RU" sz="1800" b="1" i="1">
                <a:latin typeface="Arial" charset="0"/>
                <a:hlinkClick r:id="rId4" tooltip="Вірус"/>
              </a:rPr>
              <a:t>вірусів</a:t>
            </a:r>
            <a:r>
              <a:rPr lang="uk-UA" altLang="ru-RU" sz="1800" b="1" i="1">
                <a:latin typeface="Arial" charset="0"/>
              </a:rPr>
              <a:t>,</a:t>
            </a:r>
            <a:r>
              <a:rPr lang="ru-RU" altLang="ru-RU" sz="1800" b="1" i="1">
                <a:latin typeface="Arial" charset="0"/>
              </a:rPr>
              <a:t> </a:t>
            </a:r>
            <a:r>
              <a:rPr lang="uk-UA" altLang="ru-RU" sz="1800" b="1" i="1">
                <a:latin typeface="Arial" charset="0"/>
                <a:hlinkClick r:id="rId5" tooltip="Бактерія"/>
              </a:rPr>
              <a:t>бактерій</a:t>
            </a:r>
            <a:r>
              <a:rPr lang="uk-UA" altLang="ru-RU" sz="1800" b="1" i="1">
                <a:latin typeface="Arial" charset="0"/>
              </a:rPr>
              <a:t>,</a:t>
            </a:r>
            <a:r>
              <a:rPr lang="ru-RU" altLang="ru-RU" sz="1800" b="1" i="1">
                <a:latin typeface="Arial" charset="0"/>
              </a:rPr>
              <a:t> </a:t>
            </a:r>
            <a:r>
              <a:rPr lang="uk-UA" altLang="ru-RU" sz="1800" b="1" i="1">
                <a:latin typeface="Arial" charset="0"/>
                <a:hlinkClick r:id="rId6" tooltip="Грибки (ще не написана)"/>
              </a:rPr>
              <a:t>грибків</a:t>
            </a:r>
            <a:r>
              <a:rPr lang="uk-UA" altLang="ru-RU" sz="1800" b="1" i="1">
                <a:latin typeface="Arial" charset="0"/>
              </a:rPr>
              <a:t>,</a:t>
            </a:r>
            <a:r>
              <a:rPr lang="ru-RU" altLang="ru-RU" sz="1800" b="1" i="1">
                <a:latin typeface="Arial" charset="0"/>
              </a:rPr>
              <a:t> </a:t>
            </a:r>
            <a:r>
              <a:rPr lang="uk-UA" altLang="ru-RU" sz="1800" b="1" i="1">
                <a:latin typeface="Arial" charset="0"/>
                <a:hlinkClick r:id="rId7" tooltip="Одноклітинні водорості (ще не написана)"/>
              </a:rPr>
              <a:t>оноклітинних водоростей</a:t>
            </a:r>
            <a:r>
              <a:rPr lang="ru-RU" altLang="ru-RU" sz="1800" b="1" i="1">
                <a:latin typeface="Arial" charset="0"/>
              </a:rPr>
              <a:t> </a:t>
            </a:r>
            <a:r>
              <a:rPr lang="uk-UA" altLang="ru-RU" sz="1800" b="1" i="1">
                <a:latin typeface="Arial" charset="0"/>
              </a:rPr>
              <a:t>і найпростіших</a:t>
            </a:r>
            <a:r>
              <a:rPr lang="uk-UA" altLang="ru-RU" sz="1800">
                <a:latin typeface="Arial" charset="0"/>
              </a:rPr>
              <a:t>.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3CCFF"/>
                </a:solidFill>
              </a:rPr>
              <a:t>Мікробіологія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38145"/>
            <a:ext cx="6000381" cy="468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404813"/>
            <a:ext cx="8785225" cy="6432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70C0"/>
                </a:solidFill>
              </a:rPr>
              <a:t>Основні напрямки </a:t>
            </a:r>
            <a:r>
              <a:rPr lang="ru-RU" sz="3200" b="1" i="1" dirty="0" err="1">
                <a:solidFill>
                  <a:srgbClr val="0070C0"/>
                </a:solidFill>
              </a:rPr>
              <a:t>досліджень</a:t>
            </a:r>
            <a:r>
              <a:rPr lang="ru-RU" sz="3200" b="1" i="1" dirty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 err="1"/>
              <a:t>Дослідження</a:t>
            </a:r>
            <a:r>
              <a:rPr lang="ru-RU" sz="2000" b="1" dirty="0"/>
              <a:t> </a:t>
            </a:r>
            <a:r>
              <a:rPr lang="ru-RU" sz="2000" b="1" dirty="0" err="1"/>
              <a:t>загальних</a:t>
            </a:r>
            <a:r>
              <a:rPr lang="ru-RU" sz="2000" b="1" dirty="0"/>
              <a:t> </a:t>
            </a:r>
            <a:r>
              <a:rPr lang="ru-RU" sz="2000" b="1" dirty="0" err="1"/>
              <a:t>закономірностей</a:t>
            </a:r>
            <a:r>
              <a:rPr lang="ru-RU" sz="2000" b="1" dirty="0"/>
              <a:t> </a:t>
            </a:r>
            <a:r>
              <a:rPr lang="ru-RU" sz="2000" b="1" dirty="0" err="1"/>
              <a:t>життєдіяльності</a:t>
            </a:r>
            <a:r>
              <a:rPr lang="ru-RU" sz="2000" b="1" dirty="0"/>
              <a:t> </a:t>
            </a:r>
            <a:r>
              <a:rPr lang="ru-RU" sz="2000" b="1" dirty="0" err="1"/>
              <a:t>всіх</a:t>
            </a:r>
            <a:r>
              <a:rPr lang="ru-RU" sz="2000" b="1" dirty="0"/>
              <a:t> </a:t>
            </a:r>
            <a:r>
              <a:rPr lang="ru-RU" sz="2000" b="1" dirty="0" err="1"/>
              <a:t>класів</a:t>
            </a:r>
            <a:r>
              <a:rPr lang="ru-RU" sz="2000" b="1" dirty="0"/>
              <a:t> </a:t>
            </a:r>
            <a:r>
              <a:rPr lang="ru-RU" sz="2000" b="1" dirty="0" err="1"/>
              <a:t>мікроорганізмів</a:t>
            </a:r>
            <a:r>
              <a:rPr lang="ru-RU" sz="2000" b="1" dirty="0"/>
              <a:t>, </a:t>
            </a:r>
            <a:r>
              <a:rPr lang="ru-RU" sz="2000" b="1" dirty="0" err="1"/>
              <a:t>їх</a:t>
            </a:r>
            <a:r>
              <a:rPr lang="ru-RU" sz="2000" b="1" dirty="0"/>
              <a:t> систематики, генетики, </a:t>
            </a:r>
            <a:r>
              <a:rPr lang="ru-RU" sz="2000" b="1" dirty="0" err="1"/>
              <a:t>молекулярної</a:t>
            </a:r>
            <a:r>
              <a:rPr lang="ru-RU" sz="2000" b="1" dirty="0"/>
              <a:t> </a:t>
            </a:r>
            <a:r>
              <a:rPr lang="ru-RU" sz="2000" b="1" dirty="0" err="1"/>
              <a:t>біології</a:t>
            </a:r>
            <a:r>
              <a:rPr lang="ru-RU" sz="2000" b="1" dirty="0"/>
              <a:t> та </a:t>
            </a:r>
            <a:r>
              <a:rPr lang="ru-RU" sz="2000" b="1" dirty="0" err="1"/>
              <a:t>фізіолого-біохімічних</a:t>
            </a:r>
            <a:r>
              <a:rPr lang="ru-RU" sz="2000" b="1" dirty="0"/>
              <a:t> </a:t>
            </a:r>
            <a:r>
              <a:rPr lang="ru-RU" sz="2000" b="1" dirty="0" err="1"/>
              <a:t>властивостей</a:t>
            </a:r>
            <a:r>
              <a:rPr lang="ru-RU" sz="2000" b="1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 err="1"/>
              <a:t>Визначення</a:t>
            </a:r>
            <a:r>
              <a:rPr lang="ru-RU" sz="2000" b="1" dirty="0"/>
              <a:t> </a:t>
            </a:r>
            <a:r>
              <a:rPr lang="ru-RU" sz="2000" b="1" dirty="0" err="1"/>
              <a:t>ролі</a:t>
            </a:r>
            <a:r>
              <a:rPr lang="ru-RU" sz="2000" b="1" dirty="0"/>
              <a:t> і </a:t>
            </a:r>
            <a:r>
              <a:rPr lang="ru-RU" sz="2000" b="1" dirty="0" err="1"/>
              <a:t>значення</a:t>
            </a:r>
            <a:r>
              <a:rPr lang="ru-RU" sz="2000" b="1" dirty="0"/>
              <a:t> </a:t>
            </a:r>
            <a:r>
              <a:rPr lang="ru-RU" sz="2000" b="1" dirty="0" err="1"/>
              <a:t>мікроорганізмів</a:t>
            </a:r>
            <a:r>
              <a:rPr lang="ru-RU" sz="2000" b="1" dirty="0"/>
              <a:t> у </a:t>
            </a:r>
            <a:r>
              <a:rPr lang="ru-RU" sz="2000" b="1" dirty="0" err="1"/>
              <a:t>кругообігу</a:t>
            </a:r>
            <a:r>
              <a:rPr lang="ru-RU" sz="2000" b="1" dirty="0"/>
              <a:t> </a:t>
            </a:r>
            <a:r>
              <a:rPr lang="ru-RU" sz="2000" b="1" dirty="0" err="1"/>
              <a:t>речовин</a:t>
            </a:r>
            <a:r>
              <a:rPr lang="ru-RU" sz="2000" b="1" dirty="0"/>
              <a:t>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 err="1"/>
              <a:t>Вивчення</a:t>
            </a:r>
            <a:r>
              <a:rPr lang="ru-RU" sz="2000" b="1" dirty="0"/>
              <a:t> </a:t>
            </a:r>
            <a:r>
              <a:rPr lang="ru-RU" sz="2000" b="1" dirty="0" err="1"/>
              <a:t>фундаментальних</a:t>
            </a:r>
            <a:r>
              <a:rPr lang="ru-RU" sz="2000" b="1" dirty="0"/>
              <a:t> основ </a:t>
            </a:r>
            <a:r>
              <a:rPr lang="ru-RU" sz="2000" b="1" dirty="0" err="1"/>
              <a:t>біологічної</a:t>
            </a:r>
            <a:r>
              <a:rPr lang="ru-RU" sz="2000" b="1" dirty="0"/>
              <a:t> </a:t>
            </a:r>
            <a:r>
              <a:rPr lang="ru-RU" sz="2000" b="1" dirty="0" err="1"/>
              <a:t>активності</a:t>
            </a:r>
            <a:r>
              <a:rPr lang="ru-RU" sz="2000" b="1" dirty="0"/>
              <a:t> </a:t>
            </a:r>
            <a:r>
              <a:rPr lang="ru-RU" sz="2000" b="1" dirty="0" err="1"/>
              <a:t>мікроорганізмів</a:t>
            </a:r>
            <a:r>
              <a:rPr lang="ru-RU" sz="2000" b="1" dirty="0"/>
              <a:t> з метою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регуляції</a:t>
            </a:r>
            <a:r>
              <a:rPr lang="ru-RU" sz="2000" b="1" dirty="0"/>
              <a:t>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 err="1"/>
              <a:t>Вивчення</a:t>
            </a:r>
            <a:r>
              <a:rPr lang="ru-RU" sz="2000" b="1" dirty="0"/>
              <a:t> </a:t>
            </a:r>
            <a:r>
              <a:rPr lang="ru-RU" sz="2000" b="1" dirty="0" err="1"/>
              <a:t>екології</a:t>
            </a:r>
            <a:r>
              <a:rPr lang="ru-RU" sz="2000" b="1" dirty="0"/>
              <a:t>, систематики </a:t>
            </a:r>
            <a:r>
              <a:rPr lang="ru-RU" sz="2000" b="1" dirty="0" err="1"/>
              <a:t>мікроорганізмів</a:t>
            </a:r>
            <a:r>
              <a:rPr lang="ru-RU" sz="2000" b="1" dirty="0"/>
              <a:t> та </a:t>
            </a:r>
            <a:r>
              <a:rPr lang="ru-RU" sz="2000" b="1" dirty="0" err="1"/>
              <a:t>виявлення</a:t>
            </a:r>
            <a:r>
              <a:rPr lang="ru-RU" sz="2000" b="1" dirty="0"/>
              <a:t> </a:t>
            </a:r>
            <a:r>
              <a:rPr lang="ru-RU" sz="2000" b="1" dirty="0" err="1"/>
              <a:t>видів</a:t>
            </a:r>
            <a:r>
              <a:rPr lang="ru-RU" sz="2000" b="1" dirty="0"/>
              <a:t> і </a:t>
            </a:r>
            <a:r>
              <a:rPr lang="ru-RU" sz="2000" b="1" dirty="0" err="1"/>
              <a:t>штамів</a:t>
            </a:r>
            <a:r>
              <a:rPr lang="ru-RU" sz="2000" b="1" dirty="0"/>
              <a:t> для </a:t>
            </a:r>
            <a:r>
              <a:rPr lang="ru-RU" sz="2000" b="1" dirty="0" err="1"/>
              <a:t>розроблення</a:t>
            </a:r>
            <a:r>
              <a:rPr lang="ru-RU" sz="2000" b="1" dirty="0"/>
              <a:t> </a:t>
            </a:r>
            <a:r>
              <a:rPr lang="ru-RU" sz="2000" b="1" dirty="0" err="1"/>
              <a:t>біотехнологічних</a:t>
            </a:r>
            <a:r>
              <a:rPr lang="ru-RU" sz="2000" b="1" dirty="0"/>
              <a:t> </a:t>
            </a:r>
            <a:r>
              <a:rPr lang="ru-RU" sz="2000" b="1" dirty="0" err="1" smtClean="0"/>
              <a:t>процесів</a:t>
            </a:r>
            <a:r>
              <a:rPr lang="ru-RU" sz="2000" b="1" dirty="0" smtClean="0"/>
              <a:t>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 err="1"/>
              <a:t>Розроблення</a:t>
            </a:r>
            <a:r>
              <a:rPr lang="ru-RU" sz="2000" b="1" dirty="0"/>
              <a:t> </a:t>
            </a:r>
            <a:r>
              <a:rPr lang="ru-RU" sz="2000" b="1" dirty="0" err="1"/>
              <a:t>теоретичних</a:t>
            </a:r>
            <a:r>
              <a:rPr lang="ru-RU" sz="2000" b="1" dirty="0"/>
              <a:t> основ </a:t>
            </a:r>
            <a:r>
              <a:rPr lang="ru-RU" sz="2000" b="1" dirty="0" err="1"/>
              <a:t>одержання</a:t>
            </a:r>
            <a:r>
              <a:rPr lang="ru-RU" sz="2000" b="1" dirty="0"/>
              <a:t> </a:t>
            </a:r>
            <a:r>
              <a:rPr lang="ru-RU" sz="2000" b="1" dirty="0" err="1"/>
              <a:t>нових</a:t>
            </a:r>
            <a:r>
              <a:rPr lang="ru-RU" sz="2000" b="1" dirty="0"/>
              <a:t> </a:t>
            </a:r>
            <a:r>
              <a:rPr lang="ru-RU" sz="2000" b="1" dirty="0" err="1"/>
              <a:t>антибіотиків</a:t>
            </a:r>
            <a:r>
              <a:rPr lang="ru-RU" sz="2000" b="1" dirty="0"/>
              <a:t> та </a:t>
            </a:r>
            <a:r>
              <a:rPr lang="ru-RU" sz="2000" b="1" dirty="0" err="1"/>
              <a:t>інших</a:t>
            </a:r>
            <a:r>
              <a:rPr lang="ru-RU" sz="2000" b="1" dirty="0"/>
              <a:t> </a:t>
            </a:r>
            <a:r>
              <a:rPr lang="ru-RU" sz="2000" b="1" dirty="0" err="1"/>
              <a:t>біологічно</a:t>
            </a:r>
            <a:r>
              <a:rPr lang="ru-RU" sz="2000" b="1" dirty="0"/>
              <a:t> </a:t>
            </a:r>
            <a:r>
              <a:rPr lang="ru-RU" sz="2000" b="1" dirty="0" err="1"/>
              <a:t>активних</a:t>
            </a:r>
            <a:r>
              <a:rPr lang="ru-RU" sz="2000" b="1" dirty="0"/>
              <a:t> </a:t>
            </a:r>
            <a:r>
              <a:rPr lang="ru-RU" sz="2000" b="1" dirty="0" err="1"/>
              <a:t>речовин</a:t>
            </a:r>
            <a:r>
              <a:rPr lang="ru-RU" sz="2000" b="1" dirty="0"/>
              <a:t> для </a:t>
            </a:r>
            <a:r>
              <a:rPr lang="ru-RU" sz="2000" b="1" dirty="0" err="1"/>
              <a:t>боротьби</a:t>
            </a:r>
            <a:r>
              <a:rPr lang="ru-RU" sz="2000" b="1" dirty="0"/>
              <a:t> з </a:t>
            </a:r>
            <a:r>
              <a:rPr lang="ru-RU" sz="2000" b="1" dirty="0" err="1" smtClean="0"/>
              <a:t>бактеріальними</a:t>
            </a:r>
            <a:r>
              <a:rPr lang="ru-RU" sz="2000" b="1" dirty="0" smtClean="0"/>
              <a:t>,</a:t>
            </a:r>
            <a:r>
              <a:rPr lang="ru-RU" sz="2000" b="1" dirty="0"/>
              <a:t> </a:t>
            </a:r>
            <a:r>
              <a:rPr lang="ru-RU" sz="2000" b="1" dirty="0" err="1" smtClean="0"/>
              <a:t>грибковими</a:t>
            </a:r>
            <a:r>
              <a:rPr lang="ru-RU" sz="2000" b="1" dirty="0"/>
              <a:t> й </a:t>
            </a:r>
            <a:r>
              <a:rPr lang="ru-RU" sz="2000" b="1" dirty="0" err="1"/>
              <a:t>вірусними</a:t>
            </a:r>
            <a:r>
              <a:rPr lang="ru-RU" sz="2000" b="1" dirty="0"/>
              <a:t> </a:t>
            </a:r>
            <a:r>
              <a:rPr lang="ru-RU" sz="2000" b="1" dirty="0" err="1" smtClean="0"/>
              <a:t>захворюваннями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/>
              <a:t>, </a:t>
            </a:r>
            <a:r>
              <a:rPr lang="ru-RU" sz="2000" b="1" dirty="0" err="1"/>
              <a:t>тварин</a:t>
            </a:r>
            <a:r>
              <a:rPr lang="ru-RU" sz="2000" b="1" dirty="0"/>
              <a:t> і </a:t>
            </a:r>
            <a:r>
              <a:rPr lang="ru-RU" sz="2000" b="1" dirty="0" err="1"/>
              <a:t>рослин</a:t>
            </a:r>
            <a:r>
              <a:rPr lang="ru-RU" sz="2000" b="1" dirty="0"/>
              <a:t>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 err="1"/>
              <a:t>Дослідження</a:t>
            </a:r>
            <a:r>
              <a:rPr lang="ru-RU" sz="2000" b="1" dirty="0"/>
              <a:t> </a:t>
            </a:r>
            <a:r>
              <a:rPr lang="ru-RU" sz="2000" b="1" dirty="0" err="1"/>
              <a:t>фізіології</a:t>
            </a:r>
            <a:r>
              <a:rPr lang="ru-RU" sz="2000" b="1" dirty="0"/>
              <a:t> та систематики </a:t>
            </a:r>
            <a:r>
              <a:rPr lang="ru-RU" sz="2000" b="1" dirty="0" err="1" smtClean="0"/>
              <a:t>грибів</a:t>
            </a:r>
            <a:r>
              <a:rPr lang="ru-RU" sz="2000" b="1" dirty="0" smtClean="0"/>
              <a:t>, </a:t>
            </a:r>
            <a:r>
              <a:rPr lang="ru-RU" sz="2000" b="1" dirty="0" err="1"/>
              <a:t>токсино</a:t>
            </a:r>
            <a:r>
              <a:rPr lang="ru-RU" sz="2000" b="1" dirty="0"/>
              <a:t>- і </a:t>
            </a:r>
            <a:r>
              <a:rPr lang="ru-RU" sz="2000" b="1" dirty="0" err="1"/>
              <a:t>антибіотикоутворення</a:t>
            </a:r>
            <a:r>
              <a:rPr lang="ru-RU" sz="2000" b="1" dirty="0"/>
              <a:t> у </a:t>
            </a:r>
            <a:r>
              <a:rPr lang="ru-RU" sz="2000" b="1" dirty="0" err="1"/>
              <a:t>ґрунтових</a:t>
            </a:r>
            <a:r>
              <a:rPr lang="ru-RU" sz="2000" b="1" dirty="0"/>
              <a:t>, </a:t>
            </a:r>
            <a:r>
              <a:rPr lang="ru-RU" sz="2000" b="1" dirty="0" err="1"/>
              <a:t>фітопатогенних</a:t>
            </a:r>
            <a:r>
              <a:rPr lang="ru-RU" sz="2000" b="1" dirty="0"/>
              <a:t> та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грибів</a:t>
            </a:r>
            <a:r>
              <a:rPr lang="ru-RU" sz="2000" b="1" dirty="0"/>
              <a:t>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 err="1"/>
              <a:t>Вивчення</a:t>
            </a:r>
            <a:r>
              <a:rPr lang="ru-RU" sz="2000" b="1" dirty="0"/>
              <a:t> </a:t>
            </a:r>
            <a:r>
              <a:rPr lang="ru-RU" sz="2000" b="1" dirty="0" err="1"/>
              <a:t>ролі</a:t>
            </a:r>
            <a:r>
              <a:rPr lang="ru-RU" sz="2000" b="1" dirty="0"/>
              <a:t> і </a:t>
            </a:r>
            <a:r>
              <a:rPr lang="ru-RU" sz="2000" b="1" dirty="0" err="1"/>
              <a:t>значення</a:t>
            </a:r>
            <a:r>
              <a:rPr lang="ru-RU" sz="2000" b="1" dirty="0"/>
              <a:t> </a:t>
            </a:r>
            <a:r>
              <a:rPr lang="ru-RU" sz="2000" b="1" dirty="0" err="1"/>
              <a:t>мікроорганізмів</a:t>
            </a:r>
            <a:r>
              <a:rPr lang="ru-RU" sz="2000" b="1" dirty="0"/>
              <a:t> у </a:t>
            </a:r>
            <a:r>
              <a:rPr lang="ru-RU" sz="2000" b="1" dirty="0" err="1"/>
              <a:t>формуванні</a:t>
            </a:r>
            <a:r>
              <a:rPr lang="ru-RU" sz="2000" b="1" dirty="0"/>
              <a:t> </a:t>
            </a:r>
            <a:r>
              <a:rPr lang="ru-RU" sz="2000" b="1" dirty="0" err="1"/>
              <a:t>структури</a:t>
            </a:r>
            <a:r>
              <a:rPr lang="ru-RU" sz="2000" b="1" dirty="0"/>
              <a:t> </a:t>
            </a:r>
            <a:r>
              <a:rPr lang="ru-RU" sz="2000" b="1" dirty="0" err="1"/>
              <a:t>ґрунту</a:t>
            </a:r>
            <a:r>
              <a:rPr lang="ru-RU" sz="2000" b="1" dirty="0"/>
              <a:t>, </a:t>
            </a:r>
            <a:r>
              <a:rPr lang="ru-RU" sz="2000" b="1" dirty="0" err="1"/>
              <a:t>його</a:t>
            </a:r>
            <a:r>
              <a:rPr lang="ru-RU" sz="2000" b="1" dirty="0"/>
              <a:t> </a:t>
            </a:r>
            <a:r>
              <a:rPr lang="ru-RU" sz="2000" b="1" dirty="0" err="1"/>
              <a:t>родючості</a:t>
            </a:r>
            <a:r>
              <a:rPr lang="ru-RU" sz="2000" b="1" dirty="0"/>
              <a:t>, в </a:t>
            </a:r>
            <a:r>
              <a:rPr lang="ru-RU" sz="2000" b="1" dirty="0" err="1" smtClean="0"/>
              <a:t>живленнірослин</a:t>
            </a:r>
            <a:r>
              <a:rPr lang="ru-RU" sz="2000" b="1" dirty="0"/>
              <a:t>.</a:t>
            </a:r>
            <a:endParaRPr lang="ru-RU" sz="2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err="1" smtClean="0"/>
              <a:t>Дяку</a:t>
            </a:r>
            <a:r>
              <a:rPr lang="uk-UA" sz="8000" dirty="0" smtClean="0"/>
              <a:t>є</a:t>
            </a:r>
            <a:r>
              <a:rPr lang="ru-RU" sz="8000" dirty="0" err="1" smtClean="0"/>
              <a:t>мо</a:t>
            </a:r>
            <a:r>
              <a:rPr lang="ru-RU" sz="8000" dirty="0" smtClean="0"/>
              <a:t> за </a:t>
            </a:r>
            <a:r>
              <a:rPr lang="ru-RU" sz="8000" dirty="0" err="1" smtClean="0"/>
              <a:t>увагу</a:t>
            </a:r>
            <a:r>
              <a:rPr lang="ru-RU" sz="8000" dirty="0" smtClean="0"/>
              <a:t>!!!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Gray">
          <a:xfrm>
            <a:off x="96246" y="476672"/>
            <a:ext cx="8280920" cy="122413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ü"/>
              <a:defRPr/>
            </a:pPr>
            <a:r>
              <a:rPr lang="ru-RU" sz="3600" i="1" dirty="0" err="1" smtClean="0"/>
              <a:t>Основні</a:t>
            </a:r>
            <a:r>
              <a:rPr lang="uk-UA" sz="3600" i="1" dirty="0" smtClean="0"/>
              <a:t> положення та досягнення </a:t>
            </a:r>
            <a:br>
              <a:rPr lang="uk-UA" sz="3600" i="1" dirty="0" smtClean="0"/>
            </a:br>
            <a:r>
              <a:rPr lang="uk-UA" sz="3600" i="1" dirty="0" smtClean="0"/>
              <a:t>біотехнологій</a:t>
            </a:r>
            <a:br>
              <a:rPr lang="uk-UA" sz="3600" i="1" dirty="0" smtClean="0"/>
            </a:br>
            <a:endParaRPr lang="ru-RU" sz="3600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Gray">
          <a:xfrm>
            <a:off x="-47195" y="1952836"/>
            <a:ext cx="8280920" cy="122413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ü"/>
              <a:defRPr/>
            </a:pPr>
            <a:r>
              <a:rPr lang="uk-UA" sz="3600" i="1" dirty="0" smtClean="0"/>
              <a:t>Генна інженерія</a:t>
            </a:r>
            <a:br>
              <a:rPr lang="uk-UA" sz="3600" i="1" dirty="0" smtClean="0"/>
            </a:br>
            <a:endParaRPr lang="ru-RU" sz="3600" i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Gray">
          <a:xfrm>
            <a:off x="-21704" y="1340768"/>
            <a:ext cx="8280920" cy="122413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ü"/>
              <a:defRPr/>
            </a:pPr>
            <a:r>
              <a:rPr lang="uk-UA" sz="3600" i="1" dirty="0" smtClean="0"/>
              <a:t>Мікробіологія</a:t>
            </a:r>
            <a:br>
              <a:rPr lang="uk-UA" sz="3600" i="1" dirty="0" smtClean="0"/>
            </a:br>
            <a:endParaRPr lang="ru-RU" sz="3600" i="1" dirty="0"/>
          </a:p>
        </p:txBody>
      </p:sp>
      <p:pic>
        <p:nvPicPr>
          <p:cNvPr id="12293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30475"/>
            <a:ext cx="84963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Gray">
          <a:xfrm>
            <a:off x="323528" y="41564"/>
            <a:ext cx="8229600" cy="9391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Franklin Gothic Dem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dirty="0" smtClean="0"/>
              <a:t>Б</a:t>
            </a:r>
            <a:r>
              <a:rPr lang="uk-UA" dirty="0" err="1" smtClean="0"/>
              <a:t>іотехнологія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07975" y="692150"/>
            <a:ext cx="4259263" cy="5832475"/>
          </a:xfrm>
        </p:spPr>
        <p:txBody>
          <a:bodyPr>
            <a:normAutofit fontScale="70000" lnSpcReduction="20000"/>
          </a:bodyPr>
          <a:lstStyle/>
          <a:p>
            <a:pPr marL="137160" indent="0">
              <a:buFont typeface="Arial" charset="0"/>
              <a:buNone/>
              <a:defRPr/>
            </a:pPr>
            <a:r>
              <a:rPr lang="uk-UA" b="1" dirty="0"/>
              <a:t> </a:t>
            </a:r>
            <a:endParaRPr lang="ru-RU" dirty="0"/>
          </a:p>
          <a:p>
            <a:pPr>
              <a:buClr>
                <a:schemeClr val="bg1"/>
              </a:buClr>
              <a:buSzPct val="152000"/>
              <a:buFont typeface="Wingdings" panose="05000000000000000000" pitchFamily="2" charset="2"/>
              <a:buChar char="ü"/>
              <a:defRPr/>
            </a:pPr>
            <a:r>
              <a:rPr lang="uk-UA" sz="3800" b="1" i="1" dirty="0"/>
              <a:t>Біотехнологією називають свідоме виробництво потрібних людині продуктів і матеріалів за допомогою біологічних об'єктів і процесів. </a:t>
            </a:r>
            <a:endParaRPr lang="ru-RU" sz="3800" b="1" i="1" dirty="0"/>
          </a:p>
          <a:p>
            <a:pPr>
              <a:buClr>
                <a:schemeClr val="bg1"/>
              </a:buClr>
              <a:buSzPct val="152000"/>
              <a:buFont typeface="Wingdings" panose="05000000000000000000" pitchFamily="2" charset="2"/>
              <a:buChar char="ü"/>
              <a:defRPr/>
            </a:pPr>
            <a:r>
              <a:rPr lang="uk-UA" sz="3800" b="1" i="1" dirty="0"/>
              <a:t>Б</a:t>
            </a:r>
            <a:r>
              <a:rPr lang="uk-UA" sz="3800" b="1" i="1" dirty="0" smtClean="0"/>
              <a:t>іотехнологія значно полегшила </a:t>
            </a:r>
            <a:r>
              <a:rPr lang="uk-UA" sz="3800" b="1" i="1" dirty="0"/>
              <a:t>життя </a:t>
            </a:r>
            <a:r>
              <a:rPr lang="uk-UA" sz="3800" b="1" i="1" dirty="0" smtClean="0"/>
              <a:t>людини(почали </a:t>
            </a:r>
            <a:r>
              <a:rPr lang="uk-UA" sz="3800" b="1" i="1" dirty="0"/>
              <a:t>отримувати значно більше їжі і сировини для виготовлення одягу, </a:t>
            </a:r>
            <a:r>
              <a:rPr lang="uk-UA" sz="3800" b="1" i="1" dirty="0" smtClean="0"/>
              <a:t>а праці витрачалося менше)</a:t>
            </a:r>
            <a:endParaRPr lang="ru-RU" sz="3800" i="1" dirty="0"/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42037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826768" cy="850106"/>
          </a:xfrm>
        </p:spPr>
        <p:txBody>
          <a:bodyPr/>
          <a:lstStyle/>
          <a:p>
            <a:pPr algn="l">
              <a:defRPr/>
            </a:pPr>
            <a:r>
              <a:rPr lang="uk-UA" dirty="0" smtClean="0"/>
              <a:t>Її розвиток: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00563" y="476250"/>
            <a:ext cx="4535487" cy="5905500"/>
          </a:xfrm>
        </p:spPr>
        <p:txBody>
          <a:bodyPr>
            <a:noAutofit/>
          </a:bodyPr>
          <a:lstStyle/>
          <a:p>
            <a:pPr marL="0" indent="0">
              <a:buClr>
                <a:schemeClr val="bg1"/>
              </a:buClr>
              <a:buSzPct val="152000"/>
              <a:buNone/>
              <a:defRPr/>
            </a:pPr>
            <a:endParaRPr lang="uk-UA" sz="2400" b="1" dirty="0"/>
          </a:p>
          <a:p>
            <a:pPr>
              <a:buClr>
                <a:schemeClr val="bg1"/>
              </a:buClr>
              <a:buSzPct val="152000"/>
              <a:buFont typeface="Wingdings" panose="05000000000000000000" pitchFamily="2" charset="2"/>
              <a:buChar char="ü"/>
              <a:defRPr/>
            </a:pPr>
            <a:r>
              <a:rPr lang="uk-UA" sz="2400" b="1" dirty="0"/>
              <a:t> </a:t>
            </a:r>
            <a:r>
              <a:rPr lang="uk-UA" sz="2200" b="1" i="1" dirty="0"/>
              <a:t>Поступово біотехнологія вдосконалювалася, людина почала створювати нові сорти культурних рослин і породи свійських тварин.</a:t>
            </a:r>
            <a:endParaRPr lang="ru-RU" sz="2200" b="1" i="1" dirty="0"/>
          </a:p>
          <a:p>
            <a:pPr>
              <a:buClr>
                <a:schemeClr val="bg1"/>
              </a:buClr>
              <a:buSzPct val="152000"/>
              <a:buFont typeface="Wingdings" panose="05000000000000000000" pitchFamily="2" charset="2"/>
              <a:buChar char="ü"/>
              <a:defRPr/>
            </a:pPr>
            <a:r>
              <a:rPr lang="uk-UA" sz="2200" b="1" i="1" dirty="0"/>
              <a:t>У 50-х роках нашого століття виникла нова наука — молекулярна біологія, а ще через 20 років на її основі — генна інженерія.</a:t>
            </a:r>
          </a:p>
          <a:p>
            <a:pPr>
              <a:buClr>
                <a:schemeClr val="bg1"/>
              </a:buClr>
              <a:buSzPct val="152000"/>
              <a:buFont typeface="Wingdings" panose="05000000000000000000" pitchFamily="2" charset="2"/>
              <a:buChar char="ü"/>
              <a:defRPr/>
            </a:pPr>
            <a:r>
              <a:rPr lang="uk-UA" sz="2200" b="1" i="1" dirty="0"/>
              <a:t>Коли кажуть про нову біотехнологію, то мають на увазі генетичну і клітинну інженерію, які створили можливість переробки спадкового апарату організмів. </a:t>
            </a:r>
            <a:endParaRPr lang="ru-RU" sz="2200" b="1" i="1" dirty="0"/>
          </a:p>
          <a:p>
            <a:pPr marL="137160" indent="0">
              <a:buFont typeface="Arial" charset="0"/>
              <a:buNone/>
              <a:defRPr/>
            </a:pPr>
            <a:endParaRPr lang="ru-RU" sz="2200" i="1" dirty="0"/>
          </a:p>
          <a:p>
            <a:pPr>
              <a:defRPr/>
            </a:pPr>
            <a:endParaRPr lang="ru-RU" sz="22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542573" y="1597092"/>
            <a:ext cx="6124694" cy="3672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978896" cy="994122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Генна інженерія</a:t>
            </a: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8425" y="3883025"/>
            <a:ext cx="41862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>
                <a:latin typeface="Arial" charset="0"/>
              </a:rPr>
              <a:t>Суть генної інженерії полягає в штучному створенні генів з конкретними необхідними для людини властивостями і введення його у відповідну клітину  – створення “штучної” бактерії.</a:t>
            </a:r>
            <a:endParaRPr lang="ru-RU" altLang="ru-RU" sz="1800" b="1" i="1"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140200" y="4203700"/>
            <a:ext cx="48593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>
                <a:latin typeface="Arial" charset="0"/>
              </a:rPr>
              <a:t>Багато спеціалістів, що працюють в області нових методів розведення сільськогосподарських тварин, вважають, що вже в найближчий час генна інженерія, пов’язана з пересадкою генів, стане наймогутнішим методом отримання тварин з необхідними властивостями.</a:t>
            </a:r>
            <a:endParaRPr lang="ru-RU" altLang="ru-RU" sz="1800" b="1" i="1"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312368" cy="288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Nd9GcQNotu4BEr52OhukhnOz5vFncc6mZ2BOj9uGTmD95pI5J6cP_B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83" y="1094399"/>
            <a:ext cx="4395311" cy="3071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94" y="332656"/>
            <a:ext cx="8718549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400" dirty="0">
                <a:solidFill>
                  <a:srgbClr val="C00000"/>
                </a:solidFill>
                <a:effectLst/>
              </a:rPr>
              <a:t>За </a:t>
            </a:r>
            <a:r>
              <a:rPr lang="ru-RU" sz="4400" dirty="0" err="1">
                <a:solidFill>
                  <a:srgbClr val="C00000"/>
                </a:solidFill>
                <a:effectLst/>
              </a:rPr>
              <a:t>допомогою</a:t>
            </a:r>
            <a:r>
              <a:rPr lang="ru-RU" sz="4400" dirty="0">
                <a:solidFill>
                  <a:srgbClr val="C00000"/>
                </a:solidFill>
                <a:effectLst/>
              </a:rPr>
              <a:t> </a:t>
            </a:r>
            <a:r>
              <a:rPr lang="ru-RU" sz="4400" dirty="0" err="1">
                <a:solidFill>
                  <a:srgbClr val="C00000"/>
                </a:solidFill>
                <a:effectLst/>
              </a:rPr>
              <a:t>генної</a:t>
            </a:r>
            <a:r>
              <a:rPr lang="ru-RU" sz="4400" dirty="0">
                <a:solidFill>
                  <a:srgbClr val="C00000"/>
                </a:solidFill>
                <a:effectLst/>
              </a:rPr>
              <a:t> </a:t>
            </a:r>
            <a:r>
              <a:rPr lang="ru-RU" sz="4400" dirty="0" err="1">
                <a:solidFill>
                  <a:srgbClr val="C00000"/>
                </a:solidFill>
                <a:effectLst/>
              </a:rPr>
              <a:t>інженерії</a:t>
            </a:r>
            <a:r>
              <a:rPr lang="ru-RU" sz="4400" dirty="0">
                <a:solidFill>
                  <a:srgbClr val="C00000"/>
                </a:solidFill>
                <a:effectLst/>
              </a:rPr>
              <a:t> </a:t>
            </a:r>
            <a:r>
              <a:rPr lang="ru-RU" sz="4400" dirty="0" err="1">
                <a:solidFill>
                  <a:srgbClr val="C00000"/>
                </a:solidFill>
                <a:effectLst/>
              </a:rPr>
              <a:t>виведена</a:t>
            </a:r>
            <a:r>
              <a:rPr lang="ru-RU" sz="4400" dirty="0">
                <a:solidFill>
                  <a:srgbClr val="C00000"/>
                </a:solidFill>
                <a:effectLst/>
              </a:rPr>
              <a:t> нова порода </a:t>
            </a:r>
            <a:r>
              <a:rPr lang="ru-RU" sz="4400" dirty="0" err="1">
                <a:solidFill>
                  <a:srgbClr val="C00000"/>
                </a:solidFill>
                <a:effectLst/>
              </a:rPr>
              <a:t>кішок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60488"/>
            <a:ext cx="3816350" cy="5473700"/>
          </a:xfrm>
        </p:spPr>
        <p:txBody>
          <a:bodyPr/>
          <a:lstStyle/>
          <a:p>
            <a:pPr marL="136525" indent="0">
              <a:buFont typeface="Arial" charset="0"/>
              <a:buNone/>
            </a:pPr>
            <a:r>
              <a:rPr lang="ru-RU" altLang="ru-RU" sz="2400" b="1" i="1" smtClean="0"/>
              <a:t>Приватна американська компанія Лайфстайл Петс вивела за допомогою генної інженерії нову породу кішок, яка своїм благородним виглядом нагадує староєгипетський сфінкс.</a:t>
            </a:r>
          </a:p>
          <a:p>
            <a:pPr marL="136525" indent="0">
              <a:buFont typeface="Arial" charset="0"/>
              <a:buNone/>
            </a:pPr>
            <a:r>
              <a:rPr lang="ru-RU" altLang="ru-RU" sz="2400" b="1" i="1" smtClean="0"/>
              <a:t>Ціна особини встановлена в 21 тис. доларів.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73" y="1484783"/>
            <a:ext cx="5150533" cy="4689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33CCFF"/>
                </a:solidFill>
              </a:rPr>
              <a:t>Застосування </a:t>
            </a:r>
            <a:r>
              <a:rPr lang="ru-RU" dirty="0" err="1">
                <a:solidFill>
                  <a:srgbClr val="33CCFF"/>
                </a:solidFill>
              </a:rPr>
              <a:t>генної</a:t>
            </a:r>
            <a:r>
              <a:rPr lang="ru-RU" dirty="0">
                <a:solidFill>
                  <a:srgbClr val="33CCFF"/>
                </a:solidFill>
              </a:rPr>
              <a:t> </a:t>
            </a:r>
            <a:r>
              <a:rPr lang="ru-RU" dirty="0" err="1">
                <a:solidFill>
                  <a:srgbClr val="33CCFF"/>
                </a:solidFill>
              </a:rPr>
              <a:t>інженерії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36563" y="1052513"/>
            <a:ext cx="8675687" cy="13843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Стійкість до шкідників (ген ендотоксину, безпечний для людини, але небезпечний для комах) - замість пестицидів!</a:t>
            </a:r>
          </a:p>
        </p:txBody>
      </p:sp>
      <p:pic>
        <p:nvPicPr>
          <p:cNvPr id="17412" name="Рисунок 4" descr="Colorado_potato_bee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57610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33CCFF"/>
                </a:solidFill>
              </a:rPr>
              <a:t>Застосування </a:t>
            </a:r>
            <a:r>
              <a:rPr lang="ru-RU" dirty="0" err="1">
                <a:solidFill>
                  <a:srgbClr val="33CCFF"/>
                </a:solidFill>
              </a:rPr>
              <a:t>генної</a:t>
            </a:r>
            <a:r>
              <a:rPr lang="ru-RU" dirty="0">
                <a:solidFill>
                  <a:srgbClr val="33CCFF"/>
                </a:solidFill>
              </a:rPr>
              <a:t> </a:t>
            </a:r>
            <a:r>
              <a:rPr lang="ru-RU" dirty="0" err="1">
                <a:solidFill>
                  <a:srgbClr val="33CCFF"/>
                </a:solidFill>
              </a:rPr>
              <a:t>інженерії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4925" y="836613"/>
            <a:ext cx="9144000" cy="2071687"/>
          </a:xfrm>
        </p:spPr>
        <p:txBody>
          <a:bodyPr/>
          <a:lstStyle/>
          <a:p>
            <a:pPr marL="355600" indent="-355600">
              <a:buFont typeface="Arial" charset="0"/>
              <a:buNone/>
              <a:tabLst>
                <a:tab pos="273050" algn="l"/>
              </a:tabLst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Поліпшення якості харчових продуктів (багато рослин не містять деяких незамінних амінокислот (особливо лізину) і вітамінів; деякі речовини у нас не засвоюються (наприклад, рослинне залізо ні в якому вигляді у людини не засвоюється)). Одержаний рис, що володіє всіма цими якостями.</a:t>
            </a:r>
            <a:endParaRPr lang="ru-RU" altLang="ru-RU" smtClean="0"/>
          </a:p>
        </p:txBody>
      </p:sp>
      <p:pic>
        <p:nvPicPr>
          <p:cNvPr id="18436" name="Рисунок 3" descr="rice-field--ryzoviste-ba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08300"/>
            <a:ext cx="633571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33CCFF"/>
                </a:solidFill>
              </a:rPr>
              <a:t>Застосування </a:t>
            </a:r>
            <a:r>
              <a:rPr lang="ru-RU" dirty="0" err="1">
                <a:solidFill>
                  <a:srgbClr val="33CCFF"/>
                </a:solidFill>
              </a:rPr>
              <a:t>генної</a:t>
            </a:r>
            <a:r>
              <a:rPr lang="ru-RU" dirty="0">
                <a:solidFill>
                  <a:srgbClr val="33CCFF"/>
                </a:solidFill>
              </a:rPr>
              <a:t> </a:t>
            </a:r>
            <a:r>
              <a:rPr lang="ru-RU" dirty="0" err="1">
                <a:solidFill>
                  <a:srgbClr val="33CCFF"/>
                </a:solidFill>
              </a:rPr>
              <a:t>інженерії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203575" y="1628775"/>
            <a:ext cx="5545138" cy="2952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 Тварини як фармацевтичні фабрики (біореактори) на прикладі отримання активатора плазміногену.</a:t>
            </a:r>
          </a:p>
        </p:txBody>
      </p:sp>
      <p:pic>
        <p:nvPicPr>
          <p:cNvPr id="19460" name="Рисунок 4" descr="B5873p225-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2667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RU-RU_MS_Blue3DMetal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3D01">
      <a:majorFont>
        <a:latin typeface="Franklin Gothic Demi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Jpan" typeface="HG丸ｺﾞｼｯｸM-PRO"/>
        <a:font script="Hang" typeface="맑은 고딕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MSC_RU-RU_MS_Blue3DMetal</Template>
  <TotalTime>5429</TotalTime>
  <Words>385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MSC_RU-RU_MS_Blue3DMetal</vt:lpstr>
      <vt:lpstr>Тема: Досягнення сучасної біотехнології</vt:lpstr>
      <vt:lpstr>Презентация PowerPoint</vt:lpstr>
      <vt:lpstr>Презентация PowerPoint</vt:lpstr>
      <vt:lpstr>Її розвиток:</vt:lpstr>
      <vt:lpstr>Генна інженерія</vt:lpstr>
      <vt:lpstr>За допомогою генної інженерії виведена нова порода кішок </vt:lpstr>
      <vt:lpstr>Застосування генної інженерії</vt:lpstr>
      <vt:lpstr>Застосування генної інженерії</vt:lpstr>
      <vt:lpstr>Застосування генної інженерії</vt:lpstr>
      <vt:lpstr>Застосування генної інженерії</vt:lpstr>
      <vt:lpstr>Застосування генної інженерії</vt:lpstr>
      <vt:lpstr>Застосування генної інженерії</vt:lpstr>
      <vt:lpstr>Застосування генної інженерії</vt:lpstr>
      <vt:lpstr>Мікробіологія</vt:lpstr>
      <vt:lpstr>Презентация PowerPoint</vt:lpstr>
      <vt:lpstr>Дякуємо за увагу!!!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of aminoacids in Saccharomyces cerevisiae proteins during oxidative stress response</dc:title>
  <dc:creator>Тышковский Александр</dc:creator>
  <cp:lastModifiedBy>Иринка)</cp:lastModifiedBy>
  <cp:revision>28</cp:revision>
  <dcterms:created xsi:type="dcterms:W3CDTF">2010-10-17T19:57:21Z</dcterms:created>
  <dcterms:modified xsi:type="dcterms:W3CDTF">2014-11-18T10:29:09Z</dcterms:modified>
</cp:coreProperties>
</file>