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3" r:id="rId5"/>
    <p:sldId id="265" r:id="rId6"/>
    <p:sldId id="274" r:id="rId7"/>
    <p:sldId id="261" r:id="rId8"/>
    <p:sldId id="262" r:id="rId9"/>
    <p:sldId id="27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A50021"/>
    <a:srgbClr val="CC0000"/>
    <a:srgbClr val="E46C0A"/>
    <a:srgbClr val="FFCC66"/>
    <a:srgbClr val="66FF99"/>
    <a:srgbClr val="33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187A2-A56C-4E4A-A828-68EA25BB68D2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06EF5-2B5D-491A-9DF8-695E49515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06EF5-2B5D-491A-9DF8-695E4951518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FA9C-3629-4093-9012-136013C32599}" type="datetime1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Сліпчук І.Ю.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12E0-FBDB-434B-BBBD-2AAF20439D87}" type="datetime1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Сліпчук І.Ю.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2093-9E78-431C-BB97-DA9EF1865B1C}" type="datetime1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Сліпчук І.Ю.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4EA88-1F4C-4E8A-A02A-0E60EC0637A5}" type="datetime1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Сліпчук І.Ю.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DCB8-4AFB-4DD1-8B6F-DC393D032C20}" type="datetime1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Сліпчук І.Ю.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1077-55B4-4538-8BAE-0709518403DB}" type="datetime1">
              <a:rPr lang="ru-RU" smtClean="0"/>
              <a:pPr/>
              <a:t>21.01.2012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Сліпчук І.Ю.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C53A-01F8-4C68-8921-3F06E119D423}" type="datetime1">
              <a:rPr lang="ru-RU" smtClean="0"/>
              <a:pPr/>
              <a:t>21.01.2012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Сліпчук І.Ю.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0949-402B-47FA-8E20-F6BEF8FBB440}" type="datetime1">
              <a:rPr lang="ru-RU" smtClean="0"/>
              <a:pPr/>
              <a:t>21.01.2012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Сліпчук І.Ю.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B76B-FA13-4251-AC1F-A779C3C9553D}" type="datetime1">
              <a:rPr lang="ru-RU" smtClean="0"/>
              <a:pPr/>
              <a:t>21.01.2012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Сліпчук І.Ю.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8685-C93B-4884-9D45-4D3030E544AB}" type="datetime1">
              <a:rPr lang="ru-RU" smtClean="0"/>
              <a:pPr/>
              <a:t>21.01.2012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Сліпчук І.Ю.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23A0-8469-4A39-A593-BEA5CDF64614}" type="datetime1">
              <a:rPr lang="ru-RU" smtClean="0"/>
              <a:pPr/>
              <a:t>21.01.2012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Сліпчук І.Ю.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21F4D-C910-4247-9645-7ADA68714BF4}" type="datetime1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Сліпчук І.Ю.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980728"/>
            <a:ext cx="8506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Різноманітність водоростей.</a:t>
            </a:r>
          </a:p>
          <a:p>
            <a:pPr algn="ctr"/>
            <a:r>
              <a:rPr lang="uk-UA" sz="32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Зелені, діатомові, бурі та червоні водорості</a:t>
            </a:r>
            <a:endParaRPr lang="uk-UA" sz="3200" b="1" i="1" dirty="0" smtClean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sz="3200" b="1" i="1" dirty="0" smtClean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b="6474"/>
          <a:stretch>
            <a:fillRect/>
          </a:stretch>
        </p:blipFill>
        <p:spPr bwMode="auto">
          <a:xfrm>
            <a:off x="0" y="4129088"/>
            <a:ext cx="3590925" cy="2728912"/>
          </a:xfrm>
          <a:prstGeom prst="rect">
            <a:avLst/>
          </a:prstGeom>
          <a:noFill/>
        </p:spPr>
      </p:pic>
      <p:pic>
        <p:nvPicPr>
          <p:cNvPr id="6" name="Picture 6" descr="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b="6474"/>
          <a:stretch>
            <a:fillRect/>
          </a:stretch>
        </p:blipFill>
        <p:spPr bwMode="auto">
          <a:xfrm>
            <a:off x="5553075" y="4129088"/>
            <a:ext cx="3590925" cy="2728912"/>
          </a:xfrm>
          <a:prstGeom prst="rect">
            <a:avLst/>
          </a:prstGeom>
          <a:noFill/>
        </p:spPr>
      </p:pic>
      <p:pic>
        <p:nvPicPr>
          <p:cNvPr id="7" name="Picture 7" descr="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4267200"/>
            <a:ext cx="1628775" cy="2590800"/>
          </a:xfrm>
          <a:prstGeom prst="rect">
            <a:avLst/>
          </a:prstGeom>
          <a:noFill/>
        </p:spPr>
      </p:pic>
      <p:sp>
        <p:nvSpPr>
          <p:cNvPr id="8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525344"/>
            <a:ext cx="304800" cy="332656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25344"/>
            <a:ext cx="304800" cy="332656"/>
          </a:xfrm>
          <a:prstGeom prst="actionButtonBackPrevious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4 -0.125 L -0.02413 0.0851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0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1772816"/>
          <a:ext cx="8640960" cy="4752528"/>
        </p:xfrm>
        <a:graphic>
          <a:graphicData uri="http://schemas.openxmlformats.org/drawingml/2006/table">
            <a:tbl>
              <a:tblPr/>
              <a:tblGrid>
                <a:gridCol w="4784664"/>
                <a:gridCol w="928368"/>
                <a:gridCol w="1214019"/>
                <a:gridCol w="642716"/>
                <a:gridCol w="1071193"/>
              </a:tblGrid>
              <a:tr h="645214">
                <a:tc>
                  <a:txBody>
                    <a:bodyPr/>
                    <a:lstStyle/>
                    <a:p>
                      <a:pPr marL="12065" algn="ctr"/>
                      <a:r>
                        <a:rPr lang="uk-UA" sz="1800" b="1" i="1" noProof="0" dirty="0" smtClean="0">
                          <a:latin typeface="+mn-lt"/>
                        </a:rPr>
                        <a:t>Ознаки</a:t>
                      </a:r>
                      <a:endParaRPr lang="uk-UA" sz="1800" noProof="0" dirty="0">
                        <a:latin typeface="+mn-lt"/>
                      </a:endParaRPr>
                    </a:p>
                  </a:txBody>
                  <a:tcPr marL="21828" marR="21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/>
                      <a:r>
                        <a:rPr lang="ru-RU" sz="1800" b="1" i="1" spc="-10">
                          <a:latin typeface="+mn-lt"/>
                        </a:rPr>
                        <a:t>Зелені</a:t>
                      </a:r>
                      <a:endParaRPr lang="ru-RU" sz="1800">
                        <a:latin typeface="+mn-lt"/>
                      </a:endParaRPr>
                    </a:p>
                  </a:txBody>
                  <a:tcPr marL="21828" marR="21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0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0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0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/>
                      <a:r>
                        <a:rPr lang="ru-RU" sz="1800" b="1" i="1" spc="-15">
                          <a:latin typeface="+mn-lt"/>
                        </a:rPr>
                        <a:t>Діатомові</a:t>
                      </a:r>
                      <a:endParaRPr lang="ru-RU" sz="1800">
                        <a:latin typeface="+mn-lt"/>
                      </a:endParaRPr>
                    </a:p>
                  </a:txBody>
                  <a:tcPr marL="21828" marR="21828" marT="0" marB="0">
                    <a:lnL w="12700" cap="flat" cmpd="sng" algn="ctr">
                      <a:solidFill>
                        <a:srgbClr val="280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5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5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5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/>
                      <a:r>
                        <a:rPr lang="uk-UA" sz="1800" b="1" i="1" noProof="0" smtClean="0">
                          <a:latin typeface="+mn-lt"/>
                        </a:rPr>
                        <a:t>Бурі</a:t>
                      </a:r>
                      <a:endParaRPr lang="uk-UA" sz="1800" noProof="0">
                        <a:latin typeface="+mn-lt"/>
                      </a:endParaRPr>
                    </a:p>
                  </a:txBody>
                  <a:tcPr marL="21828" marR="21828" marT="0" marB="0">
                    <a:lnL w="12700" cap="flat" cmpd="sng" algn="ctr">
                      <a:solidFill>
                        <a:srgbClr val="0005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/>
                      <a:r>
                        <a:rPr lang="uk-UA" sz="1800" b="1" i="1" spc="-50" noProof="0" dirty="0" smtClean="0">
                          <a:latin typeface="+mn-lt"/>
                        </a:rPr>
                        <a:t>Червоні</a:t>
                      </a:r>
                      <a:endParaRPr lang="uk-UA" sz="1800" noProof="0" dirty="0">
                        <a:latin typeface="+mn-lt"/>
                      </a:endParaRPr>
                    </a:p>
                  </a:txBody>
                  <a:tcPr marL="21828" marR="21828" marT="0" marB="0">
                    <a:lnL w="12700" cap="flat" cmpd="sng" algn="ctr">
                      <a:solidFill>
                        <a:srgbClr val="00B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0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0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0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1894">
                <a:tc>
                  <a:txBody>
                    <a:bodyPr/>
                    <a:lstStyle/>
                    <a:p>
                      <a:pPr marL="12065"/>
                      <a:r>
                        <a:rPr lang="ru-RU" sz="1800" b="1" dirty="0">
                          <a:latin typeface="+mn-lt"/>
                        </a:rPr>
                        <a:t>1. </a:t>
                      </a:r>
                      <a:r>
                        <a:rPr lang="uk-UA" sz="1800" b="1" noProof="0" dirty="0" smtClean="0">
                          <a:latin typeface="+mn-lt"/>
                        </a:rPr>
                        <a:t>Кількість видів</a:t>
                      </a:r>
                      <a:endParaRPr lang="uk-UA" sz="1800" noProof="0" dirty="0">
                        <a:latin typeface="+mn-lt"/>
                      </a:endParaRPr>
                    </a:p>
                  </a:txBody>
                  <a:tcPr marL="21828" marR="21828" marT="0" marB="0">
                    <a:lnL w="12700" cap="flat" cmpd="sng" algn="ctr">
                      <a:solidFill>
                        <a:srgbClr val="C0C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/>
                      <a:r>
                        <a:rPr lang="ru-RU" sz="1800" b="1" dirty="0">
                          <a:latin typeface="+mn-lt"/>
                        </a:rPr>
                        <a:t> 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21828" marR="21828" marT="0" marB="0">
                    <a:lnL w="12700" cap="flat" cmpd="sng" algn="ctr">
                      <a:solidFill>
                        <a:srgbClr val="C0C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0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/>
                      <a:r>
                        <a:rPr lang="ru-RU" sz="1800" b="1" dirty="0">
                          <a:latin typeface="+mn-lt"/>
                        </a:rPr>
                        <a:t> 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21828" marR="21828" marT="0" marB="0">
                    <a:lnL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5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/>
                      <a:r>
                        <a:rPr lang="ru-RU" sz="1800" b="1">
                          <a:latin typeface="+mn-lt"/>
                        </a:rPr>
                        <a:t> </a:t>
                      </a:r>
                      <a:endParaRPr lang="ru-RU" sz="1800">
                        <a:latin typeface="+mn-lt"/>
                      </a:endParaRPr>
                    </a:p>
                  </a:txBody>
                  <a:tcPr marL="21828" marR="21828" marT="0" marB="0">
                    <a:lnL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/>
                      <a:r>
                        <a:rPr lang="ru-RU" sz="1800" b="1">
                          <a:latin typeface="+mn-lt"/>
                        </a:rPr>
                        <a:t> </a:t>
                      </a:r>
                      <a:endParaRPr lang="ru-RU" sz="1800">
                        <a:latin typeface="+mn-lt"/>
                      </a:endParaRPr>
                    </a:p>
                  </a:txBody>
                  <a:tcPr marL="21828" marR="21828" marT="0" marB="0">
                    <a:lnL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0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5214">
                <a:tc>
                  <a:txBody>
                    <a:bodyPr/>
                    <a:lstStyle/>
                    <a:p>
                      <a:pPr marL="12065" marR="130810">
                        <a:spcAft>
                          <a:spcPts val="1000"/>
                        </a:spcAft>
                      </a:pPr>
                      <a:r>
                        <a:rPr lang="ru-RU" sz="1800" b="1" spc="-5" dirty="0">
                          <a:latin typeface="+mn-lt"/>
                        </a:rPr>
                        <a:t>2. </a:t>
                      </a:r>
                      <a:r>
                        <a:rPr lang="uk-UA" sz="1800" b="1" spc="-5" noProof="0" dirty="0" smtClean="0">
                          <a:latin typeface="+mn-lt"/>
                        </a:rPr>
                        <a:t>Організація вегетативного тіла </a:t>
                      </a:r>
                      <a:r>
                        <a:rPr lang="uk-UA" sz="1800" b="1" noProof="0" dirty="0" smtClean="0">
                          <a:latin typeface="+mn-lt"/>
                        </a:rPr>
                        <a:t>(одноклітинні, багатоклітинні, колоніальні)</a:t>
                      </a:r>
                      <a:endParaRPr lang="uk-UA" sz="1800" noProof="0" dirty="0">
                        <a:latin typeface="+mn-lt"/>
                      </a:endParaRPr>
                    </a:p>
                  </a:txBody>
                  <a:tcPr marL="21828" marR="21828" marT="0" marB="0">
                    <a:lnL w="12700" cap="flat" cmpd="sng" algn="ctr">
                      <a:solidFill>
                        <a:srgbClr val="80E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E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3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E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/>
                      <a:r>
                        <a:rPr lang="ru-RU" sz="1800" b="1" dirty="0">
                          <a:latin typeface="+mn-lt"/>
                        </a:rPr>
                        <a:t> 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21828" marR="21828" marT="0" marB="0">
                    <a:lnL w="12700" cap="flat" cmpd="sng" algn="ctr">
                      <a:solidFill>
                        <a:srgbClr val="80E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/>
                      <a:r>
                        <a:rPr lang="ru-RU" sz="1800" b="1">
                          <a:latin typeface="+mn-lt"/>
                        </a:rPr>
                        <a:t> </a:t>
                      </a:r>
                      <a:endParaRPr lang="ru-RU" sz="1800">
                        <a:latin typeface="+mn-lt"/>
                      </a:endParaRPr>
                    </a:p>
                  </a:txBody>
                  <a:tcPr marL="21828" marR="21828" marT="0" marB="0">
                    <a:lnL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/>
                      <a:r>
                        <a:rPr lang="ru-RU" sz="1800" b="1">
                          <a:latin typeface="+mn-lt"/>
                        </a:rPr>
                        <a:t> </a:t>
                      </a:r>
                      <a:endParaRPr lang="ru-RU" sz="1800">
                        <a:latin typeface="+mn-lt"/>
                      </a:endParaRPr>
                    </a:p>
                  </a:txBody>
                  <a:tcPr marL="21828" marR="21828" marT="0" marB="0">
                    <a:lnL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/>
                      <a:r>
                        <a:rPr lang="ru-RU" sz="1800" b="1">
                          <a:latin typeface="+mn-lt"/>
                        </a:rPr>
                        <a:t> </a:t>
                      </a:r>
                      <a:endParaRPr lang="ru-RU" sz="1800">
                        <a:latin typeface="+mn-lt"/>
                      </a:endParaRPr>
                    </a:p>
                  </a:txBody>
                  <a:tcPr marL="21828" marR="21828" marT="0" marB="0">
                    <a:lnL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056">
                <a:tc>
                  <a:txBody>
                    <a:bodyPr/>
                    <a:lstStyle/>
                    <a:p>
                      <a:pPr marL="12065"/>
                      <a:r>
                        <a:rPr lang="ru-RU" sz="1800" b="1" dirty="0">
                          <a:latin typeface="+mn-lt"/>
                        </a:rPr>
                        <a:t>3</a:t>
                      </a:r>
                      <a:r>
                        <a:rPr lang="ru-RU" sz="1800" b="1">
                          <a:latin typeface="+mn-lt"/>
                        </a:rPr>
                        <a:t>. </a:t>
                      </a:r>
                      <a:r>
                        <a:rPr lang="ru-RU" sz="1800" b="1" smtClean="0">
                          <a:latin typeface="+mn-lt"/>
                        </a:rPr>
                        <a:t>Місце існування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21828" marR="21828" marT="0" marB="0">
                    <a:lnL w="12700" cap="flat" cmpd="sng" algn="ctr">
                      <a:solidFill>
                        <a:srgbClr val="40C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C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E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C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/>
                      <a:r>
                        <a:rPr lang="ru-RU" sz="1800" b="1">
                          <a:latin typeface="+mn-lt"/>
                        </a:rPr>
                        <a:t> </a:t>
                      </a:r>
                      <a:endParaRPr lang="ru-RU" sz="1800">
                        <a:latin typeface="+mn-lt"/>
                      </a:endParaRPr>
                    </a:p>
                  </a:txBody>
                  <a:tcPr marL="21828" marR="21828" marT="0" marB="0">
                    <a:lnL w="12700" cap="flat" cmpd="sng" algn="ctr">
                      <a:solidFill>
                        <a:srgbClr val="40C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/>
                      <a:r>
                        <a:rPr lang="ru-RU" sz="1800" b="1">
                          <a:latin typeface="+mn-lt"/>
                        </a:rPr>
                        <a:t> </a:t>
                      </a:r>
                      <a:endParaRPr lang="ru-RU" sz="1800">
                        <a:latin typeface="+mn-lt"/>
                      </a:endParaRPr>
                    </a:p>
                  </a:txBody>
                  <a:tcPr marL="21828" marR="21828" marT="0" marB="0">
                    <a:lnL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/>
                      <a:r>
                        <a:rPr lang="ru-RU" sz="1800" b="1">
                          <a:latin typeface="+mn-lt"/>
                        </a:rPr>
                        <a:t> </a:t>
                      </a:r>
                      <a:endParaRPr lang="ru-RU" sz="1800">
                        <a:latin typeface="+mn-lt"/>
                      </a:endParaRPr>
                    </a:p>
                  </a:txBody>
                  <a:tcPr marL="21828" marR="21828" marT="0" marB="0">
                    <a:lnL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/>
                      <a:r>
                        <a:rPr lang="ru-RU" sz="1800" b="1">
                          <a:latin typeface="+mn-lt"/>
                        </a:rPr>
                        <a:t> </a:t>
                      </a:r>
                      <a:endParaRPr lang="ru-RU" sz="1800">
                        <a:latin typeface="+mn-lt"/>
                      </a:endParaRPr>
                    </a:p>
                  </a:txBody>
                  <a:tcPr marL="21828" marR="21828" marT="0" marB="0">
                    <a:lnL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4607">
                <a:tc>
                  <a:txBody>
                    <a:bodyPr/>
                    <a:lstStyle/>
                    <a:p>
                      <a:pPr marL="12065"/>
                      <a:r>
                        <a:rPr lang="ru-RU" sz="1800" b="1" dirty="0">
                          <a:latin typeface="+mn-lt"/>
                        </a:rPr>
                        <a:t>4. </a:t>
                      </a:r>
                      <a:r>
                        <a:rPr lang="uk-UA" sz="1800" b="1" noProof="0" dirty="0" smtClean="0">
                          <a:latin typeface="+mn-lt"/>
                        </a:rPr>
                        <a:t>Забарвлення клітини</a:t>
                      </a:r>
                      <a:endParaRPr lang="uk-UA" sz="1800" noProof="0" dirty="0">
                        <a:latin typeface="+mn-lt"/>
                      </a:endParaRPr>
                    </a:p>
                  </a:txBody>
                  <a:tcPr marL="21828" marR="21828" marT="0" marB="0">
                    <a:lnL w="12700" cap="flat" cmpd="sng" algn="ctr">
                      <a:solidFill>
                        <a:srgbClr val="60E9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9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C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9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/>
                      <a:r>
                        <a:rPr lang="ru-RU" sz="1800" b="1">
                          <a:latin typeface="+mn-lt"/>
                        </a:rPr>
                        <a:t> </a:t>
                      </a:r>
                      <a:endParaRPr lang="ru-RU" sz="1800">
                        <a:latin typeface="+mn-lt"/>
                      </a:endParaRPr>
                    </a:p>
                  </a:txBody>
                  <a:tcPr marL="21828" marR="21828" marT="0" marB="0">
                    <a:lnL w="12700" cap="flat" cmpd="sng" algn="ctr">
                      <a:solidFill>
                        <a:srgbClr val="60E9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/>
                      <a:r>
                        <a:rPr lang="ru-RU" sz="1800" b="1">
                          <a:latin typeface="+mn-lt"/>
                        </a:rPr>
                        <a:t> </a:t>
                      </a:r>
                      <a:endParaRPr lang="ru-RU" sz="1800">
                        <a:latin typeface="+mn-lt"/>
                      </a:endParaRPr>
                    </a:p>
                  </a:txBody>
                  <a:tcPr marL="21828" marR="21828" marT="0" marB="0">
                    <a:lnL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/>
                      <a:r>
                        <a:rPr lang="ru-RU" sz="1800" b="1">
                          <a:latin typeface="+mn-lt"/>
                        </a:rPr>
                        <a:t> </a:t>
                      </a:r>
                      <a:endParaRPr lang="ru-RU" sz="1800">
                        <a:latin typeface="+mn-lt"/>
                      </a:endParaRPr>
                    </a:p>
                  </a:txBody>
                  <a:tcPr marL="21828" marR="21828" marT="0" marB="0">
                    <a:lnL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/>
                      <a:r>
                        <a:rPr lang="ru-RU" sz="1800" b="1">
                          <a:latin typeface="+mn-lt"/>
                        </a:rPr>
                        <a:t> </a:t>
                      </a:r>
                      <a:endParaRPr lang="ru-RU" sz="1800">
                        <a:latin typeface="+mn-lt"/>
                      </a:endParaRPr>
                    </a:p>
                  </a:txBody>
                  <a:tcPr marL="21828" marR="21828" marT="0" marB="0">
                    <a:lnL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2783">
                <a:tc>
                  <a:txBody>
                    <a:bodyPr/>
                    <a:lstStyle/>
                    <a:p>
                      <a:pPr marL="12065"/>
                      <a:r>
                        <a:rPr lang="ru-RU" sz="1800" b="1" dirty="0">
                          <a:latin typeface="+mn-lt"/>
                        </a:rPr>
                        <a:t>5. </a:t>
                      </a:r>
                      <a:r>
                        <a:rPr lang="uk-UA" sz="1800" b="1" noProof="0" dirty="0" smtClean="0">
                          <a:latin typeface="+mn-lt"/>
                        </a:rPr>
                        <a:t>Представники</a:t>
                      </a:r>
                      <a:endParaRPr lang="uk-UA" sz="1800" noProof="0" dirty="0">
                        <a:latin typeface="+mn-lt"/>
                      </a:endParaRPr>
                    </a:p>
                  </a:txBody>
                  <a:tcPr marL="21828" marR="21828" marT="0" marB="0">
                    <a:lnL w="12700" cap="flat" cmpd="sng" algn="ctr">
                      <a:solidFill>
                        <a:srgbClr val="00EC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EC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9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EC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/>
                      <a:r>
                        <a:rPr lang="ru-RU" sz="1800" b="1">
                          <a:latin typeface="+mn-lt"/>
                        </a:rPr>
                        <a:t> </a:t>
                      </a:r>
                      <a:endParaRPr lang="ru-RU" sz="1800">
                        <a:latin typeface="+mn-lt"/>
                      </a:endParaRPr>
                    </a:p>
                  </a:txBody>
                  <a:tcPr marL="21828" marR="21828" marT="0" marB="0">
                    <a:lnL w="12700" cap="flat" cmpd="sng" algn="ctr">
                      <a:solidFill>
                        <a:srgbClr val="00EC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/>
                      <a:r>
                        <a:rPr lang="ru-RU" sz="1800" b="1">
                          <a:latin typeface="+mn-lt"/>
                        </a:rPr>
                        <a:t> </a:t>
                      </a:r>
                      <a:endParaRPr lang="ru-RU" sz="1800">
                        <a:latin typeface="+mn-lt"/>
                      </a:endParaRPr>
                    </a:p>
                  </a:txBody>
                  <a:tcPr marL="21828" marR="21828" marT="0" marB="0">
                    <a:lnL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/>
                      <a:r>
                        <a:rPr lang="ru-RU" sz="1800" b="1">
                          <a:latin typeface="+mn-lt"/>
                        </a:rPr>
                        <a:t> </a:t>
                      </a:r>
                      <a:endParaRPr lang="ru-RU" sz="1800">
                        <a:latin typeface="+mn-lt"/>
                      </a:endParaRPr>
                    </a:p>
                  </a:txBody>
                  <a:tcPr marL="21828" marR="21828" marT="0" marB="0">
                    <a:lnL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/>
                      <a:r>
                        <a:rPr lang="ru-RU" sz="1800" b="1">
                          <a:latin typeface="+mn-lt"/>
                        </a:rPr>
                        <a:t> </a:t>
                      </a:r>
                      <a:endParaRPr lang="ru-RU" sz="1800">
                        <a:latin typeface="+mn-lt"/>
                      </a:endParaRPr>
                    </a:p>
                  </a:txBody>
                  <a:tcPr marL="21828" marR="21828" marT="0" marB="0">
                    <a:lnL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2760">
                <a:tc>
                  <a:txBody>
                    <a:bodyPr/>
                    <a:lstStyle/>
                    <a:p>
                      <a:pPr marL="12065"/>
                      <a:r>
                        <a:rPr lang="ru-RU" sz="1800" b="1" dirty="0">
                          <a:latin typeface="+mn-lt"/>
                        </a:rPr>
                        <a:t>6. </a:t>
                      </a:r>
                      <a:r>
                        <a:rPr lang="uk-UA" sz="1800" b="1" noProof="0" dirty="0" smtClean="0">
                          <a:latin typeface="+mn-lt"/>
                        </a:rPr>
                        <a:t>Значення: </a:t>
                      </a:r>
                    </a:p>
                    <a:p>
                      <a:pPr marL="12065">
                        <a:buFont typeface="Wingdings" pitchFamily="2" charset="2"/>
                        <a:buChar char="Ø"/>
                      </a:pPr>
                      <a:r>
                        <a:rPr lang="uk-UA" sz="1800" b="1" noProof="0" dirty="0" smtClean="0">
                          <a:latin typeface="+mn-lt"/>
                        </a:rPr>
                        <a:t>в природі (харчові ланцюги, вплив на </a:t>
                      </a:r>
                    </a:p>
                    <a:p>
                      <a:pPr marL="12065"/>
                      <a:r>
                        <a:rPr lang="uk-UA" sz="1800" b="1" noProof="0" dirty="0" smtClean="0">
                          <a:latin typeface="+mn-lt"/>
                        </a:rPr>
                        <a:t>чистоту водойм), </a:t>
                      </a:r>
                    </a:p>
                    <a:p>
                      <a:pPr marL="12065">
                        <a:buFont typeface="Wingdings" pitchFamily="2" charset="2"/>
                        <a:buChar char="Ø"/>
                      </a:pPr>
                      <a:r>
                        <a:rPr lang="uk-UA" sz="1800" b="1" noProof="0" dirty="0" smtClean="0">
                          <a:latin typeface="+mn-lt"/>
                        </a:rPr>
                        <a:t>в житті людини (в харчовій </a:t>
                      </a:r>
                      <a:r>
                        <a:rPr lang="uk-UA" sz="1800" b="1" spc="-10" noProof="0" dirty="0" smtClean="0">
                          <a:latin typeface="+mn-lt"/>
                        </a:rPr>
                        <a:t>промисловості, будівництві, сільському господарстві, наукових </a:t>
                      </a:r>
                      <a:r>
                        <a:rPr lang="uk-UA" sz="1800" b="1" noProof="0" dirty="0" smtClean="0">
                          <a:latin typeface="+mn-lt"/>
                        </a:rPr>
                        <a:t>дослідженнях тощо</a:t>
                      </a:r>
                      <a:r>
                        <a:rPr lang="ru-RU" sz="1800" b="1" dirty="0" smtClean="0">
                          <a:latin typeface="+mn-lt"/>
                        </a:rPr>
                        <a:t>)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21828" marR="21828" marT="0" marB="0">
                    <a:lnL w="12700" cap="flat" cmpd="sng" algn="ctr">
                      <a:solidFill>
                        <a:srgbClr val="0040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0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EC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0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/>
                      <a:r>
                        <a:rPr lang="ru-RU" sz="1800" b="1" dirty="0">
                          <a:latin typeface="+mn-lt"/>
                        </a:rPr>
                        <a:t> 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21828" marR="21828" marT="0" marB="0">
                    <a:lnL w="12700" cap="flat" cmpd="sng" algn="ctr">
                      <a:solidFill>
                        <a:srgbClr val="0040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/>
                      <a:r>
                        <a:rPr lang="ru-RU" sz="1800" b="1" dirty="0">
                          <a:latin typeface="+mn-lt"/>
                        </a:rPr>
                        <a:t> 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21828" marR="21828" marT="0" marB="0">
                    <a:lnL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/>
                      <a:r>
                        <a:rPr lang="ru-RU" sz="1800" b="1" dirty="0">
                          <a:latin typeface="+mn-lt"/>
                        </a:rPr>
                        <a:t> 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21828" marR="21828" marT="0" marB="0">
                    <a:lnL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/>
                      <a:r>
                        <a:rPr lang="ru-RU" sz="1800" b="1" dirty="0">
                          <a:latin typeface="+mn-lt"/>
                        </a:rPr>
                        <a:t> 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21828" marR="21828" marT="0" marB="0">
                    <a:lnL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C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8864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Спираючись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на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матеріал підручника, заповніть таблицю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Порівняльна характеристика різних відділів водоростей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4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525344"/>
            <a:ext cx="304800" cy="332656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25344"/>
            <a:ext cx="304800" cy="332656"/>
          </a:xfrm>
          <a:prstGeom prst="actionButtonBackPrevious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31840" y="6492875"/>
            <a:ext cx="2895600" cy="365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5" descr="проблема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3" y="5171554"/>
            <a:ext cx="1043608" cy="135513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Заголовок 1"/>
          <p:cNvSpPr txBox="1">
            <a:spLocks/>
          </p:cNvSpPr>
          <p:nvPr/>
        </p:nvSpPr>
        <p:spPr>
          <a:xfrm>
            <a:off x="1763688" y="188640"/>
            <a:ext cx="5472608" cy="836712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 w="11430"/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Зелені водорості</a:t>
            </a:r>
            <a:endParaRPr kumimoji="0" lang="ru-RU" sz="4400" b="1" i="0" u="none" strike="noStrike" kern="1200" cap="none" spc="0" normalizeH="0" baseline="0" noProof="0" dirty="0">
              <a:ln w="11430"/>
              <a:solidFill>
                <a:srgbClr val="66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547664" y="1124744"/>
            <a:ext cx="55721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uk-UA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  </a:t>
            </a:r>
            <a:r>
              <a:rPr lang="uk-UA" sz="2000" dirty="0" smtClean="0">
                <a:solidFill>
                  <a:schemeClr val="bg1"/>
                </a:solidFill>
              </a:rPr>
              <a:t>До відділу Зелені водорості відносять близько 15 тисяч видів одноклітинних, колоніальних і багатоклітинних рослин, які живуть у прісних і солоних водоймах, у морях та океанах, у ґрунті, на стовбурах дерев, на поверхні снігу та льоду. </a:t>
            </a:r>
            <a:endParaRPr lang="uk-UA" sz="2000" dirty="0" smtClean="0">
              <a:solidFill>
                <a:schemeClr val="bg1"/>
              </a:solidFill>
              <a:effectLst/>
            </a:endParaRPr>
          </a:p>
          <a:p>
            <a:pPr algn="just">
              <a:buNone/>
            </a:pPr>
            <a:r>
              <a:rPr lang="uk-UA" sz="2000" dirty="0" smtClean="0">
                <a:solidFill>
                  <a:schemeClr val="bg1"/>
                </a:solidFill>
                <a:effectLst/>
              </a:rPr>
              <a:t>       </a:t>
            </a:r>
            <a:r>
              <a:rPr lang="ru-RU" sz="2000" dirty="0" err="1" smtClean="0">
                <a:solidFill>
                  <a:schemeClr val="bg1"/>
                </a:solidFill>
              </a:rPr>
              <a:t>Серед</a:t>
            </a:r>
            <a:r>
              <a:rPr lang="ru-RU" sz="2000" smtClean="0">
                <a:solidFill>
                  <a:schemeClr val="bg1"/>
                </a:solidFill>
              </a:rPr>
              <a:t> пігментів, що є в їхніх клітинах, переважає хлорофіл, який надає цим водоростям зеленого забарвлення. </a:t>
            </a:r>
          </a:p>
          <a:p>
            <a:pPr algn="just">
              <a:buNone/>
            </a:pPr>
            <a:r>
              <a:rPr lang="ru-RU" sz="2000" smtClean="0">
                <a:solidFill>
                  <a:schemeClr val="bg1"/>
                </a:solidFill>
              </a:rPr>
              <a:t>        Зелені водорості запасають </a:t>
            </a:r>
            <a:r>
              <a:rPr lang="ru-RU" sz="2000" i="1" smtClean="0">
                <a:solidFill>
                  <a:schemeClr val="bg1"/>
                </a:solidFill>
              </a:rPr>
              <a:t>крохмаль</a:t>
            </a:r>
            <a:r>
              <a:rPr lang="ru-RU" sz="2000" smtClean="0">
                <a:solidFill>
                  <a:schemeClr val="bg1"/>
                </a:solidFill>
              </a:rPr>
              <a:t>.</a:t>
            </a:r>
          </a:p>
          <a:p>
            <a:pPr algn="just">
              <a:buNone/>
            </a:pPr>
            <a:r>
              <a:rPr lang="ru-RU" sz="2000" smtClean="0">
                <a:solidFill>
                  <a:schemeClr val="bg1"/>
                </a:solidFill>
              </a:rPr>
              <a:t>        Розмножуються нестатево, вегетативно та статево.</a:t>
            </a:r>
            <a:endParaRPr lang="uk-UA" sz="2000" dirty="0" smtClean="0">
              <a:solidFill>
                <a:schemeClr val="bg1"/>
              </a:solidFill>
              <a:effectLst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716830"/>
            <a:ext cx="2444751" cy="199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Прямоугольник 49"/>
          <p:cNvSpPr/>
          <p:nvPr/>
        </p:nvSpPr>
        <p:spPr>
          <a:xfrm>
            <a:off x="285720" y="6215082"/>
            <a:ext cx="1738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Хламідомонада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88640"/>
            <a:ext cx="171394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Прямоугольник 51"/>
          <p:cNvSpPr/>
          <p:nvPr/>
        </p:nvSpPr>
        <p:spPr>
          <a:xfrm>
            <a:off x="8244408" y="3284984"/>
            <a:ext cx="688586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50" dirty="0" smtClean="0"/>
              <a:t>Ульва</a:t>
            </a:r>
          </a:p>
        </p:txBody>
      </p:sp>
      <p:pic>
        <p:nvPicPr>
          <p:cNvPr id="5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4509120"/>
            <a:ext cx="1071569" cy="217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Прямоугольник 53"/>
          <p:cNvSpPr/>
          <p:nvPr/>
        </p:nvSpPr>
        <p:spPr>
          <a:xfrm>
            <a:off x="7630572" y="4077072"/>
            <a:ext cx="1513428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5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Водяна сіточка</a:t>
            </a:r>
          </a:p>
        </p:txBody>
      </p:sp>
      <p:pic>
        <p:nvPicPr>
          <p:cNvPr id="5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725144"/>
            <a:ext cx="2297416" cy="193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Прямоугольник 55"/>
          <p:cNvSpPr/>
          <p:nvPr/>
        </p:nvSpPr>
        <p:spPr>
          <a:xfrm>
            <a:off x="2843808" y="6309320"/>
            <a:ext cx="1087349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50" dirty="0" smtClean="0"/>
              <a:t>Дуналієла</a:t>
            </a:r>
            <a:endParaRPr lang="ru-RU" sz="1650" dirty="0"/>
          </a:p>
        </p:txBody>
      </p:sp>
      <p:pic>
        <p:nvPicPr>
          <p:cNvPr id="57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797152"/>
            <a:ext cx="1850271" cy="18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Прямоугольник 57"/>
          <p:cNvSpPr/>
          <p:nvPr/>
        </p:nvSpPr>
        <p:spPr>
          <a:xfrm>
            <a:off x="6156176" y="4437112"/>
            <a:ext cx="1004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Хлорела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51520" y="332656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Спірогіра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692696"/>
            <a:ext cx="1009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525344"/>
            <a:ext cx="304800" cy="332656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25344"/>
            <a:ext cx="304800" cy="332656"/>
          </a:xfrm>
          <a:prstGeom prst="actionButtonBackPrevious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365104"/>
            <a:ext cx="3483028" cy="19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788024" y="6021288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Спірогіра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509120"/>
            <a:ext cx="1976968" cy="194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020272" y="6488668"/>
            <a:ext cx="1088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Вольвокс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1453" y="188640"/>
            <a:ext cx="1860933" cy="345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596336" y="3645024"/>
            <a:ext cx="1283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Кладофора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1196752"/>
            <a:ext cx="47863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       Зелені водорості є основою для живлення багатьох мешканців прісних водойм. </a:t>
            </a:r>
          </a:p>
          <a:p>
            <a:pPr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        Деякі види, наприклад, морський салат,  споживає людина. </a:t>
            </a:r>
          </a:p>
          <a:p>
            <a:pPr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        Частина видів використовується для лабораторних і космічних досліджень.</a:t>
            </a:r>
          </a:p>
          <a:p>
            <a:pPr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         Найхарактернішими їх представниками, поширеними в Україні, є хламідомонада, хлорела, вольвокс, дуналієла, ульва та ін.</a:t>
            </a:r>
          </a:p>
          <a:p>
            <a:pPr algn="just">
              <a:buNone/>
            </a:pPr>
            <a:endParaRPr lang="uk-UA" dirty="0" smtClean="0">
              <a:solidFill>
                <a:schemeClr val="bg1"/>
              </a:solidFill>
            </a:endParaRPr>
          </a:p>
        </p:txBody>
      </p:sp>
      <p:pic>
        <p:nvPicPr>
          <p:cNvPr id="4100" name="Picture 4" descr="C:\Documents and Settings\Администратор\Рабочий стол\CharaFragil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1950182" cy="414907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403648" y="260648"/>
            <a:ext cx="64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Хара</a:t>
            </a:r>
            <a:endParaRPr lang="ru-RU" dirty="0"/>
          </a:p>
        </p:txBody>
      </p:sp>
      <p:sp>
        <p:nvSpPr>
          <p:cNvPr id="13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525344"/>
            <a:ext cx="304800" cy="332656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25344"/>
            <a:ext cx="304800" cy="332656"/>
          </a:xfrm>
          <a:prstGeom prst="actionButtonBackPrevious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>
          <a:xfrm>
            <a:off x="3131840" y="6492875"/>
            <a:ext cx="2895600" cy="365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774" y="4509120"/>
            <a:ext cx="195895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907704" y="188640"/>
            <a:ext cx="5472608" cy="836712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 w="11430"/>
                <a:solidFill>
                  <a:srgbClr val="66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Зелені водорості</a:t>
            </a:r>
            <a:endParaRPr kumimoji="0" lang="ru-RU" sz="4400" b="1" i="0" u="none" strike="noStrike" kern="1200" cap="none" spc="0" normalizeH="0" baseline="0" noProof="0" dirty="0">
              <a:ln w="11430"/>
              <a:solidFill>
                <a:srgbClr val="66FF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5656" y="6309320"/>
            <a:ext cx="148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mtClean="0"/>
              <a:t>Ацетабулярія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188640"/>
            <a:ext cx="77724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Діатомові водорості</a:t>
            </a:r>
            <a:endParaRPr kumimoji="0" lang="ru-RU" sz="4400" b="1" i="0" u="none" strike="noStrike" kern="1200" cap="none" spc="0" normalizeH="0" baseline="0" noProof="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552" y="1196752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mtClean="0">
                <a:solidFill>
                  <a:schemeClr val="bg1"/>
                </a:solidFill>
              </a:rPr>
              <a:t> </a:t>
            </a:r>
            <a:r>
              <a:rPr lang="uk-UA" sz="2000" smtClean="0">
                <a:solidFill>
                  <a:schemeClr val="bg1"/>
                </a:solidFill>
              </a:rPr>
              <a:t>     До </a:t>
            </a:r>
            <a:r>
              <a:rPr lang="uk-UA" sz="2000" dirty="0" smtClean="0">
                <a:solidFill>
                  <a:schemeClr val="bg1"/>
                </a:solidFill>
              </a:rPr>
              <a:t>відділу Діатомові водорості відносять близько 15 тисяч видів одноклітинних і колоніальних рослин, характерною ознакою яких є наявність на поверхні талому кремнистого панциру. Панцир складається з двох частин, які налягають одна на одну. 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just"/>
            <a:r>
              <a:rPr lang="uk-UA" sz="2000" smtClean="0">
                <a:solidFill>
                  <a:schemeClr val="bg1"/>
                </a:solidFill>
              </a:rPr>
              <a:t>     </a:t>
            </a:r>
            <a:r>
              <a:rPr lang="uk-UA" sz="2000" dirty="0" smtClean="0">
                <a:solidFill>
                  <a:schemeClr val="bg1"/>
                </a:solidFill>
              </a:rPr>
              <a:t>Чимало діатомових водоростей здатні виділяти слиз. За допомогою слизу водорості утворюють слизові трубки, ніжки для прикріплення до дна водойми чи підводних предметів, а також об'єднуються в колонії. 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just"/>
            <a:r>
              <a:rPr lang="en-US" sz="2000" smtClean="0">
                <a:solidFill>
                  <a:schemeClr val="bg1"/>
                </a:solidFill>
              </a:rPr>
              <a:t>     </a:t>
            </a:r>
            <a:r>
              <a:rPr lang="uk-UA" sz="2000" smtClean="0">
                <a:solidFill>
                  <a:schemeClr val="bg1"/>
                </a:solidFill>
              </a:rPr>
              <a:t> Живуть </a:t>
            </a:r>
            <a:r>
              <a:rPr lang="uk-UA" sz="2000" dirty="0" smtClean="0">
                <a:solidFill>
                  <a:schemeClr val="bg1"/>
                </a:solidFill>
              </a:rPr>
              <a:t>скрізь: у прісних і солоних водоймах, на каменях і скелях, на болотах, на </a:t>
            </a:r>
            <a:r>
              <a:rPr lang="uk-UA" sz="2000" smtClean="0">
                <a:solidFill>
                  <a:schemeClr val="bg1"/>
                </a:solidFill>
              </a:rPr>
              <a:t>ґрунті та </a:t>
            </a:r>
            <a:r>
              <a:rPr lang="uk-UA" sz="2000" dirty="0" smtClean="0">
                <a:solidFill>
                  <a:schemeClr val="bg1"/>
                </a:solidFill>
              </a:rPr>
              <a:t>в ґрунті, у снігу і на льоду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201635"/>
            <a:ext cx="3240360" cy="233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4221088"/>
            <a:ext cx="3195355" cy="232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149080"/>
            <a:ext cx="1839829" cy="239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525344"/>
            <a:ext cx="304800" cy="332656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25344"/>
            <a:ext cx="304800" cy="332656"/>
          </a:xfrm>
          <a:prstGeom prst="actionButtonBackPrevious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3131840" y="6492875"/>
            <a:ext cx="2895600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3568" y="0"/>
            <a:ext cx="77724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Діатомові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b="1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водорості</a:t>
            </a:r>
            <a:endParaRPr kumimoji="0" lang="ru-RU" sz="4400" b="1" i="0" u="none" strike="noStrike" kern="1200" cap="none" spc="0" normalizeH="0" baseline="0" noProof="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428558"/>
            <a:ext cx="2016224" cy="198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10045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971096" y="4438992"/>
            <a:ext cx="2151246" cy="190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852936"/>
            <a:ext cx="1872208" cy="194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1988840"/>
            <a:ext cx="185880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988840"/>
            <a:ext cx="2039975" cy="198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260648"/>
            <a:ext cx="20618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5805264"/>
            <a:ext cx="3260030" cy="77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347864" y="4869160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Планктоніела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6336" y="648866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Лікмофора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0312" y="3861048"/>
            <a:ext cx="128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Піргодіскус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008" y="5373216"/>
            <a:ext cx="1111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Пінулярія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296" y="1268760"/>
            <a:ext cx="1306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Гомфонема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4005064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Трицератіум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2" y="6381328"/>
            <a:ext cx="1374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Пентакрінус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568" y="1628800"/>
            <a:ext cx="1034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Навікула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83768" y="1556792"/>
            <a:ext cx="4425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Розмножуються статево і вегетативно.</a:t>
            </a:r>
          </a:p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Найпоширенішими представниками є пінулярія, навікула, цимбела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>
          <a:xfrm>
            <a:off x="3131840" y="6492875"/>
            <a:ext cx="2895600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188640"/>
            <a:ext cx="7772400" cy="86409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 w="11430"/>
                <a:solidFill>
                  <a:srgbClr val="E46C0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Бурі водорості</a:t>
            </a:r>
            <a:endParaRPr kumimoji="0" lang="ru-RU" sz="4400" b="1" i="0" u="none" strike="noStrike" kern="1200" cap="none" spc="0" normalizeH="0" baseline="0" noProof="0" dirty="0">
              <a:ln w="11430"/>
              <a:solidFill>
                <a:srgbClr val="E46C0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052736"/>
            <a:ext cx="1929189" cy="509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1620844" cy="500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835696" y="1340768"/>
            <a:ext cx="51125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     Бурих водоростей налічується близько   1,5 тис. видів. </a:t>
            </a:r>
          </a:p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     Це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найбільш високоорганізовани</a:t>
            </a:r>
            <a:r>
              <a:rPr lang="uk-UA" sz="2000" dirty="0" smtClean="0">
                <a:solidFill>
                  <a:schemeClr val="bg1"/>
                </a:solidFill>
              </a:rPr>
              <a:t>й</a:t>
            </a:r>
            <a:r>
              <a:rPr lang="ru-RU" sz="2000" dirty="0" smtClean="0">
                <a:solidFill>
                  <a:schemeClr val="bg1"/>
                </a:solidFill>
              </a:rPr>
              <a:t> відділ нижчих</a:t>
            </a:r>
            <a:r>
              <a:rPr lang="uk-UA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рослин.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uk-UA" sz="2000" dirty="0" smtClean="0">
              <a:solidFill>
                <a:schemeClr val="bg1"/>
              </a:solidFill>
            </a:endParaRPr>
          </a:p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      </a:t>
            </a:r>
            <a:r>
              <a:rPr lang="ru-RU" sz="2000" dirty="0" smtClean="0">
                <a:solidFill>
                  <a:schemeClr val="bg1"/>
                </a:solidFill>
              </a:rPr>
              <a:t>Слань багатоклітинна, бурого кольору, розміри варіюють від частки міліметра до 50 метрів. 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just"/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     </a:t>
            </a:r>
            <a:r>
              <a:rPr lang="ru-RU" sz="2000" dirty="0" smtClean="0">
                <a:solidFill>
                  <a:schemeClr val="bg1"/>
                </a:solidFill>
              </a:rPr>
              <a:t>Прикріплюються до субстрату ризоїдами.</a:t>
            </a:r>
          </a:p>
          <a:p>
            <a:pPr algn="just"/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     Розмножуються вегетативно, спорами чи зооспорами і статево.</a:t>
            </a:r>
            <a:r>
              <a:rPr lang="ru-RU" sz="2000" dirty="0" smtClean="0">
                <a:solidFill>
                  <a:schemeClr val="bg1"/>
                </a:solidFill>
              </a:rPr>
              <a:t> Х</a:t>
            </a:r>
            <a:r>
              <a:rPr lang="uk-UA" sz="2000" dirty="0" smtClean="0">
                <a:solidFill>
                  <a:schemeClr val="bg1"/>
                </a:solidFill>
              </a:rPr>
              <a:t>арактеризуються чітким чергуванням поколінь. </a:t>
            </a:r>
          </a:p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      Бурі водорості відкладають запасну речовину </a:t>
            </a:r>
            <a:r>
              <a:rPr lang="uk-UA" sz="2000" i="1" dirty="0" smtClean="0">
                <a:solidFill>
                  <a:srgbClr val="FFCC66"/>
                </a:solidFill>
              </a:rPr>
              <a:t>ламінарин</a:t>
            </a:r>
            <a:r>
              <a:rPr lang="uk-UA" sz="2000" dirty="0" smtClean="0">
                <a:solidFill>
                  <a:schemeClr val="bg1"/>
                </a:solidFill>
              </a:rPr>
              <a:t>. 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   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00392" y="5013176"/>
            <a:ext cx="757643" cy="374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Фукус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6021288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Ламінарія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525344"/>
            <a:ext cx="304800" cy="332656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25344"/>
            <a:ext cx="304800" cy="332656"/>
          </a:xfrm>
          <a:prstGeom prst="actionButtonBackPrevious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188640"/>
            <a:ext cx="7772400" cy="86409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 w="11430"/>
                <a:solidFill>
                  <a:srgbClr val="E46C0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Бурі водорості</a:t>
            </a:r>
            <a:endParaRPr kumimoji="0" lang="ru-RU" sz="4400" b="1" i="0" u="none" strike="noStrike" kern="1200" cap="none" spc="0" normalizeH="0" baseline="0" noProof="0" dirty="0">
              <a:ln w="11430"/>
              <a:solidFill>
                <a:srgbClr val="E46C0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203849" y="2924945"/>
            <a:ext cx="2448273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03648" y="1484784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     </a:t>
            </a:r>
            <a:r>
              <a:rPr lang="uk-UA" sz="2000" dirty="0" smtClean="0">
                <a:solidFill>
                  <a:schemeClr val="bg1"/>
                </a:solidFill>
              </a:rPr>
              <a:t>Бурі водорості майже виключно морські рослини, живуть навіть у північних </a:t>
            </a:r>
            <a:r>
              <a:rPr lang="ru-RU" sz="2000" dirty="0" smtClean="0">
                <a:solidFill>
                  <a:schemeClr val="bg1"/>
                </a:solidFill>
              </a:rPr>
              <a:t>морях</a:t>
            </a:r>
            <a:r>
              <a:rPr lang="ru-RU" sz="2000" dirty="0" smtClean="0">
                <a:solidFill>
                  <a:schemeClr val="bg1"/>
                </a:solidFill>
              </a:rPr>
              <a:t>, на глибинах до 200 м. 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      </a:t>
            </a:r>
            <a:r>
              <a:rPr lang="uk-UA" sz="2000" dirty="0" smtClean="0">
                <a:solidFill>
                  <a:schemeClr val="bg1"/>
                </a:solidFill>
              </a:rPr>
              <a:t>Утворюють уздовж берегів підводні зарості.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3933056"/>
            <a:ext cx="1086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Саргасум</a:t>
            </a:r>
            <a:endParaRPr lang="uk-UA" dirty="0"/>
          </a:p>
        </p:txBody>
      </p:sp>
      <p:sp>
        <p:nvSpPr>
          <p:cNvPr id="10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525344"/>
            <a:ext cx="304800" cy="332656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25344"/>
            <a:ext cx="304800" cy="332656"/>
          </a:xfrm>
          <a:prstGeom prst="actionButtonBackPrevious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21957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933056"/>
            <a:ext cx="26277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8236379" y="3933056"/>
            <a:ext cx="907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Падіна </a:t>
            </a:r>
            <a:endParaRPr lang="ru-RU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3933056"/>
            <a:ext cx="1323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Ектокарпус </a:t>
            </a:r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188640"/>
            <a:ext cx="7772400" cy="1484784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Червоні водорості або </a:t>
            </a:r>
            <a:r>
              <a:rPr kumimoji="0" lang="uk-UA" sz="44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багрянки</a:t>
            </a:r>
            <a:endParaRPr kumimoji="0" lang="ru-RU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1872208" cy="504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356179"/>
            <a:ext cx="1829126" cy="459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23728" y="1988840"/>
            <a:ext cx="48245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    </a:t>
            </a:r>
            <a:r>
              <a:rPr lang="uk-UA" sz="2000" dirty="0" err="1" smtClean="0">
                <a:solidFill>
                  <a:schemeClr val="bg1"/>
                </a:solidFill>
              </a:rPr>
              <a:t>Багрянки</a:t>
            </a:r>
            <a:r>
              <a:rPr lang="uk-UA" sz="2000" dirty="0" smtClean="0">
                <a:solidFill>
                  <a:schemeClr val="bg1"/>
                </a:solidFill>
              </a:rPr>
              <a:t> (близько 4 тис. видів) – </a:t>
            </a:r>
            <a:r>
              <a:rPr lang="uk-UA" sz="2000" smtClean="0">
                <a:solidFill>
                  <a:schemeClr val="bg1"/>
                </a:solidFill>
              </a:rPr>
              <a:t>це виключно багатоклітинні організми, поширені переважно в солоних водоймах.</a:t>
            </a:r>
          </a:p>
          <a:p>
            <a:pPr algn="just"/>
            <a:r>
              <a:rPr lang="uk-UA" sz="2000" smtClean="0">
                <a:solidFill>
                  <a:schemeClr val="bg1"/>
                </a:solidFill>
              </a:rPr>
              <a:t>     Мають розгалужений талом </a:t>
            </a:r>
            <a:r>
              <a:rPr lang="uk-UA" sz="2000" dirty="0" smtClean="0">
                <a:solidFill>
                  <a:schemeClr val="bg1"/>
                </a:solidFill>
              </a:rPr>
              <a:t>рожево-червоного кольору. Клітини у них одно -  чи багатоядерні, хлоропласти звичайно численні. 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just"/>
            <a:r>
              <a:rPr lang="uk-UA" sz="2000" smtClean="0">
                <a:solidFill>
                  <a:schemeClr val="bg1"/>
                </a:solidFill>
              </a:rPr>
              <a:t>      Червоні пігменти дозволяють цим водоростям вловлювати слабке світло на глибині 200-250 м</a:t>
            </a:r>
            <a:r>
              <a:rPr lang="uk-UA" sz="2000" dirty="0" smtClean="0">
                <a:solidFill>
                  <a:schemeClr val="bg1"/>
                </a:solidFill>
              </a:rPr>
              <a:t>.  </a:t>
            </a:r>
          </a:p>
          <a:p>
            <a:pPr algn="just"/>
            <a:r>
              <a:rPr lang="uk-UA" sz="2000" smtClean="0">
                <a:solidFill>
                  <a:schemeClr val="bg1"/>
                </a:solidFill>
              </a:rPr>
              <a:t>      </a:t>
            </a:r>
            <a:r>
              <a:rPr lang="uk-UA" sz="2000" dirty="0" smtClean="0">
                <a:solidFill>
                  <a:schemeClr val="bg1"/>
                </a:solidFill>
              </a:rPr>
              <a:t>У багрянок відсутні джгутикові стадії</a:t>
            </a:r>
            <a:r>
              <a:rPr lang="uk-UA" sz="2000" smtClean="0">
                <a:solidFill>
                  <a:schemeClr val="bg1"/>
                </a:solidFill>
              </a:rPr>
              <a:t>. 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5877272"/>
            <a:ext cx="100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Порфіра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24328" y="6021288"/>
            <a:ext cx="1172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2">
                    <a:lumMod val="90000"/>
                  </a:schemeClr>
                </a:solidFill>
              </a:rPr>
              <a:t>Д</a:t>
            </a:r>
            <a:r>
              <a:rPr lang="uk-UA" smtClean="0">
                <a:solidFill>
                  <a:schemeClr val="bg2">
                    <a:lumMod val="90000"/>
                  </a:schemeClr>
                </a:solidFill>
              </a:rPr>
              <a:t>елесерія</a:t>
            </a:r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525344"/>
            <a:ext cx="304800" cy="332656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25344"/>
            <a:ext cx="304800" cy="332656"/>
          </a:xfrm>
          <a:prstGeom prst="actionButtonBackPrevious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380312" y="5661248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188640"/>
            <a:ext cx="7772400" cy="1484784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Червоні водорості або </a:t>
            </a:r>
            <a:r>
              <a:rPr kumimoji="0" lang="uk-UA" sz="44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багрянки</a:t>
            </a:r>
            <a:endParaRPr kumimoji="0" lang="ru-RU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212976"/>
            <a:ext cx="270109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525344"/>
            <a:ext cx="304800" cy="332656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460432" y="6525344"/>
            <a:ext cx="304800" cy="332656"/>
          </a:xfrm>
          <a:prstGeom prst="actionButtonBackPrevious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12977"/>
            <a:ext cx="2592288" cy="3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79512" y="594928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Дазія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300192" y="3212976"/>
            <a:ext cx="1144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Цераміум</a:t>
            </a:r>
            <a:endParaRPr lang="uk-UA" dirty="0" smtClean="0"/>
          </a:p>
          <a:p>
            <a:r>
              <a:rPr lang="uk-UA" dirty="0" smtClean="0"/>
              <a:t>червоний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212977"/>
            <a:ext cx="345638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283968" y="5949280"/>
            <a:ext cx="1483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Каллітамніон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55576" y="1772816"/>
            <a:ext cx="78461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smtClean="0">
                <a:solidFill>
                  <a:schemeClr val="bg1"/>
                </a:solidFill>
              </a:rPr>
              <a:t>      </a:t>
            </a:r>
            <a:r>
              <a:rPr lang="uk-UA" sz="2000" smtClean="0">
                <a:solidFill>
                  <a:schemeClr val="bg1"/>
                </a:solidFill>
              </a:rPr>
              <a:t>Червоні водорості відкладають у цитоплазмі запасну речовину –</a:t>
            </a:r>
          </a:p>
          <a:p>
            <a:r>
              <a:rPr lang="uk-UA" sz="2000" i="1" smtClean="0">
                <a:solidFill>
                  <a:schemeClr val="accent6">
                    <a:lumMod val="75000"/>
                  </a:schemeClr>
                </a:solidFill>
              </a:rPr>
              <a:t>багрянковий крохмаль </a:t>
            </a:r>
            <a:r>
              <a:rPr lang="uk-UA" sz="2000" smtClean="0">
                <a:solidFill>
                  <a:schemeClr val="bg1"/>
                </a:solidFill>
              </a:rPr>
              <a:t>(за хімічною будовою подібний до глікогену).</a:t>
            </a:r>
          </a:p>
          <a:p>
            <a:r>
              <a:rPr lang="ru-RU" sz="2000" smtClean="0">
                <a:solidFill>
                  <a:schemeClr val="bg1"/>
                </a:solidFill>
              </a:rPr>
              <a:t>      Розмножуються вегетативним, нестатевим та статевим способами.</a:t>
            </a:r>
            <a:endParaRPr lang="ru-RU" sz="20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568</Words>
  <Application>Microsoft Office PowerPoint</Application>
  <PresentationFormat>Экран (4:3)</PresentationFormat>
  <Paragraphs>112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Book_7_biology_Vodorosti#3</dc:title>
  <dc:subject>Vodorosti#3</dc:subject>
  <dc:creator>I_Slipchuk</dc:creator>
  <cp:lastModifiedBy>Admin</cp:lastModifiedBy>
  <cp:revision>117</cp:revision>
  <dcterms:modified xsi:type="dcterms:W3CDTF">2012-01-21T15:38:58Z</dcterms:modified>
</cp:coreProperties>
</file>