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3" r:id="rId5"/>
    <p:sldId id="262" r:id="rId6"/>
    <p:sldId id="261" r:id="rId7"/>
    <p:sldId id="266" r:id="rId8"/>
    <p:sldId id="267" r:id="rId9"/>
    <p:sldId id="265" r:id="rId10"/>
    <p:sldId id="264" r:id="rId11"/>
    <p:sldId id="268" r:id="rId12"/>
    <p:sldId id="269" r:id="rId13"/>
    <p:sldId id="270" r:id="rId14"/>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600"/>
    <a:srgbClr val="A40000"/>
    <a:srgbClr val="001A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1">
          <a:blip r:embed="rId2" cstate="print">
            <a:lum/>
          </a:blip>
          <a:srcRect/>
          <a:stretch>
            <a:fillRect t="-6000" b="-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410777"/>
            <a:ext cx="7772400" cy="1470025"/>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defRPr sz="4800" b="1" cap="none" spc="50">
                <a:ln w="11430"/>
                <a:solidFill>
                  <a:srgbClr val="C00000"/>
                </a:solidFill>
                <a:effectLst>
                  <a:outerShdw blurRad="76200" dist="50800" dir="5400000" algn="tl" rotWithShape="0">
                    <a:srgbClr val="000000">
                      <a:alpha val="65000"/>
                    </a:srgbClr>
                  </a:outerShdw>
                </a:effectLst>
              </a:defRPr>
            </a:lvl1pPr>
          </a:lstStyle>
          <a:p>
            <a:r>
              <a:rPr lang="ru-RU" dirty="0" smtClean="0"/>
              <a:t>Образец заголовка</a:t>
            </a:r>
            <a:endParaRPr lang="ru-RU" dirty="0"/>
          </a:p>
        </p:txBody>
      </p:sp>
      <p:sp>
        <p:nvSpPr>
          <p:cNvPr id="3" name="Подзаголовок 2"/>
          <p:cNvSpPr>
            <a:spLocks noGrp="1"/>
          </p:cNvSpPr>
          <p:nvPr>
            <p:ph type="subTitle" idx="1"/>
          </p:nvPr>
        </p:nvSpPr>
        <p:spPr>
          <a:xfrm>
            <a:off x="1371600" y="2166552"/>
            <a:ext cx="6400800" cy="17526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marL="0" indent="0" algn="ctr">
              <a:buNone/>
              <a:defRPr b="1" cap="none" spc="50">
                <a:ln w="11430"/>
                <a:solidFill>
                  <a:srgbClr val="002600"/>
                </a:solidFill>
                <a:effectLst>
                  <a:outerShdw blurRad="76200" dist="50800" dir="5400000" algn="tl" rotWithShape="0">
                    <a:srgbClr val="000000">
                      <a:alpha val="65000"/>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dirty="0" smtClean="0"/>
              <a:t>Образец подзаголовка</a:t>
            </a:r>
            <a:endParaRPr lang="ru-RU" dirty="0"/>
          </a:p>
        </p:txBody>
      </p:sp>
      <p:sp>
        <p:nvSpPr>
          <p:cNvPr id="4" name="Дата 3"/>
          <p:cNvSpPr>
            <a:spLocks noGrp="1"/>
          </p:cNvSpPr>
          <p:nvPr>
            <p:ph type="dt" sz="half" idx="10"/>
          </p:nvPr>
        </p:nvSpPr>
        <p:spPr/>
        <p:txBody>
          <a:bodyPr/>
          <a:lstStyle>
            <a:lvl1pPr>
              <a:defRPr/>
            </a:lvl1pPr>
          </a:lstStyle>
          <a:p>
            <a:pPr>
              <a:defRPr/>
            </a:pPr>
            <a:fld id="{DF0E99BC-4097-43CC-9D13-75ABF74C2ACB}" type="datetimeFigureOut">
              <a:rPr lang="ru-RU"/>
              <a:pPr>
                <a:defRPr/>
              </a:pPr>
              <a:t>19.11.2014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4BFF09C-691A-44BD-B587-E9F27112F1A9}"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7CD5A58B-BAEE-4B7F-BE21-9465A7B97683}" type="datetimeFigureOut">
              <a:rPr lang="ru-RU"/>
              <a:pPr>
                <a:defRPr/>
              </a:pPr>
              <a:t>19.11.2014</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5D4676DD-BE0C-4A55-99AD-14FB74E9FD7E}" type="slidenum">
              <a:rPr lang="ru-RU"/>
              <a:pPr>
                <a:defRPr/>
              </a:pPr>
              <a:t>‹#›</a:t>
            </a:fld>
            <a:endParaRPr lang="ru-RU"/>
          </a:p>
        </p:txBody>
      </p:sp>
      <p:sp>
        <p:nvSpPr>
          <p:cNvPr id="9" name="Рамка 8"/>
          <p:cNvSpPr/>
          <p:nvPr userDrawn="1"/>
        </p:nvSpPr>
        <p:spPr>
          <a:xfrm>
            <a:off x="0" y="0"/>
            <a:ext cx="9144000" cy="6876000"/>
          </a:xfrm>
          <a:prstGeom prst="frame">
            <a:avLst>
              <a:gd name="adj1" fmla="val 3921"/>
            </a:avLst>
          </a:prstGeom>
          <a:gradFill flip="none" rotWithShape="1">
            <a:gsLst>
              <a:gs pos="23000">
                <a:schemeClr val="bg1"/>
              </a:gs>
              <a:gs pos="55000">
                <a:srgbClr val="0070C0"/>
              </a:gs>
              <a:gs pos="0">
                <a:srgbClr val="C00000"/>
              </a:gs>
              <a:gs pos="75000">
                <a:srgbClr val="0070C0"/>
              </a:gs>
              <a:gs pos="100000">
                <a:srgbClr val="C00000"/>
              </a:gs>
              <a:gs pos="85000">
                <a:schemeClr val="bg1"/>
              </a:gs>
            </a:gsLst>
            <a:path path="circle">
              <a:fillToRect r="100000" b="100000"/>
            </a:path>
            <a:tileRect l="-100000" t="-100000"/>
          </a:gra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4A4CA539-49EF-4014-A309-4AF50D555532}" type="datetimeFigureOut">
              <a:rPr lang="ru-RU"/>
              <a:pPr>
                <a:defRPr/>
              </a:pPr>
              <a:t>19.11.2014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16AFA7B1-9BA9-4F7C-9415-8DFE84A08E02}"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7FC780D8-0BB4-4CA8-BB0D-334463E4E311}" type="datetimeFigureOut">
              <a:rPr lang="ru-RU"/>
              <a:pPr>
                <a:defRPr/>
              </a:pPr>
              <a:t>19.11.2014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BDE9724-80EA-4E7E-9041-4042C75E4B68}"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8" name="Рамка 7"/>
          <p:cNvSpPr/>
          <p:nvPr userDrawn="1"/>
        </p:nvSpPr>
        <p:spPr>
          <a:xfrm>
            <a:off x="0" y="0"/>
            <a:ext cx="9144000" cy="6876000"/>
          </a:xfrm>
          <a:prstGeom prst="frame">
            <a:avLst>
              <a:gd name="adj1" fmla="val 3921"/>
            </a:avLst>
          </a:prstGeom>
          <a:gradFill flip="none" rotWithShape="1">
            <a:gsLst>
              <a:gs pos="23000">
                <a:schemeClr val="bg1"/>
              </a:gs>
              <a:gs pos="55000">
                <a:srgbClr val="0070C0"/>
              </a:gs>
              <a:gs pos="0">
                <a:srgbClr val="C00000"/>
              </a:gs>
              <a:gs pos="75000">
                <a:srgbClr val="0070C0"/>
              </a:gs>
              <a:gs pos="100000">
                <a:srgbClr val="C00000"/>
              </a:gs>
              <a:gs pos="85000">
                <a:schemeClr val="bg1"/>
              </a:gs>
            </a:gsLst>
            <a:path path="circle">
              <a:fillToRect r="100000" b="100000"/>
            </a:path>
            <a:tileRect l="-100000" t="-100000"/>
          </a:gra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971E3FE8-71BE-491E-B4D6-06B65BC7565C}" type="datetimeFigureOut">
              <a:rPr lang="ru-RU"/>
              <a:pPr>
                <a:defRPr/>
              </a:pPr>
              <a:t>19.11.2014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5885BBCD-3C52-4B0B-A9C5-122095A96AEF}" type="slidenum">
              <a:rPr lang="ru-RU"/>
              <a:pPr>
                <a:defRPr/>
              </a:pPr>
              <a:t>‹#›</a:t>
            </a:fld>
            <a:endParaRPr lang="ru-RU"/>
          </a:p>
        </p:txBody>
      </p:sp>
      <p:pic>
        <p:nvPicPr>
          <p:cNvPr id="1027" name="Picture 3" descr="C:\Users\Solaris\Downloads\UK.png"/>
          <p:cNvPicPr>
            <a:picLocks noChangeAspect="1" noChangeArrowheads="1"/>
          </p:cNvPicPr>
          <p:nvPr userDrawn="1"/>
        </p:nvPicPr>
        <p:blipFill>
          <a:blip r:embed="rId2" cstate="print"/>
          <a:srcRect b="7382"/>
          <a:stretch>
            <a:fillRect/>
          </a:stretch>
        </p:blipFill>
        <p:spPr bwMode="auto">
          <a:xfrm>
            <a:off x="0" y="5524299"/>
            <a:ext cx="1440000" cy="1333701"/>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Заголовок и объект">
    <p:spTree>
      <p:nvGrpSpPr>
        <p:cNvPr id="1" name=""/>
        <p:cNvGrpSpPr/>
        <p:nvPr/>
      </p:nvGrpSpPr>
      <p:grpSpPr>
        <a:xfrm>
          <a:off x="0" y="0"/>
          <a:ext cx="0" cy="0"/>
          <a:chOff x="0" y="0"/>
          <a:chExt cx="0" cy="0"/>
        </a:xfrm>
      </p:grpSpPr>
      <p:sp>
        <p:nvSpPr>
          <p:cNvPr id="10" name="Рамка 9"/>
          <p:cNvSpPr/>
          <p:nvPr userDrawn="1"/>
        </p:nvSpPr>
        <p:spPr>
          <a:xfrm flipH="1">
            <a:off x="0" y="0"/>
            <a:ext cx="9144000" cy="6876000"/>
          </a:xfrm>
          <a:prstGeom prst="frame">
            <a:avLst>
              <a:gd name="adj1" fmla="val 3921"/>
            </a:avLst>
          </a:prstGeom>
          <a:gradFill flip="none" rotWithShape="1">
            <a:gsLst>
              <a:gs pos="23000">
                <a:schemeClr val="bg1"/>
              </a:gs>
              <a:gs pos="55000">
                <a:srgbClr val="0070C0"/>
              </a:gs>
              <a:gs pos="0">
                <a:srgbClr val="C00000"/>
              </a:gs>
              <a:gs pos="75000">
                <a:srgbClr val="0070C0"/>
              </a:gs>
              <a:gs pos="100000">
                <a:srgbClr val="C00000"/>
              </a:gs>
              <a:gs pos="85000">
                <a:schemeClr val="bg1"/>
              </a:gs>
            </a:gsLst>
            <a:path path="circle">
              <a:fillToRect r="100000" b="100000"/>
            </a:path>
            <a:tileRect l="-100000" t="-100000"/>
          </a:gra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2" name="Заголовок 1"/>
          <p:cNvSpPr>
            <a:spLocks noGrp="1"/>
          </p:cNvSpPr>
          <p:nvPr>
            <p:ph type="title"/>
          </p:nvPr>
        </p:nvSpPr>
        <p:spPr/>
        <p:txBody>
          <a:bodyPr/>
          <a:lstStyle>
            <a:lvl1pPr>
              <a:defRPr>
                <a:solidFill>
                  <a:srgbClr val="002600"/>
                </a:solidFill>
              </a:defRPr>
            </a:lvl1pPr>
          </a:lstStyle>
          <a:p>
            <a:r>
              <a:rPr lang="ru-RU" dirty="0" smtClean="0"/>
              <a:t>Образец заголовка</a:t>
            </a:r>
            <a:endParaRPr lang="ru-RU" dirty="0"/>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971E3FE8-71BE-491E-B4D6-06B65BC7565C}" type="datetimeFigureOut">
              <a:rPr lang="ru-RU"/>
              <a:pPr>
                <a:defRPr/>
              </a:pPr>
              <a:t>19.11.2014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5885BBCD-3C52-4B0B-A9C5-122095A96AEF}" type="slidenum">
              <a:rPr lang="ru-RU"/>
              <a:pPr>
                <a:defRPr/>
              </a:pPr>
              <a:t>‹#›</a:t>
            </a:fld>
            <a:endParaRPr lang="ru-RU"/>
          </a:p>
        </p:txBody>
      </p:sp>
      <p:pic>
        <p:nvPicPr>
          <p:cNvPr id="1026" name="Picture 2" descr="C:\Users\Solaris\Downloads\Rossiya-Russia.png"/>
          <p:cNvPicPr>
            <a:picLocks noChangeAspect="1" noChangeArrowheads="1"/>
          </p:cNvPicPr>
          <p:nvPr userDrawn="1"/>
        </p:nvPicPr>
        <p:blipFill>
          <a:blip r:embed="rId2" cstate="print"/>
          <a:srcRect b="7382"/>
          <a:stretch>
            <a:fillRect/>
          </a:stretch>
        </p:blipFill>
        <p:spPr bwMode="auto">
          <a:xfrm>
            <a:off x="0" y="5524299"/>
            <a:ext cx="1440000" cy="1333701"/>
          </a:xfrm>
          <a:prstGeom prst="rect">
            <a:avLst/>
          </a:prstGeom>
          <a:noFill/>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0C525614-DBD8-4CAF-ABDD-876B54BF54C6}" type="datetimeFigureOut">
              <a:rPr lang="ru-RU"/>
              <a:pPr>
                <a:defRPr/>
              </a:pPr>
              <a:t>19.11.2014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D0CD905-1ACF-4156-A180-2BDE0C597E49}" type="slidenum">
              <a:rPr lang="ru-RU"/>
              <a:pPr>
                <a:defRPr/>
              </a:pPr>
              <a:t>‹#›</a:t>
            </a:fld>
            <a:endParaRPr lang="ru-RU"/>
          </a:p>
        </p:txBody>
      </p:sp>
      <p:sp>
        <p:nvSpPr>
          <p:cNvPr id="9" name="Рамка 8"/>
          <p:cNvSpPr/>
          <p:nvPr userDrawn="1"/>
        </p:nvSpPr>
        <p:spPr>
          <a:xfrm>
            <a:off x="0" y="0"/>
            <a:ext cx="9144000" cy="6876000"/>
          </a:xfrm>
          <a:prstGeom prst="frame">
            <a:avLst>
              <a:gd name="adj1" fmla="val 3921"/>
            </a:avLst>
          </a:prstGeom>
          <a:gradFill flip="none" rotWithShape="1">
            <a:gsLst>
              <a:gs pos="23000">
                <a:schemeClr val="bg1"/>
              </a:gs>
              <a:gs pos="55000">
                <a:srgbClr val="0070C0"/>
              </a:gs>
              <a:gs pos="0">
                <a:srgbClr val="C00000"/>
              </a:gs>
              <a:gs pos="75000">
                <a:srgbClr val="0070C0"/>
              </a:gs>
              <a:gs pos="100000">
                <a:srgbClr val="C00000"/>
              </a:gs>
              <a:gs pos="85000">
                <a:schemeClr val="bg1"/>
              </a:gs>
            </a:gsLst>
            <a:path path="circle">
              <a:fillToRect r="100000" b="100000"/>
            </a:path>
            <a:tileRect l="-100000" t="-100000"/>
          </a:gra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E78639BA-5FCF-41B7-BFD7-8E7DA3C9E8F6}" type="datetimeFigureOut">
              <a:rPr lang="ru-RU"/>
              <a:pPr>
                <a:defRPr/>
              </a:pPr>
              <a:t>19.11.2014</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9978F713-4922-40AB-8C07-80ED0CFF25D9}"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429871B3-4A46-4287-97D2-459E520438E5}" type="datetimeFigureOut">
              <a:rPr lang="ru-RU"/>
              <a:pPr>
                <a:defRPr/>
              </a:pPr>
              <a:t>19.11.2014</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07B90BED-F5FE-47C3-9D46-FFAF697F32C1}"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3F408D09-4132-47B2-86D2-8562647DB6CA}" type="datetimeFigureOut">
              <a:rPr lang="ru-RU"/>
              <a:pPr>
                <a:defRPr/>
              </a:pPr>
              <a:t>19.11.2014</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AD2DC743-20B4-4C50-8251-E72739FDFC0D}"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8697F3B9-10CB-4CAF-8EF1-73A5C8530708}" type="datetimeFigureOut">
              <a:rPr lang="ru-RU"/>
              <a:pPr>
                <a:defRPr/>
              </a:pPr>
              <a:t>19.11.2014</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A2459CF9-3D87-41C6-A94D-633C1B6FEC95}" type="slidenum">
              <a:rPr lang="ru-RU"/>
              <a:pPr>
                <a:defRPr/>
              </a:pPr>
              <a:t>‹#›</a:t>
            </a:fld>
            <a:endParaRPr lang="ru-RU"/>
          </a:p>
        </p:txBody>
      </p:sp>
      <p:sp>
        <p:nvSpPr>
          <p:cNvPr id="6" name="Рамка 5"/>
          <p:cNvSpPr/>
          <p:nvPr userDrawn="1"/>
        </p:nvSpPr>
        <p:spPr>
          <a:xfrm>
            <a:off x="0" y="0"/>
            <a:ext cx="9144000" cy="6876000"/>
          </a:xfrm>
          <a:prstGeom prst="frame">
            <a:avLst>
              <a:gd name="adj1" fmla="val 3921"/>
            </a:avLst>
          </a:prstGeom>
          <a:gradFill flip="none" rotWithShape="1">
            <a:gsLst>
              <a:gs pos="23000">
                <a:schemeClr val="bg1"/>
              </a:gs>
              <a:gs pos="55000">
                <a:srgbClr val="0070C0"/>
              </a:gs>
              <a:gs pos="0">
                <a:srgbClr val="C00000"/>
              </a:gs>
              <a:gs pos="75000">
                <a:srgbClr val="0070C0"/>
              </a:gs>
              <a:gs pos="100000">
                <a:srgbClr val="C00000"/>
              </a:gs>
              <a:gs pos="85000">
                <a:schemeClr val="bg1"/>
              </a:gs>
            </a:gsLst>
            <a:path path="circle">
              <a:fillToRect r="100000" b="100000"/>
            </a:path>
            <a:tileRect l="-100000" t="-100000"/>
          </a:gra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F0B47AB6-B7D9-493D-8B73-1839B84FB0FA}" type="datetimeFigureOut">
              <a:rPr lang="ru-RU"/>
              <a:pPr>
                <a:defRPr/>
              </a:pPr>
              <a:t>19.11.2014</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5086751B-A817-4CC4-937E-5A1A6405521A}"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20000"/>
                <a:lumOff val="80000"/>
              </a:schemeClr>
            </a:gs>
            <a:gs pos="50000">
              <a:schemeClr val="accent1">
                <a:tint val="44500"/>
                <a:satMod val="160000"/>
              </a:schemeClr>
            </a:gs>
            <a:gs pos="100000">
              <a:schemeClr val="tx2">
                <a:lumMod val="60000"/>
                <a:lumOff val="40000"/>
              </a:schemeClr>
            </a:gs>
          </a:gsLst>
          <a:lin ang="5400000" scaled="0"/>
          <a:tileRect/>
        </a:grad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dirty="0"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BCEA28B9-9D2C-4ABD-9D6A-4D31797CFBC9}" type="datetimeFigureOut">
              <a:rPr lang="ru-RU"/>
              <a:pPr>
                <a:defRPr/>
              </a:pPr>
              <a:t>19.11.2014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8BDB061F-0AC7-463E-8172-F436812BAE92}"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60"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ctr" rtl="0" fontAlgn="base">
        <a:spcBef>
          <a:spcPct val="0"/>
        </a:spcBef>
        <a:spcAft>
          <a:spcPct val="0"/>
        </a:spcAft>
        <a:defRPr sz="4400" kern="1200">
          <a:solidFill>
            <a:srgbClr val="002600"/>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rgbClr val="002600"/>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rgbClr val="002600"/>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rgbClr val="002600"/>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rgbClr val="002600"/>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rgbClr val="002600"/>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_rels/slide2.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slide" Target="slide5.xml"/><Relationship Id="rId1" Type="http://schemas.openxmlformats.org/officeDocument/2006/relationships/slideLayout" Target="../slideLayouts/slideLayout2.xml"/><Relationship Id="rId5" Type="http://schemas.openxmlformats.org/officeDocument/2006/relationships/slide" Target="slide11.xml"/><Relationship Id="rId4" Type="http://schemas.openxmlformats.org/officeDocument/2006/relationships/slide" Target="slide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65760" y="0"/>
            <a:ext cx="8778239" cy="2124222"/>
          </a:xfrm>
        </p:spPr>
        <p:txBody>
          <a:bodyPr/>
          <a:lstStyle/>
          <a:p>
            <a:r>
              <a:rPr lang="en-US" b="0" dirty="0" smtClean="0"/>
              <a:t>International exams: Cambridge’s exams</a:t>
            </a:r>
            <a:endParaRPr lang="ru-RU" dirty="0"/>
          </a:p>
        </p:txBody>
      </p:sp>
      <p:sp>
        <p:nvSpPr>
          <p:cNvPr id="3" name="Подзаголовок 2"/>
          <p:cNvSpPr>
            <a:spLocks noGrp="1"/>
          </p:cNvSpPr>
          <p:nvPr>
            <p:ph type="subTitle" idx="1"/>
          </p:nvPr>
        </p:nvSpPr>
        <p:spPr>
          <a:xfrm>
            <a:off x="3115994" y="2729132"/>
            <a:ext cx="4353951" cy="1780863"/>
          </a:xfrm>
        </p:spPr>
        <p:txBody>
          <a:bodyPr/>
          <a:lstStyle/>
          <a:p>
            <a:r>
              <a:rPr lang="en-US" b="1" dirty="0" smtClean="0">
                <a:effectLst>
                  <a:outerShdw blurRad="38100" dist="38100" dir="2700000" algn="tl">
                    <a:srgbClr val="000000">
                      <a:alpha val="43137"/>
                    </a:srgbClr>
                  </a:outerShdw>
                </a:effectLst>
              </a:rPr>
              <a:t>Prepared </a:t>
            </a:r>
          </a:p>
          <a:p>
            <a:r>
              <a:rPr lang="en-US" dirty="0" err="1" smtClean="0">
                <a:effectLst>
                  <a:outerShdw blurRad="38100" dist="38100" dir="2700000" algn="tl">
                    <a:srgbClr val="000000">
                      <a:alpha val="43137"/>
                    </a:srgbClr>
                  </a:outerShdw>
                </a:effectLst>
              </a:rPr>
              <a:t>Kolpakchi</a:t>
            </a:r>
            <a:r>
              <a:rPr lang="en-US" dirty="0" smtClean="0">
                <a:effectLst>
                  <a:outerShdw blurRad="38100" dist="38100" dir="2700000" algn="tl">
                    <a:srgbClr val="000000">
                      <a:alpha val="43137"/>
                    </a:srgbClr>
                  </a:outerShdw>
                </a:effectLst>
              </a:rPr>
              <a:t> Yana</a:t>
            </a:r>
          </a:p>
          <a:p>
            <a:r>
              <a:rPr lang="en-US" b="1" dirty="0" smtClean="0">
                <a:effectLst>
                  <a:outerShdw blurRad="38100" dist="38100" dir="2700000" algn="tl">
                    <a:srgbClr val="000000">
                      <a:alpha val="43137"/>
                    </a:srgbClr>
                  </a:outerShdw>
                </a:effectLst>
              </a:rPr>
              <a:t>Form 11</a:t>
            </a:r>
            <a:endParaRPr lang="ru-RU" b="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024554" y="334108"/>
            <a:ext cx="5788855" cy="4525963"/>
          </a:xfrm>
        </p:spPr>
        <p:txBody>
          <a:bodyPr/>
          <a:lstStyle/>
          <a:p>
            <a:r>
              <a:rPr lang="en-US" dirty="0" smtClean="0"/>
              <a:t>For successfully passing the exam you need to effectively use the English language confidently and communicate in everyday situations, to solve professional problems and higher education.</a:t>
            </a:r>
          </a:p>
          <a:p>
            <a:r>
              <a:rPr lang="en-US" dirty="0" smtClean="0"/>
              <a:t>Every year SAE delivers more than 60 thousand people in more than 60 countries.</a:t>
            </a:r>
          </a:p>
          <a:p>
            <a:r>
              <a:rPr lang="en-US" dirty="0" smtClean="0"/>
              <a:t>The stages of the exams are the same as in FCE</a:t>
            </a:r>
            <a:r>
              <a:rPr lang="en-US" i="1" dirty="0" smtClean="0"/>
              <a:t> </a:t>
            </a:r>
            <a:endParaRPr lang="en-US" dirty="0" smtClean="0"/>
          </a:p>
          <a:p>
            <a:endParaRPr lang="ru-RU" dirty="0"/>
          </a:p>
        </p:txBody>
      </p:sp>
      <p:pic>
        <p:nvPicPr>
          <p:cNvPr id="22532" name="Picture 4" descr="CAE, test, preparation, &amp;pcy;&amp;ocy;&amp;dcy;&amp;gcy;&amp;ocy;&amp;tcy;&amp;ocy;&amp;vcy;&amp;kcy;&amp;acy;, &amp;ecy;&amp;kcy;&amp;zcy;&amp;acy;&amp;mcy;&amp;iecy;&amp;ncy; CAE, English, Cambridge, exam, &amp;Kcy;&amp;iecy;&amp;mcy;&amp;bcy;&amp;rcy;&amp;icy;&amp;dcy;&amp;zhcy;&amp;scy;&amp;kcy;&amp;icy;&amp;jcy; &amp;ecy;&amp;kcy;&amp;zcy;&amp;acy;&amp;mcy;&amp;iecy;&amp;ncy;, &amp;acy;&amp;ncy;&amp;gcy;&amp;lcy;&amp;icy;&amp;jcy;&amp;scy;&amp;kcy;&amp;icy;&amp;jcy;, &amp;pcy;&amp;ocy; &amp;acy;&amp;ncy;&amp;gcy;&amp;lcy;&amp;icy;&amp;jcy;&amp;scy;&amp;kcy;&amp;ocy;&amp;mcy;&amp;ucy;. &amp;Scy;&amp;kcy;&amp;acy;"/>
          <p:cNvPicPr>
            <a:picLocks noChangeAspect="1" noChangeArrowheads="1"/>
          </p:cNvPicPr>
          <p:nvPr/>
        </p:nvPicPr>
        <p:blipFill>
          <a:blip r:embed="rId2" cstate="print"/>
          <a:srcRect l="10802" r="11414"/>
          <a:stretch>
            <a:fillRect/>
          </a:stretch>
        </p:blipFill>
        <p:spPr bwMode="auto">
          <a:xfrm rot="21417362">
            <a:off x="92843" y="1265584"/>
            <a:ext cx="3002006" cy="3859381"/>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l"/>
            <a:r>
              <a:rPr lang="en-US" b="1" i="1" u="sng" dirty="0" smtClean="0"/>
              <a:t>Certificate in Proficiency in English (CPE)</a:t>
            </a:r>
            <a:endParaRPr lang="ru-RU" b="1" u="sng" dirty="0"/>
          </a:p>
        </p:txBody>
      </p:sp>
      <p:sp>
        <p:nvSpPr>
          <p:cNvPr id="3" name="Содержимое 2"/>
          <p:cNvSpPr>
            <a:spLocks noGrp="1"/>
          </p:cNvSpPr>
          <p:nvPr>
            <p:ph idx="1"/>
          </p:nvPr>
        </p:nvSpPr>
        <p:spPr/>
        <p:txBody>
          <a:bodyPr/>
          <a:lstStyle/>
          <a:p>
            <a:r>
              <a:rPr lang="en-US" sz="2800" dirty="0" smtClean="0"/>
              <a:t>Cambridge Certificate of Proficiency in English (CPE) is at the highest level among the Cambridge examinations in English - Cambridge ESOL. In the system established for modern languages Council of Europe, the level of language proficiency designated as C2.</a:t>
            </a:r>
          </a:p>
          <a:p>
            <a:r>
              <a:rPr lang="en-US" sz="2800" dirty="0" smtClean="0"/>
              <a:t>To pass the CPE can someone who speaks English at a very high level and can effectively use their knowledge in almost any situation. </a:t>
            </a:r>
            <a:r>
              <a:rPr lang="en-US" dirty="0" smtClean="0"/>
              <a:t/>
            </a:r>
            <a:br>
              <a:rPr lang="en-US" dirty="0" smtClean="0"/>
            </a:b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390313" y="207498"/>
            <a:ext cx="5493433" cy="6376182"/>
          </a:xfrm>
        </p:spPr>
        <p:txBody>
          <a:bodyPr/>
          <a:lstStyle/>
          <a:p>
            <a:r>
              <a:rPr lang="en-US" sz="2800" dirty="0" smtClean="0"/>
              <a:t>Tasks based on the tasks of everyday life, so its successful completion means that the applicant does not simply possess a large vocabulary and knows grammar, but really fluent in the language. For exam requires an appropriate level of education and life experience.</a:t>
            </a:r>
          </a:p>
          <a:p>
            <a:r>
              <a:rPr lang="en-US" sz="2800" dirty="0" smtClean="0"/>
              <a:t>Every year CPE delivers more than 45 thousand people in more than 80 countries.  </a:t>
            </a:r>
          </a:p>
          <a:p>
            <a:r>
              <a:rPr lang="en-US" sz="2800" dirty="0" smtClean="0"/>
              <a:t>The stages of the exams are the same as in FCE</a:t>
            </a:r>
            <a:r>
              <a:rPr lang="en-US" sz="2800" i="1" dirty="0" smtClean="0"/>
              <a:t> </a:t>
            </a:r>
            <a:r>
              <a:rPr lang="en-US" sz="2800" dirty="0" smtClean="0"/>
              <a:t>and CAE</a:t>
            </a:r>
          </a:p>
          <a:p>
            <a:r>
              <a:rPr lang="en-US" sz="2800" dirty="0" smtClean="0"/>
              <a:t/>
            </a:r>
            <a:br>
              <a:rPr lang="en-US" sz="2800" dirty="0" smtClean="0"/>
            </a:br>
            <a:endParaRPr lang="ru-RU" sz="2800" dirty="0"/>
          </a:p>
        </p:txBody>
      </p:sp>
      <p:pic>
        <p:nvPicPr>
          <p:cNvPr id="24578" name="Picture 2" descr="&amp;Kcy;&amp;ncy;&amp;icy;&amp;gcy;&amp;acy;: Cambridge Certificate of Proficiency in English 2"/>
          <p:cNvPicPr>
            <a:picLocks noChangeAspect="1" noChangeArrowheads="1"/>
          </p:cNvPicPr>
          <p:nvPr/>
        </p:nvPicPr>
        <p:blipFill>
          <a:blip r:embed="rId2" cstate="print"/>
          <a:srcRect/>
          <a:stretch>
            <a:fillRect/>
          </a:stretch>
        </p:blipFill>
        <p:spPr bwMode="auto">
          <a:xfrm rot="21423529">
            <a:off x="102659" y="1135874"/>
            <a:ext cx="3342027" cy="423769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13470" y="2641208"/>
            <a:ext cx="8229600" cy="1663505"/>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buNone/>
            </a:pPr>
            <a:r>
              <a:rPr lang="en-US" sz="4000" b="1" u="sng"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Thanks for your </a:t>
            </a:r>
            <a:r>
              <a:rPr lang="en-US" sz="4000" b="1" u="sng"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attantion</a:t>
            </a:r>
            <a:endParaRPr lang="ru-RU" sz="4000" b="1" u="sng"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26626" name="Picture 2" descr="&amp;Rcy;&amp;ocy;&amp;scy;&amp;scy;&amp;icy;&amp;yacy;&amp;ncy;&amp;iecy; &amp;scy;&amp;mcy;&amp;ocy;&amp;gcy;&amp;ucy;&amp;tcy; &amp;pcy;&amp;ocy;&amp;lcy;&amp;ucy;&amp;chcy;&amp;acy;&amp;tcy;&amp;softcy; &amp;scy;&amp;rcy;&amp;ocy;&amp;chcy;&amp;ncy;&amp;ycy;&amp;iecy; &amp;vcy;&amp;icy;&amp;zcy;&amp;ycy; &amp;vcy; &amp;Bcy;&amp;rcy;&amp;icy;&amp;tcy;&amp;acy;&amp;ncy;&amp;icy;&amp;yucy; &amp;scy; &amp;mcy;&amp;acy;&amp;rcy;&amp;tcy;&amp;acy; - &amp;Rcy;&amp;acy;&amp;mcy;&amp;bcy;&amp;lcy;&amp;iecy;&amp;rcy;-&amp;Ncy;&amp;ocy;&amp;vcy;&amp;ocy;&amp;scy;&amp;tcy;&amp;icy;"/>
          <p:cNvPicPr>
            <a:picLocks noChangeAspect="1" noChangeArrowheads="1"/>
          </p:cNvPicPr>
          <p:nvPr/>
        </p:nvPicPr>
        <p:blipFill>
          <a:blip r:embed="rId2" cstate="print"/>
          <a:srcRect/>
          <a:stretch>
            <a:fillRect/>
          </a:stretch>
        </p:blipFill>
        <p:spPr bwMode="auto">
          <a:xfrm>
            <a:off x="0" y="3446585"/>
            <a:ext cx="4736021" cy="3411416"/>
          </a:xfrm>
          <a:prstGeom prst="rect">
            <a:avLst/>
          </a:prstGeom>
          <a:noFill/>
        </p:spPr>
      </p:pic>
      <p:pic>
        <p:nvPicPr>
          <p:cNvPr id="26628" name="Picture 4" descr="&amp;Vcy;&amp;IEcy;&amp;Lcy;&amp;Icy;&amp;Kcy;&amp;Ocy;&amp;Bcy;&amp;Rcy;&amp;Icy;&amp;Tcy;&amp;Acy;&amp;Ncy;&amp;Icy;&amp;YAcy;. &amp;Lcy;&amp;Ucy;&amp;CHcy;&amp;SHcy;&amp;Icy;&amp;IEcy; &amp;TScy;&amp;IEcy;&amp;Ncy;&amp;Ycy; &amp;ncy;&amp;acy; &amp;acy;&amp;vcy;&amp;icy;&amp;acy;&amp;tcy;&amp;ucy;&amp;rcy;&amp;ycy; 2013"/>
          <p:cNvPicPr>
            <a:picLocks noChangeAspect="1" noChangeArrowheads="1"/>
          </p:cNvPicPr>
          <p:nvPr/>
        </p:nvPicPr>
        <p:blipFill>
          <a:blip r:embed="rId3" cstate="print"/>
          <a:srcRect/>
          <a:stretch>
            <a:fillRect/>
          </a:stretch>
        </p:blipFill>
        <p:spPr bwMode="auto">
          <a:xfrm>
            <a:off x="4686300" y="3460652"/>
            <a:ext cx="4457699" cy="3397347"/>
          </a:xfrm>
          <a:prstGeom prst="rect">
            <a:avLst/>
          </a:prstGeom>
          <a:noFill/>
        </p:spPr>
      </p:pic>
      <p:pic>
        <p:nvPicPr>
          <p:cNvPr id="26630" name="Picture 6" descr="&amp;Acy;&amp;ncy;&amp;gcy;&amp;lcy;&amp;icy;&amp;jcy;&amp;scy;&amp;kcy;&amp;acy;&amp;yacy; &amp;shcy;&amp;kcy;&amp;ocy;&amp;lcy;&amp;acy; &amp;vcy; &amp;Vcy;&amp;ocy;&amp;lcy;&amp;ocy;&amp;gcy;&amp;dcy;&amp;iecy;"/>
          <p:cNvPicPr>
            <a:picLocks noChangeAspect="1" noChangeArrowheads="1"/>
          </p:cNvPicPr>
          <p:nvPr/>
        </p:nvPicPr>
        <p:blipFill>
          <a:blip r:embed="rId4" cstate="print"/>
          <a:srcRect l="3200" t="10218" r="3015" b="5254"/>
          <a:stretch>
            <a:fillRect/>
          </a:stretch>
        </p:blipFill>
        <p:spPr bwMode="auto">
          <a:xfrm>
            <a:off x="0" y="0"/>
            <a:ext cx="2855742" cy="2728320"/>
          </a:xfrm>
          <a:prstGeom prst="rect">
            <a:avLst/>
          </a:prstGeom>
          <a:noFill/>
        </p:spPr>
      </p:pic>
      <p:pic>
        <p:nvPicPr>
          <p:cNvPr id="26632" name="Picture 8" descr="23 &amp;Fcy;&amp;IEcy;&amp;Vcy;&amp;Rcy;&amp;Acy;&amp;Lcy;&amp;YAcy;, &amp;Mcy;&amp;Ucy;&amp;ZHcy;&amp;Scy;&amp;Kcy;&amp;Ocy;&amp;Jcy; &amp;Dcy;&amp;IEcy;&amp;Ncy;&amp;SOFTcy;, &amp;Scy;&amp;TScy;&amp;IEcy;&amp;Ncy;&amp;Acy;&amp;Rcy;&amp;Icy;&amp;Icy;"/>
          <p:cNvPicPr>
            <a:picLocks noChangeAspect="1" noChangeArrowheads="1"/>
          </p:cNvPicPr>
          <p:nvPr/>
        </p:nvPicPr>
        <p:blipFill>
          <a:blip r:embed="rId5" cstate="print"/>
          <a:srcRect/>
          <a:stretch>
            <a:fillRect/>
          </a:stretch>
        </p:blipFill>
        <p:spPr bwMode="auto">
          <a:xfrm>
            <a:off x="6428936" y="0"/>
            <a:ext cx="2715064" cy="2715064"/>
          </a:xfrm>
          <a:prstGeom prst="rect">
            <a:avLst/>
          </a:prstGeom>
          <a:noFill/>
        </p:spPr>
      </p:pic>
      <p:pic>
        <p:nvPicPr>
          <p:cNvPr id="26634" name="Picture 10" descr="2011 &amp;Pcy;&amp;rcy;&amp;icy;&amp;kcy;&amp;ocy;&amp;lcy;.&amp;rcy;&amp;ucy; - &amp;pcy;&amp;rcy;&amp;icy;&amp;kcy;&amp;ocy;&amp;lcy;&amp;ycy;, &amp;kcy;&amp;acy;&amp;rcy;&amp;tcy;&amp;icy;&amp;ncy;&amp;kcy;&amp;icy;, &amp;fcy;&amp;ocy;&amp;tcy;&amp;kcy;&amp;icy; &amp;icy; &amp;rcy;&amp;ocy;&amp;zcy;&amp;ycy;&amp;gcy;&amp;rcy;&amp;ycy;&amp;shcy;&amp;icy;!"/>
          <p:cNvPicPr>
            <a:picLocks noChangeAspect="1" noChangeArrowheads="1"/>
          </p:cNvPicPr>
          <p:nvPr/>
        </p:nvPicPr>
        <p:blipFill>
          <a:blip r:embed="rId6" cstate="print"/>
          <a:srcRect/>
          <a:stretch>
            <a:fillRect/>
          </a:stretch>
        </p:blipFill>
        <p:spPr bwMode="auto">
          <a:xfrm>
            <a:off x="2883878" y="1"/>
            <a:ext cx="3657599" cy="2758876"/>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l"/>
            <a:r>
              <a:rPr lang="en-US" b="1" dirty="0" smtClean="0">
                <a:effectLst>
                  <a:outerShdw blurRad="38100" dist="38100" dir="2700000" algn="tl">
                    <a:srgbClr val="000000">
                      <a:alpha val="43137"/>
                    </a:srgbClr>
                  </a:outerShdw>
                </a:effectLst>
              </a:rPr>
              <a:t>Plan:</a:t>
            </a:r>
            <a:endParaRPr lang="ru-RU" b="1"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p:txBody>
          <a:bodyPr/>
          <a:lstStyle/>
          <a:p>
            <a:r>
              <a:rPr lang="en-US" i="1" dirty="0" smtClean="0">
                <a:hlinkClick r:id="" action="ppaction://hlinkshowjump?jump=nextslide"/>
              </a:rPr>
              <a:t>Key English Test (KET) </a:t>
            </a:r>
            <a:endParaRPr lang="en-US" dirty="0" smtClean="0"/>
          </a:p>
          <a:p>
            <a:r>
              <a:rPr lang="en-US" i="1" dirty="0" smtClean="0">
                <a:hlinkClick r:id="rId2" action="ppaction://hlinksldjump"/>
              </a:rPr>
              <a:t>Preliminary English Test (PET)</a:t>
            </a:r>
            <a:r>
              <a:rPr lang="en-US" i="1" dirty="0" smtClean="0"/>
              <a:t> </a:t>
            </a:r>
            <a:endParaRPr lang="en-US" dirty="0" smtClean="0"/>
          </a:p>
          <a:p>
            <a:r>
              <a:rPr lang="en-US" i="1" dirty="0" smtClean="0">
                <a:hlinkClick r:id="rId3" action="ppaction://hlinksldjump"/>
              </a:rPr>
              <a:t>First Certificate in English (FCE) </a:t>
            </a:r>
            <a:endParaRPr lang="en-US" dirty="0" smtClean="0"/>
          </a:p>
          <a:p>
            <a:r>
              <a:rPr lang="en-US" i="1" dirty="0" smtClean="0">
                <a:hlinkClick r:id="rId4" action="ppaction://hlinksldjump"/>
              </a:rPr>
              <a:t>Certificate in Advanced English (CAE) </a:t>
            </a:r>
            <a:endParaRPr lang="en-US" dirty="0" smtClean="0"/>
          </a:p>
          <a:p>
            <a:r>
              <a:rPr lang="en-US" i="1" dirty="0" smtClean="0">
                <a:hlinkClick r:id="rId5" action="ppaction://hlinksldjump"/>
              </a:rPr>
              <a:t>Certificate in Proficiency in English (CPE)</a:t>
            </a:r>
            <a:r>
              <a:rPr lang="en-US" i="1" dirty="0" smtClean="0"/>
              <a:t> </a:t>
            </a:r>
            <a:endParaRPr lang="en-US" dirty="0" smtClean="0"/>
          </a:p>
          <a:p>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0114" y="0"/>
            <a:ext cx="8229600" cy="1143000"/>
          </a:xfrm>
        </p:spPr>
        <p:txBody>
          <a:bodyPr/>
          <a:lstStyle/>
          <a:p>
            <a:pPr algn="l"/>
            <a:r>
              <a:rPr lang="en-US" b="1" i="1" u="sng" dirty="0" smtClean="0"/>
              <a:t>Key English Test (KET)</a:t>
            </a:r>
            <a:endParaRPr lang="ru-RU" b="1"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0" y="871137"/>
            <a:ext cx="8918917" cy="5761892"/>
          </a:xfrm>
        </p:spPr>
        <p:txBody>
          <a:bodyPr/>
          <a:lstStyle/>
          <a:p>
            <a:pPr>
              <a:buNone/>
            </a:pPr>
            <a:r>
              <a:rPr lang="en-US" sz="2800" dirty="0" smtClean="0"/>
              <a:t>     Exam Key English Test (KET) ranks first in the series of Cambridge examinations in English - Cambridge ESOL. It requires knowledge of English at an elementary level. In the system established for modern languages Council of Europe, it is the A2 level. To pass KET can those who speak English at a basic level, and can use it, for example, while traveling in a foreign country. For successfully passing the exam you should be able to understand the meaning of simple texts, to communicate in the easiest and most common everyday situations   </a:t>
            </a:r>
          </a:p>
          <a:p>
            <a:pPr>
              <a:buNone/>
            </a:pPr>
            <a:r>
              <a:rPr lang="en-US" sz="2800" dirty="0" smtClean="0"/>
              <a:t/>
            </a:r>
            <a:br>
              <a:rPr lang="en-US" sz="2800" dirty="0" smtClean="0"/>
            </a:br>
            <a:endParaRPr lang="ru-RU" sz="2800" dirty="0" smtClean="0"/>
          </a:p>
          <a:p>
            <a:endParaRPr lang="ru-RU"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30591" y="671733"/>
            <a:ext cx="8229600" cy="4525963"/>
          </a:xfrm>
        </p:spPr>
        <p:txBody>
          <a:bodyPr/>
          <a:lstStyle/>
          <a:p>
            <a:r>
              <a:rPr lang="en-US" sz="2800" dirty="0" smtClean="0"/>
              <a:t>Every year KET deals more than 40 thousand people in more than 60 countries </a:t>
            </a:r>
            <a:r>
              <a:rPr lang="en-US" sz="2800" i="1" dirty="0" smtClean="0"/>
              <a:t> </a:t>
            </a:r>
          </a:p>
        </p:txBody>
      </p:sp>
      <p:sp>
        <p:nvSpPr>
          <p:cNvPr id="5" name="Прямоугольник 4"/>
          <p:cNvSpPr/>
          <p:nvPr/>
        </p:nvSpPr>
        <p:spPr>
          <a:xfrm>
            <a:off x="3228535" y="1601767"/>
            <a:ext cx="5690381" cy="4401205"/>
          </a:xfrm>
          <a:prstGeom prst="rect">
            <a:avLst/>
          </a:prstGeom>
        </p:spPr>
        <p:txBody>
          <a:bodyPr wrap="square">
            <a:spAutoFit/>
          </a:bodyPr>
          <a:lstStyle/>
          <a:p>
            <a:r>
              <a:rPr lang="en-US" sz="2800" dirty="0" smtClean="0">
                <a:solidFill>
                  <a:srgbClr val="002600"/>
                </a:solidFill>
                <a:latin typeface="+mn-lt"/>
              </a:rPr>
              <a:t>The exam KET has three stage test ("Papers"): Reading and writing, Listening and Speaking . All written tests are sent for testing and evaluation in Cambridge. As for the Speaking test, it is taken by two examiners at the venue of the examination. All examiners are accredited by Cambridge ESOL.</a:t>
            </a:r>
          </a:p>
          <a:p>
            <a:endParaRPr lang="ru-RU" sz="2800" dirty="0">
              <a:latin typeface="+mn-lt"/>
            </a:endParaRPr>
          </a:p>
        </p:txBody>
      </p:sp>
      <p:pic>
        <p:nvPicPr>
          <p:cNvPr id="6" name="Picture 2" descr="&amp;scy;&amp;ocy;&amp;rcy;&amp;tcy;&amp;icy;&amp;rcy;&amp;ocy;&amp;vcy;&amp;kcy;&amp;acy; &amp;pcy;&amp;ocy; &amp;bcy;&amp;iecy;&amp;scy;&amp;tcy;&amp;scy;&amp;iecy;&amp;lcy;&amp;lcy;&amp;iecy;&amp;rcy;&amp;acy;&amp;mcy; :: &amp;scy;&amp;tcy;&amp;rcy;&amp;acy;&amp;ncy;&amp;icy;&amp;tscy;&amp;acy; 385"/>
          <p:cNvPicPr>
            <a:picLocks noChangeAspect="1" noChangeArrowheads="1"/>
          </p:cNvPicPr>
          <p:nvPr/>
        </p:nvPicPr>
        <p:blipFill>
          <a:blip r:embed="rId2" cstate="print"/>
          <a:srcRect/>
          <a:stretch>
            <a:fillRect/>
          </a:stretch>
        </p:blipFill>
        <p:spPr bwMode="auto">
          <a:xfrm rot="21259915">
            <a:off x="428542" y="2179757"/>
            <a:ext cx="2683254" cy="349230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7287" y="457518"/>
            <a:ext cx="8433582" cy="949251"/>
          </a:xfrm>
        </p:spPr>
        <p:txBody>
          <a:bodyPr/>
          <a:lstStyle/>
          <a:p>
            <a:pPr algn="l"/>
            <a:r>
              <a:rPr lang="en-US" b="1" i="1" u="sng" dirty="0" smtClean="0"/>
              <a:t>Preliminary English Test (PET)</a:t>
            </a:r>
            <a:r>
              <a:rPr lang="en-US" i="1" dirty="0" smtClean="0"/>
              <a:t> </a:t>
            </a:r>
            <a:r>
              <a:rPr lang="en-US" dirty="0" smtClean="0"/>
              <a:t/>
            </a:r>
            <a:br>
              <a:rPr lang="en-US" dirty="0" smtClean="0"/>
            </a:br>
            <a:endParaRPr lang="ru-RU" b="1"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0" y="910883"/>
            <a:ext cx="8792308" cy="4955345"/>
          </a:xfrm>
        </p:spPr>
        <p:txBody>
          <a:bodyPr/>
          <a:lstStyle/>
          <a:p>
            <a:r>
              <a:rPr lang="en-US" sz="2800" dirty="0" smtClean="0"/>
              <a:t>Certificate PET confirms the ability to read, write and communicate in English. Reaching this level of knowledge of the language You can think of that were about two-thirds of the way to getting the FCE (First Certificate in English).</a:t>
            </a:r>
          </a:p>
          <a:p>
            <a:r>
              <a:rPr lang="en-US" sz="2800" dirty="0" smtClean="0"/>
              <a:t>Exam PET ranks second in the series of Cambridge examinations in English - Cambridge ESOL. It requires knowledge of English at intermediate level (Intermediate). In the system established for modern languages Council of Europe, it is B1. It is assumed that this level of knowledge of the language allows</a:t>
            </a:r>
            <a:endParaRPr lang="ru-RU" sz="2800" dirty="0"/>
          </a:p>
        </p:txBody>
      </p:sp>
      <p:sp>
        <p:nvSpPr>
          <p:cNvPr id="4" name="Прямоугольник 3"/>
          <p:cNvSpPr/>
          <p:nvPr/>
        </p:nvSpPr>
        <p:spPr>
          <a:xfrm>
            <a:off x="1498208" y="5736494"/>
            <a:ext cx="7378505" cy="954107"/>
          </a:xfrm>
          <a:prstGeom prst="rect">
            <a:avLst/>
          </a:prstGeom>
        </p:spPr>
        <p:txBody>
          <a:bodyPr wrap="square">
            <a:spAutoFit/>
          </a:bodyPr>
          <a:lstStyle/>
          <a:p>
            <a:r>
              <a:rPr lang="en-US" sz="2800" dirty="0" smtClean="0">
                <a:solidFill>
                  <a:srgbClr val="002600"/>
                </a:solidFill>
                <a:latin typeface="+mn-lt"/>
              </a:rPr>
              <a:t>you to communicate and write English in everyday situations</a:t>
            </a:r>
            <a:endParaRPr lang="ru-RU" sz="2800" dirty="0">
              <a:solidFill>
                <a:srgbClr val="002600"/>
              </a:solidFill>
              <a:latin typeface="+mn-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016326" y="305973"/>
            <a:ext cx="5127674" cy="6291775"/>
          </a:xfrm>
        </p:spPr>
        <p:txBody>
          <a:bodyPr/>
          <a:lstStyle/>
          <a:p>
            <a:r>
              <a:rPr lang="en-US" sz="2800" dirty="0" smtClean="0"/>
              <a:t>Having the knowledge of English at this level, You can read simple texts and to conduct personal correspondence, but only following more or less standard format.</a:t>
            </a:r>
            <a:br>
              <a:rPr lang="en-US" sz="2800" dirty="0" smtClean="0"/>
            </a:br>
            <a:r>
              <a:rPr lang="en-US" sz="2800" dirty="0" smtClean="0"/>
              <a:t/>
            </a:r>
            <a:br>
              <a:rPr lang="en-US" sz="2800" dirty="0" smtClean="0"/>
            </a:br>
            <a:r>
              <a:rPr lang="en-US" sz="2800" dirty="0" smtClean="0"/>
              <a:t>Every year, PET pass more than 80 thousand people in more than 80 countries.</a:t>
            </a:r>
          </a:p>
          <a:p>
            <a:r>
              <a:rPr lang="en-US" sz="2800" dirty="0" smtClean="0"/>
              <a:t>There are three stage of test like in KET.</a:t>
            </a:r>
            <a:endParaRPr lang="ru-RU" sz="2800" dirty="0"/>
          </a:p>
        </p:txBody>
      </p:sp>
      <p:pic>
        <p:nvPicPr>
          <p:cNvPr id="3074" name="Picture 2" descr="&amp;Acy;&amp;vcy;&amp;tcy;&amp;ocy;&amp;rcy; Cambridge ESOL. &amp;Kcy;&amp;ucy;&amp;pcy;&amp;icy;&amp;tcy;&amp;softcy; &amp;kcy;&amp;ncy;&amp;icy;&amp;gcy;&amp;icy; &amp;acy;&amp;vcy;&amp;tcy;&amp;ocy;&amp;rcy;&amp;acy; Cambridge ESOL &amp;vcy; &amp;kcy;&amp;ncy;&amp;icy;&amp;zhcy;&amp;ncy;&amp;ocy;&amp;mcy; &amp;icy;&amp;ncy;&amp;tcy;&amp;iecy;&amp;rcy;&amp;ncy;&amp;iecy;&amp;tcy;-&amp;mcy;&amp;acy;&amp;gcy;&amp;acy;&amp;zcy;&amp;icy;&amp;ncy;&amp;iecy; &amp;Kcy;&amp;ncy;&amp;icy;&amp;gcy;&amp;acy; &amp;rcy;&amp;ucy; :: &amp;scy;&amp;ocy;&amp;rcy;&amp;tcy;&amp;icy;&amp;rcy;&amp;ocy;&amp;vcy;&amp;kcy;&amp;acy; &amp;pcy;&amp;ocy; &amp;bcy;&amp;iecy;&amp;scy;&amp;tcy;&amp;scy;&amp;iecy;&amp;lcy;&amp;lcy;&amp;iecy;&amp;rcy;&amp;acy;&amp;mcy; :: &amp;scy;"/>
          <p:cNvPicPr>
            <a:picLocks noChangeAspect="1" noChangeArrowheads="1"/>
          </p:cNvPicPr>
          <p:nvPr/>
        </p:nvPicPr>
        <p:blipFill>
          <a:blip r:embed="rId2" cstate="print"/>
          <a:srcRect/>
          <a:stretch>
            <a:fillRect/>
          </a:stretch>
        </p:blipFill>
        <p:spPr bwMode="auto">
          <a:xfrm rot="21400177">
            <a:off x="135747" y="724562"/>
            <a:ext cx="3691693" cy="4780742"/>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9151" y="274638"/>
            <a:ext cx="8707901" cy="1143000"/>
          </a:xfrm>
        </p:spPr>
        <p:txBody>
          <a:bodyPr/>
          <a:lstStyle/>
          <a:p>
            <a:pPr algn="l"/>
            <a:r>
              <a:rPr lang="en-US" b="1" i="1" u="sng" dirty="0" smtClean="0"/>
              <a:t>First Certificate in English (FCE)</a:t>
            </a:r>
            <a:endParaRPr lang="ru-RU" b="1" u="sng"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0" y="1248507"/>
            <a:ext cx="8904849" cy="5335173"/>
          </a:xfrm>
        </p:spPr>
        <p:txBody>
          <a:bodyPr/>
          <a:lstStyle/>
          <a:p>
            <a:r>
              <a:rPr lang="en-US" i="1" dirty="0" smtClean="0"/>
              <a:t> </a:t>
            </a:r>
            <a:r>
              <a:rPr lang="en-US" sz="2800" dirty="0" smtClean="0"/>
              <a:t>The Cambridge First Certificate in English (FCE) ranks third in the series of Cambridge examinations in English - Cambridge ESOL.</a:t>
            </a:r>
          </a:p>
          <a:p>
            <a:r>
              <a:rPr lang="en-US" sz="2800" dirty="0" smtClean="0"/>
              <a:t>This is the highest level of medium level of English (Intermediate). In the system established for modern languages Council of Europe, it corresponds to level B2. It is assumed that this level of knowledge of the language allows us to talk in a foreign language and correspondence.</a:t>
            </a:r>
          </a:p>
          <a:p>
            <a:r>
              <a:rPr lang="en-US" sz="2800" dirty="0" smtClean="0"/>
              <a:t>Each year FCE is taken over 270 thousand people  in more than 100 countries. </a:t>
            </a:r>
            <a:br>
              <a:rPr lang="en-US" sz="2800" dirty="0" smtClean="0"/>
            </a:br>
            <a:endParaRPr lang="en-US" sz="2800" dirty="0" smtClean="0"/>
          </a:p>
          <a:p>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151163" y="207499"/>
            <a:ext cx="5781822" cy="4525963"/>
          </a:xfrm>
        </p:spPr>
        <p:txBody>
          <a:bodyPr/>
          <a:lstStyle/>
          <a:p>
            <a:r>
              <a:rPr lang="en-US" sz="2800" dirty="0" smtClean="0"/>
              <a:t>To pass FCE can those who speak the English language sufficiently to use it in everyday life, including at work and in school. For successfully passing the exam you need to have a large vocabulary, to be able to talk and use the appropriate communicative strategies in a variety of situations.</a:t>
            </a:r>
          </a:p>
          <a:p>
            <a:r>
              <a:rPr lang="en-US" sz="2800" dirty="0" smtClean="0"/>
              <a:t>The FCE exam involves the passage of five stages of testing ("Papers"):</a:t>
            </a:r>
            <a:r>
              <a:rPr lang="en-US" sz="2800" dirty="0" err="1" smtClean="0"/>
              <a:t>Reading,Writing</a:t>
            </a:r>
            <a:r>
              <a:rPr lang="en-US" sz="2800" dirty="0" smtClean="0"/>
              <a:t>, Use of </a:t>
            </a:r>
            <a:r>
              <a:rPr lang="en-US" sz="2800" dirty="0" err="1" smtClean="0"/>
              <a:t>English,Listening,Speaking</a:t>
            </a:r>
            <a:r>
              <a:rPr lang="en-US" sz="2800" dirty="0" smtClean="0"/>
              <a:t>.</a:t>
            </a:r>
            <a:endParaRPr lang="ru-RU" sz="2800" dirty="0"/>
          </a:p>
        </p:txBody>
      </p:sp>
      <p:pic>
        <p:nvPicPr>
          <p:cNvPr id="23554" name="Picture 2" descr="Cambridge ESOL"/>
          <p:cNvPicPr>
            <a:picLocks noChangeAspect="1" noChangeArrowheads="1"/>
          </p:cNvPicPr>
          <p:nvPr/>
        </p:nvPicPr>
        <p:blipFill>
          <a:blip r:embed="rId2" cstate="print"/>
          <a:srcRect/>
          <a:stretch>
            <a:fillRect/>
          </a:stretch>
        </p:blipFill>
        <p:spPr bwMode="auto">
          <a:xfrm rot="21410515">
            <a:off x="99259" y="1024137"/>
            <a:ext cx="3084355" cy="4017374"/>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3217" y="682600"/>
            <a:ext cx="9720775" cy="1143000"/>
          </a:xfrm>
        </p:spPr>
        <p:txBody>
          <a:bodyPr/>
          <a:lstStyle/>
          <a:p>
            <a:pPr algn="l"/>
            <a:r>
              <a:rPr lang="en-US" b="1" i="1" u="sng" dirty="0" smtClean="0"/>
              <a:t>Certificate in Advanced English</a:t>
            </a:r>
            <a:br>
              <a:rPr lang="en-US" b="1" i="1" u="sng" dirty="0" smtClean="0"/>
            </a:br>
            <a:r>
              <a:rPr lang="en-US" b="1" i="1" u="sng" dirty="0" smtClean="0"/>
              <a:t> (CAE) </a:t>
            </a:r>
            <a:r>
              <a:rPr lang="en-US" dirty="0" smtClean="0"/>
              <a:t/>
            </a:r>
            <a:br>
              <a:rPr lang="en-US" dirty="0" smtClean="0"/>
            </a:br>
            <a:endParaRPr lang="ru-RU" b="1"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p:txBody>
          <a:bodyPr/>
          <a:lstStyle/>
          <a:p>
            <a:pPr>
              <a:buNone/>
            </a:pPr>
            <a:r>
              <a:rPr lang="en-US" i="1" dirty="0" smtClean="0"/>
              <a:t> </a:t>
            </a:r>
            <a:endParaRPr lang="en-US" dirty="0" smtClean="0"/>
          </a:p>
          <a:p>
            <a:endParaRPr lang="ru-RU" dirty="0"/>
          </a:p>
        </p:txBody>
      </p:sp>
      <p:sp>
        <p:nvSpPr>
          <p:cNvPr id="4" name="Прямоугольник 3"/>
          <p:cNvSpPr/>
          <p:nvPr/>
        </p:nvSpPr>
        <p:spPr>
          <a:xfrm>
            <a:off x="358725" y="1613656"/>
            <a:ext cx="8349175" cy="4401205"/>
          </a:xfrm>
          <a:prstGeom prst="rect">
            <a:avLst/>
          </a:prstGeom>
        </p:spPr>
        <p:txBody>
          <a:bodyPr wrap="square">
            <a:spAutoFit/>
          </a:bodyPr>
          <a:lstStyle/>
          <a:p>
            <a:pPr>
              <a:buFont typeface="Arial" pitchFamily="34" charset="0"/>
              <a:buChar char="•"/>
            </a:pPr>
            <a:r>
              <a:rPr lang="en-US" sz="2800" dirty="0" smtClean="0">
                <a:solidFill>
                  <a:srgbClr val="002600"/>
                </a:solidFill>
                <a:latin typeface="+mn-lt"/>
              </a:rPr>
              <a:t>Cambridge Certificate in Advanced English (CAE) ranks fourth in the series of Cambridge examinations in English - Cambridge ESOL. For this exam requires knowledge of the English language at a high level (Advanced). In the system established for modern languages Council of Europe, it corresponds to level C1.</a:t>
            </a:r>
          </a:p>
          <a:p>
            <a:pPr>
              <a:buFont typeface="Arial" pitchFamily="34" charset="0"/>
              <a:buChar char="•"/>
            </a:pPr>
            <a:r>
              <a:rPr lang="en-US" sz="2800" dirty="0" smtClean="0">
                <a:latin typeface="+mn-lt"/>
              </a:rPr>
              <a:t>Must be able to communicate confidently in English and how to use it in many everyday situations.</a:t>
            </a:r>
            <a:endParaRPr lang="en-US" sz="2800" dirty="0" smtClean="0">
              <a:solidFill>
                <a:srgbClr val="002600"/>
              </a:solidFill>
              <a:latin typeface="+mn-lt"/>
            </a:endParaRPr>
          </a:p>
          <a:p>
            <a:endParaRPr lang="ru-RU" sz="2800" dirty="0">
              <a:solidFill>
                <a:srgbClr val="002600"/>
              </a:solidFill>
              <a:latin typeface="+mn-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392</TotalTime>
  <Words>696</Words>
  <Application>Microsoft Office PowerPoint</Application>
  <PresentationFormat>Экран (4:3)</PresentationFormat>
  <Paragraphs>42</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Тема Office</vt:lpstr>
      <vt:lpstr>International exams: Cambridge’s exams</vt:lpstr>
      <vt:lpstr>Plan:</vt:lpstr>
      <vt:lpstr>Key English Test (KET)</vt:lpstr>
      <vt:lpstr>Слайд 4</vt:lpstr>
      <vt:lpstr>Preliminary English Test (PET)  </vt:lpstr>
      <vt:lpstr>Слайд 6</vt:lpstr>
      <vt:lpstr>First Certificate in English (FCE)</vt:lpstr>
      <vt:lpstr>Слайд 8</vt:lpstr>
      <vt:lpstr>Certificate in Advanced English  (CAE)  </vt:lpstr>
      <vt:lpstr>Слайд 10</vt:lpstr>
      <vt:lpstr>Certificate in Proficiency in English (CPE)</vt:lpstr>
      <vt:lpstr>Слайд 12</vt:lpstr>
      <vt:lpstr>Слайд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Идиомы английского языка</dc:title>
  <dc:creator>Алексей</dc:creator>
  <cp:lastModifiedBy>Яна</cp:lastModifiedBy>
  <cp:revision>52</cp:revision>
  <dcterms:modified xsi:type="dcterms:W3CDTF">2014-11-19T19:47:31Z</dcterms:modified>
</cp:coreProperties>
</file>