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5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57" d="100"/>
          <a:sy n="57" d="100"/>
        </p:scale>
        <p:origin x="-78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5954F8-02D5-4822-8EAA-6ACBD3FCDC95}" type="datetimeFigureOut">
              <a:rPr lang="ru-RU"/>
              <a:pPr>
                <a:defRPr/>
              </a:pPr>
              <a:t>15.01.2015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0D8808-1453-4506-A035-E32D4EA04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629E82-B15B-4013-8249-348CD84231F4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236EF8-532E-408B-828C-04170B56F6B7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0E107E-2A18-4E3E-8474-4FB0F0A2E3B1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242010-51C9-4AB2-B8A6-142A529145B4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3F2242-068F-44C2-A3C6-EB77CB4A3681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5BF127-3AC6-4273-A414-6FA81D7D0793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5146F-B9E8-4B94-9058-A02D4EB469DC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EA8A7-DAF1-404F-866E-9AF031453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7E8E5-6976-4534-B7A4-9E8AC986CADD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8D0C0-FE4D-4DE3-A548-6E5F45F1B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4BAE1-BE5D-42D1-997F-72310B69DB99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F9EFD-F713-4037-85FA-41BFE5316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7717-E807-4E37-A3C9-FD38C8F53AEA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F73EF-ACFC-400C-AD8D-AF16307EF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ADACD-4F01-4BB4-8352-0B4DA26D75B9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279D0-1E12-4A54-B4A8-AFE93A112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37AA0-C243-41F6-973D-C85E6D067674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4782C-EE0A-4BD9-A468-432CE21A8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Название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124E6-75AF-4AF4-87A7-EB8D7074FAB6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07AB6-C271-4A59-AAA8-182B600A6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ое назван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FE2C4-A825-4972-97BA-60E1E144A165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604E6-2968-4357-9C53-D5115B54D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76D18-D92A-4CB7-8791-79C70B20EEBE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F0AB9-7F3F-42B5-A042-4D0EF4141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35516-A754-4EEF-B2AB-0231B976026C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0A987-D866-42F2-9F8B-5DFEB0AE5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38CD8-428E-4D95-BB5E-676379CA2BDE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12C36-61E1-4F2A-A3FF-7DB2EF9A3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7D5A7-C7C9-4D9B-9520-4314561544EE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06B41-298F-414E-825A-9B145C3E1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571C2-578A-4E27-A313-2BC1D12E0A51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2182E-E409-43BE-91F9-AC2ECA65A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8C371-A505-41D7-85CE-D63BEC88DF6D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D9F79-846A-42D1-AB30-827409E98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5E266-9C00-4D56-9892-87CB1E87466D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48BCD-A203-41DB-B82B-CC20973E4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6E5B5-83C5-45BE-96DF-C7CE1266A931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F646E-CA58-4D03-ACB9-3FB2894CB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5610"/>
            <a:chExt cx="1952625" cy="5678141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610"/>
              <a:ext cx="408933" cy="3646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730" y="3771905"/>
              <a:ext cx="349763" cy="1310037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105" y="5053005"/>
              <a:ext cx="357653" cy="820746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6746" y="3811364"/>
              <a:ext cx="457585" cy="185325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3355" y="1263632"/>
              <a:ext cx="144639" cy="2508273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5889" y="5640943"/>
              <a:ext cx="111767" cy="23280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0967" y="3598286"/>
              <a:ext cx="68375" cy="424841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1493" y="2802530"/>
              <a:ext cx="1168945" cy="22504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331" y="5664618"/>
              <a:ext cx="99932" cy="209133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1493" y="5081942"/>
              <a:ext cx="114396" cy="559001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1493" y="4978033"/>
              <a:ext cx="32872" cy="18940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105" y="5434442"/>
              <a:ext cx="174882" cy="439309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FAFCF2-82D1-4574-B382-0EFD0A040B80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4DDB07-2691-46FC-B136-E6CB4727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78DBB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78DBB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78DBB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78DBB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78DBB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>
          <a:xfrm>
            <a:off x="1309688" y="3429000"/>
            <a:ext cx="10453687" cy="2262188"/>
          </a:xfrm>
        </p:spPr>
        <p:txBody>
          <a:bodyPr/>
          <a:lstStyle/>
          <a:p>
            <a:pPr algn="ctr" eaLnBrk="1" hangingPunct="1"/>
            <a:r>
              <a:rPr lang="ru-RU" b="1" i="1" smtClean="0"/>
              <a:t>Хромосомні хвороби людини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2211388" y="623888"/>
            <a:ext cx="8912225" cy="1281112"/>
          </a:xfrm>
        </p:spPr>
        <p:txBody>
          <a:bodyPr/>
          <a:lstStyle/>
          <a:p>
            <a:pPr algn="ctr" eaLnBrk="1" hangingPunct="1"/>
            <a:r>
              <a:rPr lang="ru-RU" smtClean="0"/>
              <a:t>Синдром “Котячого крику”</a:t>
            </a:r>
            <a:br>
              <a:rPr lang="ru-RU" smtClean="0"/>
            </a:br>
            <a:r>
              <a:rPr lang="cs-CZ" smtClean="0"/>
              <a:t/>
            </a:r>
            <a:br>
              <a:rPr lang="cs-CZ" smtClean="0"/>
            </a:br>
            <a:endParaRPr lang="uk-UA" smtClean="0"/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808038" y="1581150"/>
            <a:ext cx="8604250" cy="3778250"/>
          </a:xfrm>
        </p:spPr>
        <p:txBody>
          <a:bodyPr/>
          <a:lstStyle/>
          <a:p>
            <a:pPr eaLnBrk="1" hangingPunct="1"/>
            <a:r>
              <a:rPr lang="ru-RU" smtClean="0"/>
              <a:t>Клінічні прояви  даного синдрому полягає в порушенні будови гортані,  нявкаючий тембр голосу, розумова відсталість. Фенотипові прояви синдрому котячого крику. Найбільш характернина ознака – «крик кішки» – обумовлена змінами гортані (звуження, м’якість хрящів, зменшеня надгортанника, незвична складчастість слизової оболонки). Практично у всіх хворих є зміни мозкового черепа та обличчя: місяцеподібне обличчя, мікроцефалія, епікант, антимонголоїдний розріз очей, високе піднебіння, плоска спинка носа. Вушні раковини розмішені низько та деформовані. Крім того, зустрічаються вроджені вади серця та інших внутрішніх органів, опорно-рухового апарату (синдактилія стоп, косолапість). Виразність клінічної картини в цілому та окремих ознак змінюються з віком. Так, “котячий крик”, м’язева гіпотонія, місяцеподібне обличчя з віком зникають майже повністю, а мікроцефалія є більш помітною, прогресує розумова відсталість, помітніше проявляється косоокість. Більшість хворих помирає в перші роки, тільки 10 % досягають 10 річного віку.</a:t>
            </a:r>
          </a:p>
        </p:txBody>
      </p:sp>
      <p:pic>
        <p:nvPicPr>
          <p:cNvPr id="34819" name="Picture 2" descr="C:\Users\iuytr\Desktop\image0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32963" y="1366838"/>
            <a:ext cx="196056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3" descr="C:\Users\iuytr\Desktop\image15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50425" y="3995738"/>
            <a:ext cx="1912938" cy="23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3413" y="2619375"/>
            <a:ext cx="8910637" cy="1281113"/>
          </a:xfrm>
        </p:spPr>
        <p:txBody>
          <a:bodyPr/>
          <a:lstStyle/>
          <a:p>
            <a:pPr eaLnBrk="1" hangingPunct="1">
              <a:defRPr/>
            </a:pPr>
            <a:r>
              <a:rPr lang="uk-UA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ДЯКУЄМО ЗА УВАГУ!</a:t>
            </a:r>
            <a:endParaRPr lang="uk-UA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20737"/>
          </a:xfrm>
        </p:spPr>
        <p:txBody>
          <a:bodyPr/>
          <a:lstStyle/>
          <a:p>
            <a:pPr eaLnBrk="1" hangingPunct="1"/>
            <a:r>
              <a:rPr lang="ru-RU" smtClean="0"/>
              <a:t>Визначення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3225" y="1381125"/>
            <a:ext cx="9956800" cy="5195888"/>
          </a:xfrm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400">
                <a:solidFill>
                  <a:srgbClr val="222222"/>
                </a:solidFill>
              </a:rPr>
              <a:t>Хромосомні хвороби – спадкові хвороби, які обумовлені геномними (зміна числа хромосом) і хромосомними (зміна структури хромосом) мутаціями.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3200">
                <a:solidFill>
                  <a:srgbClr val="222222"/>
                </a:solidFill>
              </a:rPr>
              <a:t>  </a:t>
            </a:r>
            <a:r>
              <a:rPr lang="ru-RU" sz="2400">
                <a:solidFill>
                  <a:srgbClr val="222222"/>
                </a:solidFill>
              </a:rPr>
              <a:t>Структурні зміни хромосом: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3200">
                <a:solidFill>
                  <a:srgbClr val="222222"/>
                </a:solidFill>
              </a:rPr>
              <a:t> </a:t>
            </a:r>
            <a:r>
              <a:rPr lang="ru-RU" sz="2400">
                <a:solidFill>
                  <a:srgbClr val="222222"/>
                </a:solidFill>
              </a:rPr>
              <a:t>- відрив частини хромосоми (делеція),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400">
                <a:solidFill>
                  <a:srgbClr val="222222"/>
                </a:solidFill>
              </a:rPr>
              <a:t> - переміщенням однієї частини хромосоми на іншу (транслокація)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400">
                <a:solidFill>
                  <a:srgbClr val="222222"/>
                </a:solidFill>
              </a:rPr>
              <a:t>- поворот хро­мосоми на 180° (інверсія),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400">
                <a:solidFill>
                  <a:srgbClr val="222222"/>
                </a:solidFill>
              </a:rPr>
              <a:t>- утворення хромосоми тільки з одного плеча (короткого або довгого) — такт званої ізохромосоми.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>
              <a:solidFill>
                <a:srgbClr val="22222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>
              <a:solidFill>
                <a:srgbClr val="22222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2314575" y="520700"/>
            <a:ext cx="8912225" cy="1281113"/>
          </a:xfrm>
        </p:spPr>
        <p:txBody>
          <a:bodyPr/>
          <a:lstStyle/>
          <a:p>
            <a:pPr eaLnBrk="1" hangingPunct="1"/>
            <a:r>
              <a:rPr lang="ru-RU" smtClean="0"/>
              <a:t>Синдром Дауна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574800" y="1198563"/>
            <a:ext cx="6491288" cy="568007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b="1">
                <a:solidFill>
                  <a:srgbClr val="252525"/>
                </a:solidFill>
              </a:rPr>
              <a:t>Синдром Дауна</a:t>
            </a:r>
            <a:r>
              <a:rPr lang="ru-RU" sz="2000">
                <a:solidFill>
                  <a:srgbClr val="252525"/>
                </a:solidFill>
              </a:rPr>
              <a:t> — трисомія за 21 хромосомою — генетична аномалія, викликана присутністю додаткової хромосоми у 21 парі.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>
                <a:solidFill>
                  <a:srgbClr val="252525"/>
                </a:solidFill>
              </a:rPr>
              <a:t>Синдром Дауна є хромосомною аномалією, якій притаманна додаткова хромосома 21 — цілковита (трисомія 21) або часткова (внаслідок транслокації).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>
                <a:solidFill>
                  <a:srgbClr val="252525"/>
                </a:solidFill>
              </a:rPr>
              <a:t>Такі діти мають 47 хромосом у каріотипі замість звичних 46. Через це в них характерна зовнішність, повільніше розвиваються.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>
                <a:solidFill>
                  <a:srgbClr val="222222"/>
                </a:solidFill>
              </a:rPr>
              <a:t>Клінічні діагностичні ознаки: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>
                <a:solidFill>
                  <a:srgbClr val="222222"/>
                </a:solidFill>
              </a:rPr>
              <a:t>- низький зріст;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>
                <a:solidFill>
                  <a:srgbClr val="222222"/>
                </a:solidFill>
              </a:rPr>
              <a:t>- різні ступені розумової відсталості;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>
                <a:solidFill>
                  <a:srgbClr val="222222"/>
                </a:solidFill>
              </a:rPr>
              <a:t>- черепно-лицеві аномалії: косий розріз очей, коротка шия, епікант, плоске обличчя, маленький короткий ніс, великий язик, маленькі деформовані вуха;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>
                <a:solidFill>
                  <a:srgbClr val="222222"/>
                </a:solidFill>
              </a:rPr>
              <a:t>- м’язова гіпотонія;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>
                <a:solidFill>
                  <a:srgbClr val="222222"/>
                </a:solidFill>
              </a:rPr>
              <a:t>- розхитаність суглобів;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>
                <a:solidFill>
                  <a:srgbClr val="222222"/>
                </a:solidFill>
              </a:rPr>
              <a:t>- поперечна складка на долонях;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>
                <a:solidFill>
                  <a:srgbClr val="222222"/>
                </a:solidFill>
              </a:rPr>
              <a:t>- клинодактилія мізинця.;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>
                <a:solidFill>
                  <a:srgbClr val="222222"/>
                </a:solidFill>
              </a:rPr>
              <a:t>- вроджені вади внутрішніх органів (серця).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>
                <a:solidFill>
                  <a:srgbClr val="222222"/>
                </a:solidFill>
              </a:rPr>
              <a:t>Знижений імунітет часто є причиною смерті цих дітей.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>
              <a:solidFill>
                <a:srgbClr val="22222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Рисунок 7" descr="video-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1975" y="3816350"/>
            <a:ext cx="3711575" cy="2465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6" name="Рисунок 8" descr="Sindrom-Dauna-300x220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80388" y="1041400"/>
            <a:ext cx="3689350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2690813" y="557213"/>
            <a:ext cx="8910637" cy="1281112"/>
          </a:xfrm>
        </p:spPr>
        <p:txBody>
          <a:bodyPr/>
          <a:lstStyle/>
          <a:p>
            <a:pPr eaLnBrk="1" hangingPunct="1"/>
            <a:r>
              <a:rPr lang="ru-RU" smtClean="0"/>
              <a:t>Синдром Патау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5438" y="1225550"/>
            <a:ext cx="5837237" cy="5389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b="1">
                <a:solidFill>
                  <a:srgbClr val="222222"/>
                </a:solidFill>
              </a:rPr>
              <a:t>Синдром Патау </a:t>
            </a:r>
            <a:r>
              <a:rPr lang="ru-RU">
                <a:solidFill>
                  <a:srgbClr val="222222"/>
                </a:solidFill>
              </a:rPr>
              <a:t>(трисомія-13).</a:t>
            </a:r>
            <a:r>
              <a:rPr lang="en-US">
                <a:solidFill>
                  <a:srgbClr val="222222"/>
                </a:solidFill>
              </a:rPr>
              <a:t> </a:t>
            </a:r>
            <a:r>
              <a:rPr lang="ru-RU">
                <a:solidFill>
                  <a:srgbClr val="222222"/>
                </a:solidFill>
              </a:rPr>
              <a:t>Частота 1:5000 — 1:7000 новонароджених.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</a:rPr>
              <a:t>Клінічні діагностичні ознаки: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  <a:latin typeface=""/>
              </a:rPr>
              <a:t>-щілини верхньої губи і піднебіння,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  <a:latin typeface=""/>
              </a:rPr>
              <a:t>- зменшений об’єм черепа,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  <a:latin typeface=""/>
              </a:rPr>
              <a:t>- перекошений, низький лоб,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  <a:latin typeface=""/>
              </a:rPr>
              <a:t>- мікрофтальмія,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  <a:latin typeface=""/>
              </a:rPr>
              <a:t>- анофтальмія (відсутність одного або обох очних яблук), - перенісся запале,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  <a:latin typeface=""/>
              </a:rPr>
              <a:t>- деформовані вушні раковини, полідактилія;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  <a:latin typeface=""/>
              </a:rPr>
              <a:t>- вроджені вади серця, інших внутрішніх органів.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  <a:latin typeface=""/>
              </a:rPr>
              <a:t>Більшість дітей вмирає в перші тижні або місяці. Вирішальним у діагностиці є цитогенетичне дослідження.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>
              <a:solidFill>
                <a:srgbClr val="222222"/>
              </a:solidFill>
              <a:latin typeface="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>
              <a:solidFill>
                <a:srgbClr val="222222"/>
              </a:solidFill>
              <a:latin typeface=""/>
            </a:endParaRPr>
          </a:p>
        </p:txBody>
      </p:sp>
      <p:pic>
        <p:nvPicPr>
          <p:cNvPr id="25603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1651000"/>
            <a:ext cx="3457575" cy="404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eaLnBrk="1" hangingPunct="1"/>
            <a:r>
              <a:rPr lang="ru-RU" smtClean="0"/>
              <a:t>Синдром Едвардса</a:t>
            </a:r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1595438" y="1236663"/>
            <a:ext cx="5897562" cy="5595937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222222"/>
                </a:solidFill>
              </a:rPr>
              <a:t>Синдром Едвардса (трисомія-18). Частота 1:5000-1:7000. Співвідношення хлопчиків і дівчаток дорівнює 1:3. Причини переважання хворих дівчаток поки що невідомі.</a:t>
            </a:r>
          </a:p>
          <a:p>
            <a:pPr eaLnBrk="1" hangingPunct="1"/>
            <a:r>
              <a:rPr lang="ru-RU" smtClean="0">
                <a:solidFill>
                  <a:srgbClr val="222222"/>
                </a:solidFill>
              </a:rPr>
              <a:t>Клінічні діагностичні ознаки: </a:t>
            </a:r>
          </a:p>
          <a:p>
            <a:pPr eaLnBrk="1" hangingPunct="1"/>
            <a:r>
              <a:rPr lang="ru-RU" smtClean="0">
                <a:solidFill>
                  <a:srgbClr val="222222"/>
                </a:solidFill>
              </a:rPr>
              <a:t>- доліхоцефалічний череп, малі рот і нижня щелепа, </a:t>
            </a:r>
          </a:p>
          <a:p>
            <a:pPr eaLnBrk="1" hangingPunct="1"/>
            <a:r>
              <a:rPr lang="ru-RU" smtClean="0">
                <a:solidFill>
                  <a:srgbClr val="222222"/>
                </a:solidFill>
              </a:rPr>
              <a:t>- очні щілини вузькі, </a:t>
            </a:r>
          </a:p>
          <a:p>
            <a:pPr eaLnBrk="1" hangingPunct="1"/>
            <a:r>
              <a:rPr lang="ru-RU" smtClean="0">
                <a:solidFill>
                  <a:srgbClr val="222222"/>
                </a:solidFill>
              </a:rPr>
              <a:t>- вушні раковини деформовані, </a:t>
            </a:r>
          </a:p>
          <a:p>
            <a:pPr eaLnBrk="1" hangingPunct="1"/>
            <a:r>
              <a:rPr lang="ru-RU" smtClean="0">
                <a:solidFill>
                  <a:srgbClr val="222222"/>
                </a:solidFill>
              </a:rPr>
              <a:t>- аномальна стопа (“стопа-качалка”), </a:t>
            </a:r>
          </a:p>
          <a:p>
            <a:pPr eaLnBrk="1" hangingPunct="1"/>
            <a:r>
              <a:rPr lang="ru-RU" smtClean="0">
                <a:solidFill>
                  <a:srgbClr val="222222"/>
                </a:solidFill>
              </a:rPr>
              <a:t>- вроджені вади серця, скелетної системи, нирок, статевих органів. </a:t>
            </a:r>
          </a:p>
          <a:p>
            <a:pPr eaLnBrk="1" hangingPunct="1"/>
            <a:r>
              <a:rPr lang="ru-RU" smtClean="0">
                <a:solidFill>
                  <a:srgbClr val="222222"/>
                </a:solidFill>
              </a:rPr>
              <a:t>Діти переважно вмирають до 2 місяців. Клінічний і навіть патологоанатомічний діагноз синдрому складні. Тому у всіх випадках показане цитогенетичне дослідження.</a:t>
            </a:r>
          </a:p>
          <a:p>
            <a:pPr eaLnBrk="1" hangingPunct="1"/>
            <a:endParaRPr lang="ru-RU" smtClean="0"/>
          </a:p>
        </p:txBody>
      </p:sp>
      <p:pic>
        <p:nvPicPr>
          <p:cNvPr id="9" name="Рисунок 8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3038" y="1962150"/>
            <a:ext cx="4202112" cy="3268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1817688" y="617538"/>
            <a:ext cx="8912225" cy="1281112"/>
          </a:xfrm>
        </p:spPr>
        <p:txBody>
          <a:bodyPr/>
          <a:lstStyle/>
          <a:p>
            <a:pPr eaLnBrk="1" hangingPunct="1"/>
            <a:r>
              <a:rPr lang="ru-RU" smtClean="0"/>
              <a:t>Синдром Шерешевського-Тернера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6225" y="1273175"/>
            <a:ext cx="6734175" cy="55594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</a:rPr>
              <a:t>У клітинах відсутні тільця статевого хроматину. Частота 1:2000-1:5000. Поряд із справжньою моносомією мо­жуть зустрічатись делеції плеч (довгого або короткого), кільцеві хромосоми. Синдром описали російський клініцист М.А. Шере­шевський  (1925) і Г.Тернер (1938).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</a:rPr>
              <a:t>Клінічні діагностичні ознаки: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</a:rPr>
              <a:t>- синдром виявляється у жінок;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</a:rPr>
              <a:t>- низький зріст,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</a:rPr>
              <a:t>- коротка шия з надлишком шкіри і крилоподібними складками (шия сфінкса),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</a:rPr>
              <a:t>- низька межа росту волосся на потилиці,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>
                <a:solidFill>
                  <a:srgbClr val="222222"/>
                </a:solidFill>
              </a:rPr>
              <a:t>- грудна клітка щитоподібної форми з широко розставленими сосками, дисгенезія гонад.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>
              <a:solidFill>
                <a:srgbClr val="222222"/>
              </a:solidFill>
            </a:endParaRPr>
          </a:p>
        </p:txBody>
      </p:sp>
      <p:pic>
        <p:nvPicPr>
          <p:cNvPr id="29699" name="Рисунок 3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40813" y="1830388"/>
            <a:ext cx="249872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algn="ctr" eaLnBrk="1" hangingPunct="1"/>
            <a:r>
              <a:rPr lang="ru-RU" smtClean="0"/>
              <a:t>Синдром трипло-Х</a:t>
            </a:r>
            <a:r>
              <a:rPr lang="cs-CZ" smtClean="0"/>
              <a:t/>
            </a:r>
            <a:br>
              <a:rPr lang="cs-CZ" smtClean="0"/>
            </a:br>
            <a:endParaRPr lang="uk-UA" smtClean="0"/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977900" y="1574800"/>
            <a:ext cx="6502400" cy="4876800"/>
          </a:xfrm>
        </p:spPr>
        <p:txBody>
          <a:bodyPr/>
          <a:lstStyle/>
          <a:p>
            <a:pPr eaLnBrk="1" hangingPunct="1"/>
            <a:r>
              <a:rPr lang="ru-RU" sz="2000" smtClean="0"/>
              <a:t>Переважна більшість таких жінок мають нормальний фізичний та розумовий розвиток і виявляються випадково при обстеженні. Лише в деяких з них порушена репродуктивна функція. Більшість жінок мають нормальну плодючість, хоча зростає ризик мимовільних викиднів і хромосомних аберацій у нащадків. У клітинах – по два тільця статевого хроматину. При збільшенні числа Х-хромосом наростає ступінь відхилення від норми. У жінок з тетра- і пентасомією описані розумова відсталість, черепно-лицеві дизморфії, аномалії зубів, скелета і статевих органів. Однак жінки навіть з тетрасомією по Х- хромосомі мають нащадків.</a:t>
            </a:r>
            <a:endParaRPr lang="cs-CZ" sz="2000" smtClean="0"/>
          </a:p>
          <a:p>
            <a:pPr eaLnBrk="1" hangingPunct="1"/>
            <a:endParaRPr lang="uk-UA" smtClean="0"/>
          </a:p>
        </p:txBody>
      </p:sp>
      <p:pic>
        <p:nvPicPr>
          <p:cNvPr id="31747" name="Picture 2" descr="C:\Users\iuytr\Desktop\i17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4300" y="1514475"/>
            <a:ext cx="4102100" cy="477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2363788" y="623888"/>
            <a:ext cx="8912225" cy="1281112"/>
          </a:xfrm>
        </p:spPr>
        <p:txBody>
          <a:bodyPr/>
          <a:lstStyle/>
          <a:p>
            <a:pPr algn="ctr" eaLnBrk="1" hangingPunct="1"/>
            <a:r>
              <a:rPr lang="ru-RU" smtClean="0"/>
              <a:t>Синдром Клайнфельтера </a:t>
            </a:r>
            <a:r>
              <a:rPr lang="cs-CZ" smtClean="0"/>
              <a:t/>
            </a:r>
            <a:br>
              <a:rPr lang="cs-CZ" smtClean="0"/>
            </a:br>
            <a:endParaRPr lang="uk-UA" smtClean="0"/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863600" y="1562100"/>
            <a:ext cx="5408613" cy="5295900"/>
          </a:xfrm>
        </p:spPr>
        <p:txBody>
          <a:bodyPr/>
          <a:lstStyle/>
          <a:p>
            <a:pPr eaLnBrk="1" hangingPunct="1"/>
            <a:r>
              <a:rPr lang="ru-RU" sz="2000" smtClean="0"/>
              <a:t>Частота 1:400. Синдром виявляється лише в осіб чоловічої статі переважно при статевому дозріванні. Клінічні діагностичні ознаки: - високий зріст, - довгі кінцівки, - євнухоїдизм, - гінекомастія (збільшення молочних залоз), - відсутність сперматогенезу, - недорозвинення статевих залоз. Тільця статевого хроматину виявляються в 80 % випадків. Інколи хворі з синдромом Клайнфельтера мають 48 і 49 хромосом (48, ХХ</a:t>
            </a:r>
            <a:r>
              <a:rPr lang="cs-CZ" sz="2000" smtClean="0"/>
              <a:t>XY; 49, </a:t>
            </a:r>
            <a:r>
              <a:rPr lang="ru-RU" sz="2000" smtClean="0"/>
              <a:t>ХХХХ</a:t>
            </a:r>
            <a:r>
              <a:rPr lang="cs-CZ" sz="2000" smtClean="0"/>
              <a:t>Y). </a:t>
            </a:r>
            <a:r>
              <a:rPr lang="ru-RU" sz="2000" smtClean="0"/>
              <a:t>Чим більше Х-хромосом у каріотипі, тим вища ймовірність розвитку розумової відсталості. </a:t>
            </a:r>
            <a:endParaRPr lang="uk-UA" sz="2000" smtClean="0"/>
          </a:p>
        </p:txBody>
      </p:sp>
      <p:pic>
        <p:nvPicPr>
          <p:cNvPr id="32771" name="Picture 2" descr="C:\Users\iuytr\Desktop\klajnfeltera-sindro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9600" y="1701800"/>
            <a:ext cx="44704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eaLnBrk="1" hangingPunct="1"/>
            <a:r>
              <a:rPr lang="ru-RU" smtClean="0"/>
              <a:t>Синдром дисомії за </a:t>
            </a:r>
            <a:r>
              <a:rPr lang="cs-CZ" smtClean="0"/>
              <a:t>Y-</a:t>
            </a:r>
            <a:r>
              <a:rPr lang="ru-RU" smtClean="0"/>
              <a:t>хромосомою</a:t>
            </a:r>
            <a:br>
              <a:rPr lang="ru-RU" smtClean="0"/>
            </a:br>
            <a:r>
              <a:rPr lang="cs-CZ" smtClean="0"/>
              <a:t/>
            </a:r>
            <a:br>
              <a:rPr lang="cs-CZ" smtClean="0"/>
            </a:br>
            <a:endParaRPr lang="uk-UA" smtClean="0"/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>
          <a:xfrm>
            <a:off x="1293813" y="1816100"/>
            <a:ext cx="10402887" cy="4044950"/>
          </a:xfrm>
        </p:spPr>
        <p:txBody>
          <a:bodyPr/>
          <a:lstStyle/>
          <a:p>
            <a:pPr eaLnBrk="1" hangingPunct="1"/>
            <a:r>
              <a:rPr lang="en-US" sz="2800" smtClean="0"/>
              <a:t>47 </a:t>
            </a:r>
            <a:r>
              <a:rPr lang="uk-UA" sz="2800" smtClean="0">
                <a:latin typeface="Arial" charset="0"/>
              </a:rPr>
              <a:t>хромосом. </a:t>
            </a:r>
            <a:r>
              <a:rPr lang="ru-RU" sz="2800" smtClean="0"/>
              <a:t>Частота 1:1000. Синдром виявляється в осіб чоловічої статі. За своїм розумовим і фізичним розвитком такі чоловіки не відрізняються від нормальних осіб. Помітних відхилень у статевому і гормональному статусі не виявлено. Проте деякі клініцисти вказували на підвищений ступінь агресивності в окремих з них.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680</Words>
  <Application>Microsoft Office PowerPoint</Application>
  <PresentationFormat>Произвольный</PresentationFormat>
  <Paragraphs>66</Paragraphs>
  <Slides>11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17</vt:i4>
      </vt:variant>
      <vt:variant>
        <vt:lpstr>Заголовки слайдов</vt:lpstr>
      </vt:variant>
      <vt:variant>
        <vt:i4>11</vt:i4>
      </vt:variant>
    </vt:vector>
  </HeadingPairs>
  <TitlesOfParts>
    <vt:vector size="32" baseType="lpstr">
      <vt:lpstr>Arial</vt:lpstr>
      <vt:lpstr>Century Gothic</vt:lpstr>
      <vt:lpstr>Wingdings 3</vt:lpstr>
      <vt:lpstr>Calibri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Хромосомні хвороби людини</vt:lpstr>
      <vt:lpstr>Визначення</vt:lpstr>
      <vt:lpstr>Синдром Дауна</vt:lpstr>
      <vt:lpstr>Синдром Патау</vt:lpstr>
      <vt:lpstr>Синдром Едвардса</vt:lpstr>
      <vt:lpstr>Синдром Шерешевського-Тернера</vt:lpstr>
      <vt:lpstr>Синдром трипло-Х </vt:lpstr>
      <vt:lpstr>Синдром Клайнфельтера  </vt:lpstr>
      <vt:lpstr>Синдром дисомії за Y-хромосомою  </vt:lpstr>
      <vt:lpstr>Синдром “Котячого крику”  </vt:lpstr>
      <vt:lpstr>ДЯКУЄМО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Petr Barborik</dc:creator>
  <cp:lastModifiedBy>microsoft</cp:lastModifiedBy>
  <cp:revision>9</cp:revision>
  <dcterms:created xsi:type="dcterms:W3CDTF">2013-07-31T16:29:22Z</dcterms:created>
  <dcterms:modified xsi:type="dcterms:W3CDTF">2015-01-15T16:08:52Z</dcterms:modified>
</cp:coreProperties>
</file>