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5" autoAdjust="0"/>
    <p:restoredTop sz="94689" autoAdjust="0"/>
  </p:normalViewPr>
  <p:slideViewPr>
    <p:cSldViewPr>
      <p:cViewPr>
        <p:scale>
          <a:sx n="66" d="100"/>
          <a:sy n="66" d="100"/>
        </p:scale>
        <p:origin x="-84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2"/>
          <p:cNvSpPr>
            <a:spLocks noChangeArrowheads="1"/>
          </p:cNvSpPr>
          <p:nvPr/>
        </p:nvSpPr>
        <p:spPr bwMode="auto">
          <a:xfrm>
            <a:off x="0" y="5791200"/>
            <a:ext cx="9144000" cy="1066800"/>
          </a:xfrm>
          <a:prstGeom prst="rect">
            <a:avLst/>
          </a:prstGeom>
          <a:solidFill>
            <a:schemeClr val="accent1">
              <a:alpha val="51999"/>
            </a:schemeClr>
          </a:solidFill>
          <a:ln w="10160" cmpd="sng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98" name="Rectangle1"/>
          <p:cNvSpPr>
            <a:spLocks noChangeArrowheads="1"/>
          </p:cNvSpPr>
          <p:nvPr/>
        </p:nvSpPr>
        <p:spPr bwMode="auto">
          <a:xfrm>
            <a:off x="0" y="0"/>
            <a:ext cx="9144000" cy="1905000"/>
          </a:xfrm>
          <a:prstGeom prst="rect">
            <a:avLst/>
          </a:prstGeom>
          <a:solidFill>
            <a:schemeClr val="accent1">
              <a:alpha val="51999"/>
            </a:schemeClr>
          </a:solidFill>
          <a:ln w="10160" cmpd="sng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99" name="Ellipse5"/>
          <p:cNvSpPr>
            <a:spLocks noChangeArrowheads="1"/>
          </p:cNvSpPr>
          <p:nvPr/>
        </p:nvSpPr>
        <p:spPr bwMode="auto">
          <a:xfrm>
            <a:off x="1828800" y="1752600"/>
            <a:ext cx="1219200" cy="1219200"/>
          </a:xfrm>
          <a:prstGeom prst="ellipse">
            <a:avLst/>
          </a:prstGeom>
          <a:solidFill>
            <a:schemeClr val="accent1">
              <a:alpha val="25000"/>
            </a:schemeClr>
          </a:solidFill>
          <a:ln w="5715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DateTimeField1"/>
          <p:cNvSpPr>
            <a:spLocks noGrp="1" noChangeArrowheads="1"/>
          </p:cNvSpPr>
          <p:nvPr>
            <p:ph type="dt" sz="half" idx="2"/>
          </p:nvPr>
        </p:nvSpPr>
        <p:spPr>
          <a:xfrm>
            <a:off x="573088" y="6315075"/>
            <a:ext cx="2009775" cy="430213"/>
          </a:xfrm>
        </p:spPr>
        <p:txBody>
          <a:bodyPr/>
          <a:lstStyle>
            <a:lvl1pPr>
              <a:defRPr/>
            </a:lvl1pPr>
          </a:lstStyle>
          <a:p>
            <a:fld id="{2F775666-6E97-42E7-9EEE-A3973736CCA7}" type="datetimeFigureOut">
              <a:rPr lang="ru-RU" smtClean="0"/>
              <a:pPr/>
              <a:t>18.01.2015</a:t>
            </a:fld>
            <a:endParaRPr lang="uk-UA"/>
          </a:p>
        </p:txBody>
      </p:sp>
      <p:sp>
        <p:nvSpPr>
          <p:cNvPr id="4101" name="FooterField1"/>
          <p:cNvSpPr>
            <a:spLocks noGrp="1" noChangeArrowheads="1"/>
          </p:cNvSpPr>
          <p:nvPr>
            <p:ph type="ftr" sz="quarter" idx="3"/>
          </p:nvPr>
        </p:nvSpPr>
        <p:spPr>
          <a:xfrm>
            <a:off x="3013075" y="6315075"/>
            <a:ext cx="3302000" cy="430213"/>
          </a:xfrm>
        </p:spPr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102" name="SlideNumberField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45288" y="6315075"/>
            <a:ext cx="1722437" cy="430213"/>
          </a:xfrm>
        </p:spPr>
        <p:txBody>
          <a:bodyPr/>
          <a:lstStyle>
            <a:lvl1pPr>
              <a:defRPr/>
            </a:lvl1pPr>
          </a:lstStyle>
          <a:p>
            <a:fld id="{49C7710C-253F-4977-8427-32CA1BBA8C6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4103" name="Ellipse2"/>
          <p:cNvSpPr>
            <a:spLocks noChangeArrowheads="1"/>
          </p:cNvSpPr>
          <p:nvPr/>
        </p:nvSpPr>
        <p:spPr bwMode="auto">
          <a:xfrm>
            <a:off x="381000" y="304800"/>
            <a:ext cx="4114800" cy="4114800"/>
          </a:xfrm>
          <a:prstGeom prst="ellipse">
            <a:avLst/>
          </a:prstGeom>
          <a:noFill/>
          <a:ln w="5715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4" name="Ellipse1"/>
          <p:cNvSpPr>
            <a:spLocks noChangeArrowheads="1"/>
          </p:cNvSpPr>
          <p:nvPr/>
        </p:nvSpPr>
        <p:spPr bwMode="auto">
          <a:xfrm>
            <a:off x="533400" y="5410200"/>
            <a:ext cx="762000" cy="762000"/>
          </a:xfrm>
          <a:prstGeom prst="ellipse">
            <a:avLst/>
          </a:prstGeom>
          <a:solidFill>
            <a:schemeClr val="accent1">
              <a:alpha val="25000"/>
            </a:schemeClr>
          </a:solidFill>
          <a:ln w="5715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5" name="Line1"/>
          <p:cNvSpPr>
            <a:spLocks noChangeShapeType="1"/>
          </p:cNvSpPr>
          <p:nvPr/>
        </p:nvSpPr>
        <p:spPr bwMode="auto">
          <a:xfrm flipV="1">
            <a:off x="1066800" y="2362200"/>
            <a:ext cx="1371600" cy="3048000"/>
          </a:xfrm>
          <a:prstGeom prst="line">
            <a:avLst/>
          </a:prstGeom>
          <a:noFill/>
          <a:ln w="5715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10800000"/>
          <a:lstStyle/>
          <a:p>
            <a:endParaRPr lang="ru-RU"/>
          </a:p>
        </p:txBody>
      </p:sp>
      <p:sp>
        <p:nvSpPr>
          <p:cNvPr id="4106" name="Ellipse4"/>
          <p:cNvSpPr>
            <a:spLocks noChangeArrowheads="1"/>
          </p:cNvSpPr>
          <p:nvPr/>
        </p:nvSpPr>
        <p:spPr bwMode="auto">
          <a:xfrm>
            <a:off x="2057400" y="1981200"/>
            <a:ext cx="762000" cy="762000"/>
          </a:xfrm>
          <a:prstGeom prst="ellipse">
            <a:avLst/>
          </a:prstGeom>
          <a:solidFill>
            <a:schemeClr val="accent1">
              <a:alpha val="56999"/>
            </a:schemeClr>
          </a:solidFill>
          <a:ln w="5715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7" name="Ellipse3"/>
          <p:cNvSpPr>
            <a:spLocks noChangeArrowheads="1"/>
          </p:cNvSpPr>
          <p:nvPr/>
        </p:nvSpPr>
        <p:spPr bwMode="auto">
          <a:xfrm>
            <a:off x="3962400" y="152400"/>
            <a:ext cx="2057400" cy="2057400"/>
          </a:xfrm>
          <a:prstGeom prst="ellipse">
            <a:avLst/>
          </a:prstGeom>
          <a:solidFill>
            <a:schemeClr val="accent1">
              <a:alpha val="25000"/>
            </a:schemeClr>
          </a:solidFill>
          <a:ln w="5715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8" name="Ellipse9"/>
          <p:cNvSpPr>
            <a:spLocks noChangeArrowheads="1"/>
          </p:cNvSpPr>
          <p:nvPr/>
        </p:nvSpPr>
        <p:spPr bwMode="auto">
          <a:xfrm>
            <a:off x="6248400" y="152400"/>
            <a:ext cx="1295400" cy="1295400"/>
          </a:xfrm>
          <a:prstGeom prst="ellipse">
            <a:avLst/>
          </a:prstGeom>
          <a:noFill/>
          <a:ln w="5715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9" name="Ellipse8"/>
          <p:cNvSpPr>
            <a:spLocks noChangeArrowheads="1"/>
          </p:cNvSpPr>
          <p:nvPr/>
        </p:nvSpPr>
        <p:spPr bwMode="auto">
          <a:xfrm>
            <a:off x="6477000" y="381000"/>
            <a:ext cx="838200" cy="838200"/>
          </a:xfrm>
          <a:prstGeom prst="ellipse">
            <a:avLst/>
          </a:prstGeom>
          <a:noFill/>
          <a:ln w="5715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10" name="Ellipse10"/>
          <p:cNvSpPr>
            <a:spLocks noChangeArrowheads="1"/>
          </p:cNvSpPr>
          <p:nvPr/>
        </p:nvSpPr>
        <p:spPr bwMode="auto">
          <a:xfrm>
            <a:off x="7848600" y="914400"/>
            <a:ext cx="533400" cy="533400"/>
          </a:xfrm>
          <a:prstGeom prst="ellipse">
            <a:avLst/>
          </a:prstGeom>
          <a:noFill/>
          <a:ln w="5715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11" name="Line3"/>
          <p:cNvSpPr>
            <a:spLocks noChangeShapeType="1"/>
          </p:cNvSpPr>
          <p:nvPr/>
        </p:nvSpPr>
        <p:spPr bwMode="auto">
          <a:xfrm>
            <a:off x="0" y="1905000"/>
            <a:ext cx="9144000" cy="0"/>
          </a:xfrm>
          <a:prstGeom prst="line">
            <a:avLst/>
          </a:prstGeom>
          <a:noFill/>
          <a:ln w="7620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12" name="Line2"/>
          <p:cNvSpPr>
            <a:spLocks noChangeShapeType="1"/>
          </p:cNvSpPr>
          <p:nvPr/>
        </p:nvSpPr>
        <p:spPr bwMode="auto">
          <a:xfrm>
            <a:off x="0" y="5791200"/>
            <a:ext cx="9144000" cy="0"/>
          </a:xfrm>
          <a:prstGeom prst="line">
            <a:avLst/>
          </a:prstGeom>
          <a:noFill/>
          <a:ln w="7620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13" name="SlideTitle1"/>
          <p:cNvSpPr>
            <a:spLocks noGrp="1" noChangeArrowheads="1"/>
          </p:cNvSpPr>
          <p:nvPr>
            <p:ph type="ctrTitle"/>
          </p:nvPr>
        </p:nvSpPr>
        <p:spPr>
          <a:xfrm>
            <a:off x="1004888" y="2149475"/>
            <a:ext cx="7462837" cy="1438275"/>
          </a:xfrm>
          <a:solidFill>
            <a:schemeClr val="bg1">
              <a:alpha val="71999"/>
            </a:schemeClr>
          </a:solidFill>
          <a:ln w="57150"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14" name="Ellipse6"/>
          <p:cNvSpPr>
            <a:spLocks noChangeArrowheads="1"/>
          </p:cNvSpPr>
          <p:nvPr/>
        </p:nvSpPr>
        <p:spPr bwMode="auto">
          <a:xfrm>
            <a:off x="7924800" y="4953000"/>
            <a:ext cx="990600" cy="990600"/>
          </a:xfrm>
          <a:prstGeom prst="ellipse">
            <a:avLst/>
          </a:prstGeom>
          <a:noFill/>
          <a:ln w="5715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15" name="Ellipse7"/>
          <p:cNvSpPr>
            <a:spLocks noChangeArrowheads="1"/>
          </p:cNvSpPr>
          <p:nvPr/>
        </p:nvSpPr>
        <p:spPr bwMode="auto">
          <a:xfrm>
            <a:off x="7315200" y="5638800"/>
            <a:ext cx="533400" cy="533400"/>
          </a:xfrm>
          <a:prstGeom prst="ellipse">
            <a:avLst/>
          </a:prstGeom>
          <a:noFill/>
          <a:ln w="5715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16" name="SlideSubtitle1"/>
          <p:cNvSpPr>
            <a:spLocks noGrp="1" noChangeArrowheads="1"/>
          </p:cNvSpPr>
          <p:nvPr>
            <p:ph type="subTitle" idx="1"/>
          </p:nvPr>
        </p:nvSpPr>
        <p:spPr>
          <a:xfrm>
            <a:off x="1577975" y="3875088"/>
            <a:ext cx="6315075" cy="1577975"/>
          </a:xfrm>
          <a:solidFill>
            <a:schemeClr val="bg1">
              <a:alpha val="75000"/>
            </a:schemeClr>
          </a:solidFill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775666-6E97-42E7-9EEE-A3973736CCA7}" type="datetimeFigureOut">
              <a:rPr lang="ru-RU" smtClean="0"/>
              <a:pPr/>
              <a:t>18.01.2015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710C-253F-4977-8427-32CA1BBA8C6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73850" y="142875"/>
            <a:ext cx="2079625" cy="5740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30213" y="142875"/>
            <a:ext cx="6091237" cy="5740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775666-6E97-42E7-9EEE-A3973736CCA7}" type="datetimeFigureOut">
              <a:rPr lang="ru-RU" smtClean="0"/>
              <a:pPr/>
              <a:t>18.01.2015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710C-253F-4977-8427-32CA1BBA8C6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775666-6E97-42E7-9EEE-A3973736CCA7}" type="datetimeFigureOut">
              <a:rPr lang="ru-RU" smtClean="0"/>
              <a:pPr/>
              <a:t>18.01.2015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710C-253F-4977-8427-32CA1BBA8C6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775666-6E97-42E7-9EEE-A3973736CCA7}" type="datetimeFigureOut">
              <a:rPr lang="ru-RU" smtClean="0"/>
              <a:pPr/>
              <a:t>18.01.2015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710C-253F-4977-8427-32CA1BBA8C6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30213" y="1719263"/>
            <a:ext cx="4084637" cy="4164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67250" y="1719263"/>
            <a:ext cx="4086225" cy="4164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775666-6E97-42E7-9EEE-A3973736CCA7}" type="datetimeFigureOut">
              <a:rPr lang="ru-RU" smtClean="0"/>
              <a:pPr/>
              <a:t>18.01.2015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710C-253F-4977-8427-32CA1BBA8C6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775666-6E97-42E7-9EEE-A3973736CCA7}" type="datetimeFigureOut">
              <a:rPr lang="ru-RU" smtClean="0"/>
              <a:pPr/>
              <a:t>18.01.2015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710C-253F-4977-8427-32CA1BBA8C6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775666-6E97-42E7-9EEE-A3973736CCA7}" type="datetimeFigureOut">
              <a:rPr lang="ru-RU" smtClean="0"/>
              <a:pPr/>
              <a:t>18.01.2015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710C-253F-4977-8427-32CA1BBA8C6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775666-6E97-42E7-9EEE-A3973736CCA7}" type="datetimeFigureOut">
              <a:rPr lang="ru-RU" smtClean="0"/>
              <a:pPr/>
              <a:t>18.01.2015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710C-253F-4977-8427-32CA1BBA8C6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775666-6E97-42E7-9EEE-A3973736CCA7}" type="datetimeFigureOut">
              <a:rPr lang="ru-RU" smtClean="0"/>
              <a:pPr/>
              <a:t>18.01.2015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710C-253F-4977-8427-32CA1BBA8C6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775666-6E97-42E7-9EEE-A3973736CCA7}" type="datetimeFigureOut">
              <a:rPr lang="ru-RU" smtClean="0"/>
              <a:pPr/>
              <a:t>18.01.2015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710C-253F-4977-8427-32CA1BBA8C6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1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chemeClr val="accent1">
              <a:alpha val="51999"/>
            </a:schemeClr>
          </a:solidFill>
          <a:ln w="10160" cmpd="sng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Ellipse6"/>
          <p:cNvSpPr>
            <a:spLocks noChangeArrowheads="1"/>
          </p:cNvSpPr>
          <p:nvPr/>
        </p:nvSpPr>
        <p:spPr bwMode="auto">
          <a:xfrm>
            <a:off x="1828800" y="1752600"/>
            <a:ext cx="1219200" cy="1219200"/>
          </a:xfrm>
          <a:prstGeom prst="ellipse">
            <a:avLst/>
          </a:prstGeom>
          <a:solidFill>
            <a:schemeClr val="accent1">
              <a:alpha val="25000"/>
            </a:schemeClr>
          </a:solidFill>
          <a:ln w="5715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Ellipse7"/>
          <p:cNvSpPr>
            <a:spLocks noChangeArrowheads="1"/>
          </p:cNvSpPr>
          <p:nvPr/>
        </p:nvSpPr>
        <p:spPr bwMode="auto">
          <a:xfrm>
            <a:off x="381000" y="304800"/>
            <a:ext cx="4114800" cy="4114800"/>
          </a:xfrm>
          <a:prstGeom prst="ellipse">
            <a:avLst/>
          </a:prstGeom>
          <a:noFill/>
          <a:ln w="5715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6" name="Ellipse8"/>
          <p:cNvSpPr>
            <a:spLocks noChangeArrowheads="1"/>
          </p:cNvSpPr>
          <p:nvPr/>
        </p:nvSpPr>
        <p:spPr bwMode="auto">
          <a:xfrm>
            <a:off x="533400" y="5410200"/>
            <a:ext cx="762000" cy="762000"/>
          </a:xfrm>
          <a:prstGeom prst="ellipse">
            <a:avLst/>
          </a:prstGeom>
          <a:solidFill>
            <a:schemeClr val="accent1">
              <a:alpha val="25000"/>
            </a:schemeClr>
          </a:solidFill>
          <a:ln w="5715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Line1"/>
          <p:cNvSpPr>
            <a:spLocks noChangeShapeType="1"/>
          </p:cNvSpPr>
          <p:nvPr/>
        </p:nvSpPr>
        <p:spPr bwMode="auto">
          <a:xfrm flipV="1">
            <a:off x="1066800" y="2362200"/>
            <a:ext cx="1371600" cy="3048000"/>
          </a:xfrm>
          <a:prstGeom prst="line">
            <a:avLst/>
          </a:prstGeom>
          <a:noFill/>
          <a:ln w="5715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10800000"/>
          <a:lstStyle/>
          <a:p>
            <a:endParaRPr lang="ru-RU"/>
          </a:p>
        </p:txBody>
      </p:sp>
      <p:sp>
        <p:nvSpPr>
          <p:cNvPr id="3078" name="Ellipse2"/>
          <p:cNvSpPr>
            <a:spLocks noChangeArrowheads="1"/>
          </p:cNvSpPr>
          <p:nvPr/>
        </p:nvSpPr>
        <p:spPr bwMode="auto">
          <a:xfrm>
            <a:off x="2057400" y="1981200"/>
            <a:ext cx="762000" cy="762000"/>
          </a:xfrm>
          <a:prstGeom prst="ellipse">
            <a:avLst/>
          </a:prstGeom>
          <a:solidFill>
            <a:schemeClr val="accent1">
              <a:alpha val="56999"/>
            </a:schemeClr>
          </a:solidFill>
          <a:ln w="5715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9" name="Ellipse1"/>
          <p:cNvSpPr>
            <a:spLocks noChangeArrowheads="1"/>
          </p:cNvSpPr>
          <p:nvPr/>
        </p:nvSpPr>
        <p:spPr bwMode="auto">
          <a:xfrm>
            <a:off x="3962400" y="152400"/>
            <a:ext cx="2057400" cy="2057400"/>
          </a:xfrm>
          <a:prstGeom prst="ellipse">
            <a:avLst/>
          </a:prstGeom>
          <a:solidFill>
            <a:schemeClr val="accent1">
              <a:alpha val="25000"/>
            </a:schemeClr>
          </a:solidFill>
          <a:ln w="5715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0" name="Ellipse3"/>
          <p:cNvSpPr>
            <a:spLocks noChangeArrowheads="1"/>
          </p:cNvSpPr>
          <p:nvPr/>
        </p:nvSpPr>
        <p:spPr bwMode="auto">
          <a:xfrm>
            <a:off x="6248400" y="152400"/>
            <a:ext cx="1295400" cy="1295400"/>
          </a:xfrm>
          <a:prstGeom prst="ellipse">
            <a:avLst/>
          </a:prstGeom>
          <a:noFill/>
          <a:ln w="5715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1" name="Ellipse5"/>
          <p:cNvSpPr>
            <a:spLocks noChangeArrowheads="1"/>
          </p:cNvSpPr>
          <p:nvPr/>
        </p:nvSpPr>
        <p:spPr bwMode="auto">
          <a:xfrm>
            <a:off x="6477000" y="381000"/>
            <a:ext cx="838200" cy="838200"/>
          </a:xfrm>
          <a:prstGeom prst="ellipse">
            <a:avLst/>
          </a:prstGeom>
          <a:noFill/>
          <a:ln w="5715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2" name="Ellipse4"/>
          <p:cNvSpPr>
            <a:spLocks noChangeArrowheads="1"/>
          </p:cNvSpPr>
          <p:nvPr/>
        </p:nvSpPr>
        <p:spPr bwMode="auto">
          <a:xfrm>
            <a:off x="7848600" y="914400"/>
            <a:ext cx="533400" cy="533400"/>
          </a:xfrm>
          <a:prstGeom prst="ellipse">
            <a:avLst/>
          </a:prstGeom>
          <a:noFill/>
          <a:ln w="5715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3" name="Line2"/>
          <p:cNvSpPr>
            <a:spLocks noChangeShapeType="1"/>
          </p:cNvSpPr>
          <p:nvPr/>
        </p:nvSpPr>
        <p:spPr bwMode="auto">
          <a:xfrm>
            <a:off x="0" y="1447800"/>
            <a:ext cx="9144000" cy="0"/>
          </a:xfrm>
          <a:prstGeom prst="line">
            <a:avLst/>
          </a:prstGeom>
          <a:noFill/>
          <a:ln w="11430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4" name="Rectangle2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chemeClr val="accent1">
              <a:alpha val="51999"/>
            </a:schemeClr>
          </a:solidFill>
          <a:ln w="10160" cmpd="sng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5" name="Line3"/>
          <p:cNvSpPr>
            <a:spLocks noChangeShapeType="1"/>
          </p:cNvSpPr>
          <p:nvPr/>
        </p:nvSpPr>
        <p:spPr bwMode="auto">
          <a:xfrm>
            <a:off x="0" y="6172200"/>
            <a:ext cx="9144000" cy="0"/>
          </a:xfrm>
          <a:prstGeom prst="line">
            <a:avLst/>
          </a:prstGeom>
          <a:noFill/>
          <a:ln w="11430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6" name="Ellipse10"/>
          <p:cNvSpPr>
            <a:spLocks noChangeArrowheads="1"/>
          </p:cNvSpPr>
          <p:nvPr/>
        </p:nvSpPr>
        <p:spPr bwMode="auto">
          <a:xfrm>
            <a:off x="7924800" y="4953000"/>
            <a:ext cx="990600" cy="990600"/>
          </a:xfrm>
          <a:prstGeom prst="ellipse">
            <a:avLst/>
          </a:prstGeom>
          <a:noFill/>
          <a:ln w="5715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7" name="Ellipse9"/>
          <p:cNvSpPr>
            <a:spLocks noChangeArrowheads="1"/>
          </p:cNvSpPr>
          <p:nvPr/>
        </p:nvSpPr>
        <p:spPr bwMode="auto">
          <a:xfrm>
            <a:off x="7315200" y="5638800"/>
            <a:ext cx="533400" cy="533400"/>
          </a:xfrm>
          <a:prstGeom prst="ellipse">
            <a:avLst/>
          </a:prstGeom>
          <a:noFill/>
          <a:ln w="57150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8" name="SlideTitle1"/>
          <p:cNvSpPr>
            <a:spLocks noGrp="1" noChangeArrowheads="1"/>
          </p:cNvSpPr>
          <p:nvPr>
            <p:ph type="title"/>
          </p:nvPr>
        </p:nvSpPr>
        <p:spPr bwMode="auto">
          <a:xfrm>
            <a:off x="430213" y="142875"/>
            <a:ext cx="8323262" cy="1146175"/>
          </a:xfrm>
          <a:prstGeom prst="rect">
            <a:avLst/>
          </a:prstGeom>
          <a:noFill/>
          <a:ln w="10160" cmpd="sng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Щелкните для редактирования стиля образца заголовков</a:t>
            </a:r>
          </a:p>
        </p:txBody>
      </p:sp>
      <p:sp>
        <p:nvSpPr>
          <p:cNvPr id="3089" name="SlideText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213" y="1719263"/>
            <a:ext cx="8323262" cy="4164012"/>
          </a:xfrm>
          <a:prstGeom prst="rect">
            <a:avLst/>
          </a:prstGeom>
          <a:solidFill>
            <a:schemeClr val="bg1">
              <a:alpha val="71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Щелкните для редактирования стилей образца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90" name="DateTimeField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0213" y="6315075"/>
            <a:ext cx="21526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0850">
              <a:defRPr sz="1400"/>
            </a:lvl1pPr>
          </a:lstStyle>
          <a:p>
            <a:fld id="{2F775666-6E97-42E7-9EEE-A3973736CCA7}" type="datetimeFigureOut">
              <a:rPr lang="ru-RU" smtClean="0"/>
              <a:pPr/>
              <a:t>18.01.2015</a:t>
            </a:fld>
            <a:endParaRPr lang="uk-UA"/>
          </a:p>
        </p:txBody>
      </p:sp>
      <p:sp>
        <p:nvSpPr>
          <p:cNvPr id="3091" name="FooterField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13075" y="6315075"/>
            <a:ext cx="35877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0850">
              <a:defRPr sz="1400"/>
            </a:lvl1pPr>
          </a:lstStyle>
          <a:p>
            <a:endParaRPr lang="uk-UA"/>
          </a:p>
        </p:txBody>
      </p:sp>
      <p:sp>
        <p:nvSpPr>
          <p:cNvPr id="3092" name="SlideNumberField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32625" y="6315075"/>
            <a:ext cx="17208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450850">
              <a:defRPr sz="1400"/>
            </a:lvl1pPr>
          </a:lstStyle>
          <a:p>
            <a:fld id="{49C7710C-253F-4977-8427-32CA1BBA8C6C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085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5085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defTabSz="45085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defTabSz="45085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defTabSz="45085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defTabSz="45085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defTabSz="45085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defTabSz="45085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defTabSz="45085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defTabSz="450850" rtl="0" eaLnBrk="1" fontAlgn="base" hangingPunct="1">
        <a:spcBef>
          <a:spcPct val="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0850" rtl="0" eaLnBrk="1" fontAlgn="base" hangingPunct="1">
        <a:spcBef>
          <a:spcPts val="638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450850" rtl="0" eaLnBrk="1" fontAlgn="base" hangingPunct="1">
        <a:spcBef>
          <a:spcPts val="55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450850" rtl="0" eaLnBrk="1" fontAlgn="base" hangingPunct="1">
        <a:spcBef>
          <a:spcPts val="45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450850" rtl="0" eaLnBrk="1" fontAlgn="base" hangingPunct="1">
        <a:spcBef>
          <a:spcPts val="45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defTabSz="450850" rtl="0" eaLnBrk="1" fontAlgn="base" hangingPunct="1">
        <a:spcBef>
          <a:spcPts val="45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defTabSz="450850" rtl="0" eaLnBrk="1" fontAlgn="base" hangingPunct="1">
        <a:spcBef>
          <a:spcPts val="45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defTabSz="450850" rtl="0" eaLnBrk="1" fontAlgn="base" hangingPunct="1">
        <a:spcBef>
          <a:spcPts val="45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defTabSz="450850" rtl="0" eaLnBrk="1" fontAlgn="base" hangingPunct="1">
        <a:spcBef>
          <a:spcPts val="45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/>
              <a:t>Рослини-хижаки</a:t>
            </a:r>
            <a:endParaRPr lang="uk-UA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Виконала учениця 6-А класу</a:t>
            </a:r>
            <a:br>
              <a:rPr lang="uk-UA" sz="3600" dirty="0" smtClean="0"/>
            </a:br>
            <a:r>
              <a:rPr lang="uk-UA" sz="3600" dirty="0" smtClean="0"/>
              <a:t>Розмаїт</a:t>
            </a:r>
            <a:r>
              <a:rPr lang="uk-UA" sz="3600" dirty="0" smtClean="0"/>
              <a:t>а</a:t>
            </a:r>
            <a:r>
              <a:rPr lang="uk-UA" sz="3600" dirty="0" smtClean="0"/>
              <a:t> Оля</a:t>
            </a:r>
            <a:endParaRPr lang="uk-UA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Autofit/>
          </a:bodyPr>
          <a:lstStyle/>
          <a:p>
            <a:r>
              <a:rPr lang="ru-RU" sz="3600" dirty="0" smtClean="0"/>
              <a:t>У </a:t>
            </a:r>
            <a:r>
              <a:rPr lang="ru-RU" sz="3600" dirty="0" err="1" smtClean="0"/>
              <a:t>світі</a:t>
            </a:r>
            <a:r>
              <a:rPr lang="ru-RU" sz="3600" dirty="0" smtClean="0"/>
              <a:t> </a:t>
            </a:r>
            <a:r>
              <a:rPr lang="ru-RU" sz="3600" dirty="0" err="1" smtClean="0"/>
              <a:t>налічується</a:t>
            </a:r>
            <a:r>
              <a:rPr lang="ru-RU" sz="3600" dirty="0" smtClean="0"/>
              <a:t> </a:t>
            </a:r>
            <a:r>
              <a:rPr lang="ru-RU" sz="3600" dirty="0" err="1" smtClean="0"/>
              <a:t>близько</a:t>
            </a:r>
            <a:r>
              <a:rPr lang="ru-RU" sz="3600" dirty="0" smtClean="0"/>
              <a:t> 450 </a:t>
            </a:r>
            <a:r>
              <a:rPr lang="ru-RU" sz="3600" dirty="0" err="1" smtClean="0"/>
              <a:t>видів</a:t>
            </a:r>
            <a:r>
              <a:rPr lang="ru-RU" sz="3600" dirty="0" smtClean="0"/>
              <a:t> таких </a:t>
            </a:r>
            <a:r>
              <a:rPr lang="ru-RU" sz="3600" dirty="0" err="1" smtClean="0"/>
              <a:t>рослин</a:t>
            </a:r>
            <a:r>
              <a:rPr lang="ru-RU" sz="3600" dirty="0" smtClean="0"/>
              <a:t>, </a:t>
            </a:r>
            <a:r>
              <a:rPr lang="ru-RU" sz="3600" dirty="0" err="1" smtClean="0"/>
              <a:t>що</a:t>
            </a:r>
            <a:r>
              <a:rPr lang="ru-RU" sz="3600" dirty="0" smtClean="0"/>
              <a:t> належать до 6 родин, у тому </a:t>
            </a:r>
            <a:r>
              <a:rPr lang="ru-RU" sz="3600" dirty="0" err="1" smtClean="0"/>
              <a:t>числі</a:t>
            </a:r>
            <a:r>
              <a:rPr lang="ru-RU" sz="3600" dirty="0" smtClean="0"/>
              <a:t>:</a:t>
            </a:r>
            <a:endParaRPr lang="uk-UA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r>
              <a:rPr lang="ru-RU" dirty="0" err="1" smtClean="0"/>
              <a:t>росянкових</a:t>
            </a:r>
            <a:r>
              <a:rPr lang="ru-RU" dirty="0"/>
              <a:t> </a:t>
            </a:r>
            <a:r>
              <a:rPr lang="ru-RU" dirty="0" smtClean="0"/>
              <a:t>,</a:t>
            </a:r>
            <a:endParaRPr lang="ru-RU" dirty="0"/>
          </a:p>
          <a:p>
            <a:r>
              <a:rPr lang="ru-RU" dirty="0" err="1"/>
              <a:t>пухирникових</a:t>
            </a:r>
            <a:r>
              <a:rPr lang="ru-RU" dirty="0"/>
              <a:t>,</a:t>
            </a:r>
          </a:p>
          <a:p>
            <a:r>
              <a:rPr lang="ru-RU" dirty="0" err="1"/>
              <a:t>непентесових</a:t>
            </a:r>
            <a:r>
              <a:rPr lang="ru-RU" dirty="0"/>
              <a:t>,</a:t>
            </a:r>
          </a:p>
          <a:p>
            <a:r>
              <a:rPr lang="ru-RU" dirty="0" err="1"/>
              <a:t>сарраценієвих</a:t>
            </a:r>
            <a:r>
              <a:rPr lang="ru-RU" dirty="0" smtClean="0"/>
              <a:t>,</a:t>
            </a:r>
            <a:endParaRPr lang="ru-RU" dirty="0"/>
          </a:p>
          <a:p>
            <a:r>
              <a:rPr lang="ru-RU" dirty="0" err="1" smtClean="0"/>
              <a:t>цефалотових</a:t>
            </a:r>
            <a:endParaRPr lang="ru-RU" dirty="0"/>
          </a:p>
          <a:p>
            <a:endParaRPr lang="uk-UA" dirty="0"/>
          </a:p>
        </p:txBody>
      </p:sp>
      <p:pic>
        <p:nvPicPr>
          <p:cNvPr id="5" name="Picture 2" descr="http://im1-tub-ua.yandex.net/i?id=014a533907055237bba7f8ea2318827e-129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428868"/>
            <a:ext cx="3143272" cy="277347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1428760"/>
          </a:xfrm>
        </p:spPr>
        <p:txBody>
          <a:bodyPr>
            <a:normAutofit fontScale="90000"/>
          </a:bodyPr>
          <a:lstStyle/>
          <a:p>
            <a:r>
              <a:rPr lang="ru-RU" sz="4000" dirty="0" err="1" smtClean="0"/>
              <a:t>Рослини</a:t>
            </a:r>
            <a:r>
              <a:rPr lang="ru-RU" sz="4000" dirty="0" smtClean="0"/>
              <a:t> </a:t>
            </a:r>
            <a:r>
              <a:rPr lang="ru-RU" sz="4000" dirty="0" err="1" smtClean="0"/>
              <a:t>використовують</a:t>
            </a:r>
            <a:r>
              <a:rPr lang="ru-RU" sz="4000" dirty="0" smtClean="0"/>
              <a:t> </a:t>
            </a:r>
            <a:r>
              <a:rPr lang="ru-RU" sz="4000" dirty="0" err="1" smtClean="0"/>
              <a:t>п'ять</a:t>
            </a:r>
            <a:r>
              <a:rPr lang="ru-RU" sz="4000" dirty="0" smtClean="0"/>
              <a:t> </a:t>
            </a:r>
            <a:r>
              <a:rPr lang="ru-RU" sz="4000" dirty="0" err="1" smtClean="0"/>
              <a:t>механізмів</a:t>
            </a:r>
            <a:r>
              <a:rPr lang="ru-RU" sz="4000" dirty="0" smtClean="0"/>
              <a:t> </a:t>
            </a:r>
            <a:r>
              <a:rPr lang="ru-RU" sz="4000" dirty="0" err="1" smtClean="0"/>
              <a:t>різного</a:t>
            </a:r>
            <a:r>
              <a:rPr lang="ru-RU" sz="4000" dirty="0" smtClean="0"/>
              <a:t> типу для </a:t>
            </a:r>
            <a:r>
              <a:rPr lang="ru-RU" sz="4000" dirty="0" err="1" smtClean="0"/>
              <a:t>ловлі</a:t>
            </a:r>
            <a:r>
              <a:rPr lang="ru-RU" sz="4000" dirty="0" smtClean="0"/>
              <a:t> </a:t>
            </a:r>
            <a:r>
              <a:rPr lang="ru-RU" sz="4000" dirty="0" err="1" smtClean="0"/>
              <a:t>здобичі</a:t>
            </a:r>
            <a:r>
              <a:rPr lang="ru-RU" sz="4000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7"/>
            <a:ext cx="8229600" cy="3214710"/>
          </a:xfrm>
        </p:spPr>
        <p:txBody>
          <a:bodyPr/>
          <a:lstStyle/>
          <a:p>
            <a:r>
              <a:rPr lang="ru-RU" dirty="0" err="1" smtClean="0"/>
              <a:t>ловильні</a:t>
            </a:r>
            <a:r>
              <a:rPr lang="ru-RU" dirty="0" smtClean="0"/>
              <a:t> </a:t>
            </a:r>
            <a:r>
              <a:rPr lang="ru-RU" dirty="0"/>
              <a:t>листки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глечиків</a:t>
            </a:r>
            <a:r>
              <a:rPr lang="ru-RU" dirty="0"/>
              <a:t>;</a:t>
            </a:r>
          </a:p>
          <a:p>
            <a:r>
              <a:rPr lang="ru-RU" dirty="0"/>
              <a:t>листки,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стуляються</a:t>
            </a:r>
            <a:r>
              <a:rPr lang="ru-RU" dirty="0"/>
              <a:t>;</a:t>
            </a:r>
          </a:p>
          <a:p>
            <a:r>
              <a:rPr lang="ru-RU" dirty="0" err="1"/>
              <a:t>липкі</a:t>
            </a:r>
            <a:r>
              <a:rPr lang="ru-RU" dirty="0"/>
              <a:t> </a:t>
            </a:r>
            <a:r>
              <a:rPr lang="ru-RU" dirty="0" err="1"/>
              <a:t>пастки</a:t>
            </a:r>
            <a:r>
              <a:rPr lang="ru-RU" dirty="0"/>
              <a:t>;</a:t>
            </a:r>
          </a:p>
          <a:p>
            <a:r>
              <a:rPr lang="ru-RU" dirty="0" err="1"/>
              <a:t>засмоктувальні</a:t>
            </a:r>
            <a:r>
              <a:rPr lang="ru-RU" dirty="0"/>
              <a:t> </a:t>
            </a:r>
            <a:r>
              <a:rPr lang="ru-RU" dirty="0" err="1"/>
              <a:t>пастки</a:t>
            </a:r>
            <a:r>
              <a:rPr lang="ru-RU" dirty="0"/>
              <a:t>;</a:t>
            </a:r>
          </a:p>
          <a:p>
            <a:r>
              <a:rPr lang="ru-RU" dirty="0" err="1"/>
              <a:t>пастки</a:t>
            </a:r>
            <a:r>
              <a:rPr lang="ru-RU" dirty="0"/>
              <a:t> типу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невиливайки</a:t>
            </a:r>
            <a:r>
              <a:rPr lang="ru-RU" dirty="0"/>
              <a:t>.</a:t>
            </a:r>
          </a:p>
          <a:p>
            <a:endParaRPr lang="uk-UA" dirty="0"/>
          </a:p>
        </p:txBody>
      </p:sp>
      <p:pic>
        <p:nvPicPr>
          <p:cNvPr id="1026" name="Picture 2" descr="http://im2-tub-ua.yandex.net/i?id=c268dd3e19ea4b630be8149e72058f26-09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3214686"/>
            <a:ext cx="3348048" cy="2714634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71570"/>
          </a:xfrm>
        </p:spPr>
        <p:txBody>
          <a:bodyPr>
            <a:normAutofit/>
          </a:bodyPr>
          <a:lstStyle/>
          <a:p>
            <a:r>
              <a:rPr lang="ru-RU" sz="5300" b="1" dirty="0" err="1" smtClean="0"/>
              <a:t>Глечики-пастки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43050"/>
            <a:ext cx="4643470" cy="4143404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Краї</a:t>
            </a:r>
            <a:r>
              <a:rPr lang="ru-RU" sz="2800" dirty="0" smtClean="0"/>
              <a:t> та </a:t>
            </a:r>
            <a:r>
              <a:rPr lang="ru-RU" sz="2800" dirty="0" err="1" smtClean="0"/>
              <a:t>внутрішні</a:t>
            </a:r>
            <a:r>
              <a:rPr lang="ru-RU" sz="2800" dirty="0" smtClean="0"/>
              <a:t> </a:t>
            </a:r>
            <a:r>
              <a:rPr lang="ru-RU" sz="2800" dirty="0" err="1" smtClean="0"/>
              <a:t>стінки</a:t>
            </a:r>
            <a:r>
              <a:rPr lang="ru-RU" sz="2800" dirty="0" smtClean="0"/>
              <a:t> </a:t>
            </a:r>
            <a:r>
              <a:rPr lang="ru-RU" sz="2800" dirty="0" err="1" smtClean="0"/>
              <a:t>ловильних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листків</a:t>
            </a:r>
            <a:r>
              <a:rPr lang="ru-RU" sz="2800" dirty="0" smtClean="0"/>
              <a:t>  </a:t>
            </a:r>
            <a:r>
              <a:rPr lang="ru-RU" sz="2800" dirty="0" err="1" smtClean="0"/>
              <a:t>рослин</a:t>
            </a:r>
            <a:r>
              <a:rPr lang="ru-RU" sz="2800" dirty="0" smtClean="0"/>
              <a:t> </a:t>
            </a:r>
            <a:r>
              <a:rPr lang="ru-RU" sz="2800" dirty="0" err="1" smtClean="0"/>
              <a:t>забарвлюються</a:t>
            </a:r>
            <a:r>
              <a:rPr lang="ru-RU" sz="2800" dirty="0" smtClean="0"/>
              <a:t> в </a:t>
            </a:r>
            <a:r>
              <a:rPr lang="ru-RU" sz="2800" dirty="0" err="1" smtClean="0"/>
              <a:t>яскраво-червоний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колір</a:t>
            </a:r>
            <a:r>
              <a:rPr lang="ru-RU" sz="2800" dirty="0" smtClean="0"/>
              <a:t>. У </a:t>
            </a:r>
            <a:r>
              <a:rPr lang="ru-RU" sz="2800" dirty="0" err="1" smtClean="0"/>
              <a:t>Сараценії</a:t>
            </a:r>
            <a:r>
              <a:rPr lang="ru-RU" sz="2800" dirty="0" smtClean="0"/>
              <a:t> на </a:t>
            </a:r>
            <a:r>
              <a:rPr lang="ru-RU" sz="2800" dirty="0" err="1" smtClean="0"/>
              <a:t>шийці</a:t>
            </a:r>
            <a:r>
              <a:rPr lang="ru-RU" sz="2800" dirty="0" smtClean="0"/>
              <a:t> </a:t>
            </a:r>
            <a:r>
              <a:rPr lang="ru-RU" sz="2800" dirty="0" err="1" smtClean="0"/>
              <a:t>глечика</a:t>
            </a:r>
            <a:r>
              <a:rPr lang="ru-RU" sz="2800" dirty="0" smtClean="0"/>
              <a:t> </a:t>
            </a:r>
            <a:r>
              <a:rPr lang="ru-RU" sz="2800" dirty="0" err="1" smtClean="0"/>
              <a:t>ростуть</a:t>
            </a:r>
            <a:r>
              <a:rPr lang="ru-RU" sz="2800" dirty="0" smtClean="0"/>
              <a:t> </a:t>
            </a:r>
            <a:r>
              <a:rPr lang="ru-RU" sz="2800" dirty="0" err="1" smtClean="0"/>
              <a:t>довгі</a:t>
            </a:r>
            <a:r>
              <a:rPr lang="ru-RU" sz="2800" dirty="0" smtClean="0"/>
              <a:t> волоски, </a:t>
            </a:r>
            <a:r>
              <a:rPr lang="ru-RU" sz="2800" dirty="0" err="1" smtClean="0"/>
              <a:t>спрямовані</a:t>
            </a:r>
            <a:r>
              <a:rPr lang="ru-RU" sz="2800" dirty="0" smtClean="0"/>
              <a:t> донизу, </a:t>
            </a:r>
            <a:r>
              <a:rPr lang="ru-RU" sz="2800" dirty="0" err="1" smtClean="0"/>
              <a:t>що</a:t>
            </a:r>
            <a:r>
              <a:rPr lang="ru-RU" sz="2800" dirty="0" smtClean="0"/>
              <a:t> не </a:t>
            </a:r>
            <a:r>
              <a:rPr lang="ru-RU" sz="2800" dirty="0" err="1" smtClean="0"/>
              <a:t>дозволяє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комахам</a:t>
            </a:r>
            <a:r>
              <a:rPr lang="ru-RU" sz="2800" dirty="0" smtClean="0"/>
              <a:t> </a:t>
            </a:r>
            <a:r>
              <a:rPr lang="ru-RU" sz="2800" dirty="0" err="1" smtClean="0"/>
              <a:t>вилізти</a:t>
            </a:r>
            <a:r>
              <a:rPr lang="ru-RU" sz="2800" dirty="0" smtClean="0"/>
              <a:t> на гору. </a:t>
            </a:r>
            <a:endParaRPr lang="uk-UA" sz="2800" dirty="0"/>
          </a:p>
        </p:txBody>
      </p:sp>
      <p:pic>
        <p:nvPicPr>
          <p:cNvPr id="3074" name="Picture 2" descr="Растения-убийцы - Интересности всякие) - Каталог статей - Об…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571612"/>
            <a:ext cx="3000396" cy="450703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Венерина мухоловка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4357686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 </a:t>
            </a:r>
            <a:r>
              <a:rPr lang="es-ES" dirty="0" smtClean="0"/>
              <a:t> </a:t>
            </a:r>
            <a:r>
              <a:rPr lang="ru-RU" dirty="0" err="1" smtClean="0"/>
              <a:t>Пастка</a:t>
            </a:r>
            <a:r>
              <a:rPr lang="ru-RU" dirty="0" smtClean="0"/>
              <a:t> </a:t>
            </a:r>
            <a:r>
              <a:rPr lang="ru-RU" dirty="0" err="1" smtClean="0"/>
              <a:t>формується</a:t>
            </a:r>
            <a:r>
              <a:rPr lang="ru-RU" dirty="0" smtClean="0"/>
              <a:t> в </a:t>
            </a:r>
            <a:r>
              <a:rPr lang="ru-RU" dirty="0" err="1" smtClean="0"/>
              <a:t>кінці</a:t>
            </a:r>
            <a:r>
              <a:rPr lang="ru-RU" dirty="0" smtClean="0"/>
              <a:t> листка, черешок </a:t>
            </a:r>
            <a:r>
              <a:rPr lang="ru-RU" dirty="0" err="1" smtClean="0"/>
              <a:t>відіграє</a:t>
            </a:r>
            <a:r>
              <a:rPr lang="ru-RU" dirty="0" smtClean="0"/>
              <a:t> роль </a:t>
            </a:r>
            <a:r>
              <a:rPr lang="ru-RU" dirty="0" err="1" smtClean="0"/>
              <a:t>петлі</a:t>
            </a:r>
            <a:r>
              <a:rPr lang="ru-RU" dirty="0" smtClean="0"/>
              <a:t>, а сам листок </a:t>
            </a:r>
            <a:r>
              <a:rPr lang="ru-RU" dirty="0" err="1" smtClean="0"/>
              <a:t>утворює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облямовані</a:t>
            </a:r>
            <a:r>
              <a:rPr lang="ru-RU" dirty="0" smtClean="0"/>
              <a:t> </a:t>
            </a:r>
            <a:r>
              <a:rPr lang="ru-RU" dirty="0" err="1" smtClean="0"/>
              <a:t>зубцями</a:t>
            </a:r>
            <a:r>
              <a:rPr lang="ru-RU" dirty="0" smtClean="0"/>
              <a:t> </a:t>
            </a:r>
            <a:r>
              <a:rPr lang="ru-RU" dirty="0" err="1" smtClean="0"/>
              <a:t>частки</a:t>
            </a:r>
            <a:r>
              <a:rPr lang="ru-RU" dirty="0" smtClean="0"/>
              <a:t>.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чутливі</a:t>
            </a:r>
            <a:r>
              <a:rPr lang="ru-RU" dirty="0" smtClean="0"/>
              <a:t> волоски,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приводять</a:t>
            </a:r>
            <a:r>
              <a:rPr lang="ru-RU" dirty="0" smtClean="0"/>
              <a:t> у </a:t>
            </a:r>
            <a:r>
              <a:rPr lang="ru-RU" dirty="0" err="1" smtClean="0"/>
              <a:t>рух</a:t>
            </a:r>
            <a:r>
              <a:rPr lang="ru-RU" dirty="0" smtClean="0"/>
              <a:t> </a:t>
            </a:r>
            <a:r>
              <a:rPr lang="ru-RU" dirty="0" err="1" smtClean="0"/>
              <a:t>пастку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2050" name="Picture 2" descr="Я и моя дача (фото-, видеоотчеты о поезках на дачу) - Страница 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2071678"/>
            <a:ext cx="4643470" cy="3091224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Липкі</a:t>
            </a:r>
            <a:r>
              <a:rPr lang="ru-RU" b="1" dirty="0" smtClean="0"/>
              <a:t> </a:t>
            </a:r>
            <a:r>
              <a:rPr lang="ru-RU" b="1" dirty="0" err="1" smtClean="0"/>
              <a:t>пастки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0213" y="1719263"/>
            <a:ext cx="4856167" cy="4164012"/>
          </a:xfrm>
        </p:spPr>
        <p:txBody>
          <a:bodyPr/>
          <a:lstStyle/>
          <a:p>
            <a:r>
              <a:rPr lang="ru-RU" dirty="0" smtClean="0"/>
              <a:t>Росички</a:t>
            </a:r>
            <a:r>
              <a:rPr lang="es-ES" dirty="0" smtClean="0"/>
              <a:t>, </a:t>
            </a:r>
            <a:r>
              <a:rPr lang="ru-RU" dirty="0" err="1" smtClean="0"/>
              <a:t>росолисти</a:t>
            </a:r>
            <a:r>
              <a:rPr lang="uk-UA" dirty="0" smtClean="0"/>
              <a:t>, </a:t>
            </a:r>
            <a:r>
              <a:rPr lang="ru-RU" dirty="0" smtClean="0"/>
              <a:t>жирянки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бібліси</a:t>
            </a:r>
            <a:r>
              <a:rPr lang="es-ES" dirty="0" smtClean="0"/>
              <a:t> </a:t>
            </a:r>
            <a:r>
              <a:rPr lang="ru-RU" dirty="0" err="1" smtClean="0"/>
              <a:t>вико</a:t>
            </a:r>
            <a:r>
              <a:rPr lang="ru-RU" dirty="0" smtClean="0"/>
              <a:t>- </a:t>
            </a:r>
            <a:r>
              <a:rPr lang="ru-RU" dirty="0" err="1" smtClean="0"/>
              <a:t>ристовують</a:t>
            </a:r>
            <a:r>
              <a:rPr lang="ru-RU" dirty="0" smtClean="0"/>
              <a:t> </a:t>
            </a:r>
            <a:r>
              <a:rPr lang="ru-RU" dirty="0" smtClean="0"/>
              <a:t>клейку </a:t>
            </a:r>
            <a:r>
              <a:rPr lang="ru-RU" dirty="0" err="1" smtClean="0"/>
              <a:t>речовину</a:t>
            </a:r>
            <a:r>
              <a:rPr lang="ru-RU" dirty="0" smtClean="0"/>
              <a:t>. </a:t>
            </a:r>
            <a:r>
              <a:rPr lang="ru-RU" dirty="0" err="1" smtClean="0"/>
              <a:t>Сівши</a:t>
            </a:r>
            <a:r>
              <a:rPr lang="ru-RU" dirty="0" smtClean="0"/>
              <a:t> на листок, </a:t>
            </a:r>
            <a:r>
              <a:rPr lang="ru-RU" dirty="0" err="1" smtClean="0"/>
              <a:t>комахи</a:t>
            </a:r>
            <a:r>
              <a:rPr lang="ru-RU" dirty="0" smtClean="0"/>
              <a:t> </a:t>
            </a:r>
            <a:r>
              <a:rPr lang="ru-RU" dirty="0" err="1" smtClean="0"/>
              <a:t>зали</a:t>
            </a:r>
            <a:r>
              <a:rPr lang="ru-RU" dirty="0" smtClean="0"/>
              <a:t>- </a:t>
            </a:r>
            <a:r>
              <a:rPr lang="ru-RU" dirty="0" err="1" smtClean="0"/>
              <a:t>пають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цукристій</a:t>
            </a:r>
            <a:r>
              <a:rPr lang="ru-RU" dirty="0" smtClean="0"/>
              <a:t> </a:t>
            </a:r>
            <a:r>
              <a:rPr lang="ru-RU" dirty="0" err="1" smtClean="0"/>
              <a:t>рідині</a:t>
            </a:r>
            <a:r>
              <a:rPr lang="ru-RU" dirty="0" smtClean="0"/>
              <a:t>. </a:t>
            </a:r>
            <a:endParaRPr lang="uk-UA" dirty="0"/>
          </a:p>
        </p:txBody>
      </p:sp>
      <p:pic>
        <p:nvPicPr>
          <p:cNvPr id="1026" name="Picture 2" descr="Разное Венерина мухоловка,росянка,и другие хищные растения BABAi-Ka Все об интересном и загадочно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071678"/>
            <a:ext cx="3619483" cy="2714612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Засмоктувальні</a:t>
            </a:r>
            <a:r>
              <a:rPr lang="ru-RU" b="1" dirty="0" smtClean="0"/>
              <a:t> </a:t>
            </a:r>
            <a:r>
              <a:rPr lang="ru-RU" b="1" dirty="0" err="1" smtClean="0"/>
              <a:t>пастки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" y="1643050"/>
            <a:ext cx="4786313" cy="4429155"/>
          </a:xfrm>
        </p:spPr>
        <p:txBody>
          <a:bodyPr/>
          <a:lstStyle/>
          <a:p>
            <a:r>
              <a:rPr lang="ru-RU" sz="2400" dirty="0" smtClean="0"/>
              <a:t> З </a:t>
            </a:r>
            <a:r>
              <a:rPr lang="ru-RU" sz="2400" dirty="0" err="1" smtClean="0"/>
              <a:t>листків</a:t>
            </a:r>
            <a:r>
              <a:rPr lang="ru-RU" sz="2400" dirty="0" smtClean="0"/>
              <a:t> </a:t>
            </a:r>
            <a:r>
              <a:rPr lang="ru-RU" sz="2400" dirty="0" err="1" smtClean="0"/>
              <a:t>пухиринки</a:t>
            </a:r>
            <a:r>
              <a:rPr lang="ru-RU" sz="2400" dirty="0" smtClean="0"/>
              <a:t> </a:t>
            </a:r>
            <a:r>
              <a:rPr lang="ru-RU" sz="2400" dirty="0" err="1" smtClean="0"/>
              <a:t>звисають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пухирці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отвором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затуляє</a:t>
            </a:r>
            <a:r>
              <a:rPr lang="ru-RU" sz="2400" dirty="0" smtClean="0"/>
              <a:t> </a:t>
            </a:r>
            <a:r>
              <a:rPr lang="ru-RU" sz="2400" dirty="0" err="1" smtClean="0"/>
              <a:t>вільно</a:t>
            </a:r>
            <a:r>
              <a:rPr lang="ru-RU" sz="2400" dirty="0" smtClean="0"/>
              <a:t> </a:t>
            </a:r>
            <a:r>
              <a:rPr lang="ru-RU" sz="2400" dirty="0" err="1" smtClean="0"/>
              <a:t>звисаючий</a:t>
            </a:r>
            <a:r>
              <a:rPr lang="ru-RU" sz="2400" dirty="0" smtClean="0"/>
              <a:t> клапан</a:t>
            </a:r>
            <a:r>
              <a:rPr lang="ru-RU" sz="2400" dirty="0" smtClean="0"/>
              <a:t>. </a:t>
            </a:r>
            <a:r>
              <a:rPr lang="ru-RU" sz="2400" dirty="0" err="1" smtClean="0"/>
              <a:t>Тиск</a:t>
            </a:r>
            <a:r>
              <a:rPr lang="ru-RU" sz="2400" dirty="0" smtClean="0"/>
              <a:t> </a:t>
            </a:r>
            <a:r>
              <a:rPr lang="ru-RU" sz="2400" dirty="0" err="1" smtClean="0"/>
              <a:t>змушує</a:t>
            </a:r>
            <a:r>
              <a:rPr lang="ru-RU" sz="2400" dirty="0" smtClean="0"/>
              <a:t> клапан </a:t>
            </a:r>
            <a:r>
              <a:rPr lang="ru-RU" sz="2400" dirty="0" err="1" smtClean="0"/>
              <a:t>відчинятися</a:t>
            </a:r>
            <a:r>
              <a:rPr lang="ru-RU" sz="2400" dirty="0" smtClean="0"/>
              <a:t> в середину, </a:t>
            </a:r>
            <a:r>
              <a:rPr lang="ru-RU" sz="2400" dirty="0" err="1" smtClean="0"/>
              <a:t>внаслідок</a:t>
            </a:r>
            <a:r>
              <a:rPr lang="ru-RU" sz="2400" dirty="0" smtClean="0"/>
              <a:t> </a:t>
            </a:r>
            <a:r>
              <a:rPr lang="ru-RU" sz="2400" dirty="0" err="1" smtClean="0"/>
              <a:t>чого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здобич</a:t>
            </a:r>
            <a:r>
              <a:rPr lang="ru-RU" sz="2400" dirty="0" smtClean="0"/>
              <a:t> разом </a:t>
            </a:r>
            <a:r>
              <a:rPr lang="ru-RU" sz="2400" dirty="0" err="1" smtClean="0"/>
              <a:t>із</a:t>
            </a:r>
            <a:r>
              <a:rPr lang="ru-RU" sz="2400" dirty="0" smtClean="0"/>
              <a:t> водою </a:t>
            </a:r>
            <a:r>
              <a:rPr lang="ru-RU" sz="2400" dirty="0" err="1" smtClean="0"/>
              <a:t>засмоктується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пухирець</a:t>
            </a:r>
            <a:r>
              <a:rPr lang="ru-RU" sz="2400" dirty="0" smtClean="0"/>
              <a:t>. </a:t>
            </a:r>
            <a:r>
              <a:rPr lang="ru-RU" sz="2400" dirty="0" err="1" smtClean="0"/>
              <a:t>Далі</a:t>
            </a:r>
            <a:r>
              <a:rPr lang="ru-RU" sz="2400" dirty="0" smtClean="0"/>
              <a:t> клапан </a:t>
            </a:r>
            <a:r>
              <a:rPr lang="ru-RU" sz="2400" dirty="0" err="1" smtClean="0"/>
              <a:t>швидко</a:t>
            </a:r>
            <a:r>
              <a:rPr lang="ru-RU" sz="2400" dirty="0" smtClean="0"/>
              <a:t> </a:t>
            </a:r>
            <a:r>
              <a:rPr lang="ru-RU" sz="2400" dirty="0" err="1" smtClean="0"/>
              <a:t>затуляється</a:t>
            </a:r>
            <a:r>
              <a:rPr lang="ru-RU" sz="2400" dirty="0" smtClean="0"/>
              <a:t>, вода </a:t>
            </a:r>
            <a:r>
              <a:rPr lang="ru-RU" sz="2400" dirty="0" err="1" smtClean="0"/>
              <a:t>викачується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розпочинається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перетравлювання</a:t>
            </a:r>
            <a:r>
              <a:rPr lang="ru-RU" sz="2400" dirty="0" smtClean="0"/>
              <a:t> </a:t>
            </a:r>
            <a:r>
              <a:rPr lang="ru-RU" sz="2400" dirty="0" smtClean="0"/>
              <a:t>улову.</a:t>
            </a:r>
            <a:endParaRPr lang="uk-UA" sz="2400" dirty="0"/>
          </a:p>
        </p:txBody>
      </p:sp>
      <p:pic>
        <p:nvPicPr>
          <p:cNvPr id="19458" name="Picture 2" descr="http://upload.wikimedia.org/wikipedia/commons/thumb/a/ab/Utricularia_alpina.jpg/200px-Utricularia_alpi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857364"/>
            <a:ext cx="2898890" cy="3671556"/>
          </a:xfrm>
          <a:prstGeom prst="rect">
            <a:avLst/>
          </a:prstGeom>
          <a:noFill/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Пастки-невиливайки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0213" y="1719263"/>
            <a:ext cx="4927605" cy="4164012"/>
          </a:xfrm>
        </p:spPr>
        <p:txBody>
          <a:bodyPr/>
          <a:lstStyle/>
          <a:p>
            <a:r>
              <a:rPr lang="ru-RU" sz="2400" dirty="0" err="1" smtClean="0"/>
              <a:t>Ловильні</a:t>
            </a:r>
            <a:r>
              <a:rPr lang="ru-RU" sz="2400" dirty="0" smtClean="0"/>
              <a:t> </a:t>
            </a:r>
            <a:r>
              <a:rPr lang="ru-RU" sz="2400" dirty="0" smtClean="0"/>
              <a:t>листки </a:t>
            </a:r>
            <a:r>
              <a:rPr lang="ru-RU" sz="2400" dirty="0" err="1" smtClean="0"/>
              <a:t>рослин</a:t>
            </a:r>
            <a:r>
              <a:rPr lang="ru-RU" sz="2400" dirty="0" smtClean="0"/>
              <a:t> </a:t>
            </a:r>
            <a:r>
              <a:rPr lang="ru-RU" sz="2400" dirty="0" err="1" smtClean="0"/>
              <a:t>мають</a:t>
            </a:r>
            <a:r>
              <a:rPr lang="ru-RU" sz="2400" dirty="0" smtClean="0"/>
              <a:t> короткий черешок, </a:t>
            </a:r>
            <a:r>
              <a:rPr lang="ru-RU" sz="2400" dirty="0" err="1" smtClean="0"/>
              <a:t>розділений</a:t>
            </a:r>
            <a:r>
              <a:rPr lang="ru-RU" sz="2400" dirty="0" smtClean="0"/>
              <a:t> на </a:t>
            </a:r>
            <a:r>
              <a:rPr lang="ru-RU" sz="2400" dirty="0" err="1" smtClean="0"/>
              <a:t>дві</a:t>
            </a:r>
            <a:r>
              <a:rPr lang="ru-RU" sz="2400" dirty="0" smtClean="0"/>
              <a:t> трубки, </a:t>
            </a:r>
            <a:r>
              <a:rPr lang="ru-RU" sz="2400" dirty="0" err="1" smtClean="0"/>
              <a:t>спрямовані</a:t>
            </a:r>
            <a:r>
              <a:rPr lang="ru-RU" sz="2400" dirty="0" smtClean="0"/>
              <a:t> у воду. </a:t>
            </a:r>
            <a:r>
              <a:rPr lang="ru-RU" sz="2400" dirty="0" err="1" smtClean="0"/>
              <a:t>Уздовж</a:t>
            </a:r>
            <a:r>
              <a:rPr lang="ru-RU" sz="2400" dirty="0" smtClean="0"/>
              <a:t> </a:t>
            </a:r>
            <a:r>
              <a:rPr lang="ru-RU" sz="2400" dirty="0" err="1" smtClean="0"/>
              <a:t>кожної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трубок проходить </a:t>
            </a:r>
            <a:r>
              <a:rPr lang="ru-RU" sz="2400" dirty="0" err="1" smtClean="0"/>
              <a:t>спіральний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проріз</a:t>
            </a:r>
            <a:r>
              <a:rPr lang="ru-RU" sz="2400" dirty="0" smtClean="0"/>
              <a:t>, на </a:t>
            </a:r>
            <a:r>
              <a:rPr lang="ru-RU" sz="2400" dirty="0" err="1" smtClean="0"/>
              <a:t>внутрішній</a:t>
            </a:r>
            <a:r>
              <a:rPr lang="ru-RU" sz="2400" dirty="0" smtClean="0"/>
              <a:t> </a:t>
            </a:r>
            <a:r>
              <a:rPr lang="ru-RU" sz="2400" smtClean="0"/>
              <a:t>поверхні </a:t>
            </a:r>
            <a:r>
              <a:rPr lang="ru-RU" sz="2400" dirty="0" err="1" smtClean="0"/>
              <a:t>якого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помітний</a:t>
            </a:r>
            <a:r>
              <a:rPr lang="ru-RU" sz="2400" dirty="0" smtClean="0"/>
              <a:t> ряд </a:t>
            </a:r>
            <a:r>
              <a:rPr lang="ru-RU" sz="2400" dirty="0" err="1" smtClean="0"/>
              <a:t>спрямованих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усередену</a:t>
            </a:r>
            <a:r>
              <a:rPr lang="ru-RU" sz="2400" dirty="0" smtClean="0"/>
              <a:t> </a:t>
            </a:r>
            <a:r>
              <a:rPr lang="ru-RU" sz="2400" dirty="0" err="1" smtClean="0"/>
              <a:t>волосків</a:t>
            </a:r>
            <a:r>
              <a:rPr lang="ru-RU" sz="2400" dirty="0" smtClean="0"/>
              <a:t>. </a:t>
            </a:r>
            <a:r>
              <a:rPr lang="ru-RU" sz="2400" dirty="0" err="1" smtClean="0"/>
              <a:t>Залози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розташовані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передньому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</a:t>
            </a:r>
            <a:r>
              <a:rPr lang="ru-RU" sz="2400" dirty="0" smtClean="0"/>
              <a:t>, </a:t>
            </a:r>
            <a:r>
              <a:rPr lang="ru-RU" sz="2400" dirty="0" err="1" smtClean="0"/>
              <a:t>виділяють</a:t>
            </a:r>
            <a:r>
              <a:rPr lang="ru-RU" sz="2400" dirty="0" smtClean="0"/>
              <a:t> клейку </a:t>
            </a:r>
            <a:r>
              <a:rPr lang="ru-RU" sz="2400" dirty="0" err="1" smtClean="0"/>
              <a:t>речовину</a:t>
            </a:r>
            <a:r>
              <a:rPr lang="ru-RU" sz="2400" dirty="0" smtClean="0"/>
              <a:t>.</a:t>
            </a:r>
          </a:p>
          <a:p>
            <a:endParaRPr lang="uk-UA" dirty="0"/>
          </a:p>
        </p:txBody>
      </p:sp>
      <p:pic>
        <p:nvPicPr>
          <p:cNvPr id="20482" name="Picture 2" descr="http://upload.wikimedia.org/wikipedia/commons/thumb/7/7e/Genlisea_repens.JPG/200px-Genlisea_repen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2339560"/>
            <a:ext cx="3357586" cy="251819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20738" y="142875"/>
            <a:ext cx="8323262" cy="1146175"/>
          </a:xfrm>
        </p:spPr>
        <p:txBody>
          <a:bodyPr/>
          <a:lstStyle/>
          <a:p>
            <a:r>
              <a:rPr lang="uk-UA" dirty="0" smtClean="0"/>
              <a:t>Дякую за увагу</a:t>
            </a:r>
            <a:r>
              <a:rPr lang="en-US" dirty="0" smtClean="0"/>
              <a:t>!!!</a:t>
            </a:r>
            <a:endParaRPr lang="uk-UA" dirty="0"/>
          </a:p>
        </p:txBody>
      </p:sp>
      <p:pic>
        <p:nvPicPr>
          <p:cNvPr id="21506" name="Picture 2" descr="http://im0-tub-ua.yandex.net/i?id=ed25a30679474e6e9548f1c5ec16f521-25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714488"/>
            <a:ext cx="4071966" cy="407196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Тема4">
  <a:themeElements>
    <a:clrScheme name="">
      <a:dk1>
        <a:srgbClr val="0000FF"/>
      </a:dk1>
      <a:lt1>
        <a:srgbClr val="FFFF00"/>
      </a:lt1>
      <a:dk2>
        <a:srgbClr val="0000FF"/>
      </a:dk2>
      <a:lt2>
        <a:srgbClr val="0000FF"/>
      </a:lt2>
      <a:accent1>
        <a:srgbClr val="00FF00"/>
      </a:accent1>
      <a:accent2>
        <a:srgbClr val="00FFFF"/>
      </a:accent2>
      <a:accent3>
        <a:srgbClr val="FFFFAA"/>
      </a:accent3>
      <a:accent4>
        <a:srgbClr val="0000DA"/>
      </a:accent4>
      <a:accent5>
        <a:srgbClr val="AAFFAA"/>
      </a:accent5>
      <a:accent6>
        <a:srgbClr val="00E7E7"/>
      </a:accent6>
      <a:hlink>
        <a:srgbClr val="0000FF"/>
      </a:hlink>
      <a:folHlink>
        <a:srgbClr val="99CC00"/>
      </a:folHlink>
    </a:clrScheme>
    <a:fontScheme name="Plane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lanets 1">
        <a:dk1>
          <a:srgbClr val="2F2F91"/>
        </a:dk1>
        <a:lt1>
          <a:srgbClr val="FFFFFF"/>
        </a:lt1>
        <a:dk2>
          <a:srgbClr val="3333CC"/>
        </a:dk2>
        <a:lt2>
          <a:srgbClr val="808080"/>
        </a:lt2>
        <a:accent1>
          <a:srgbClr val="BBE0E3"/>
        </a:accent1>
        <a:accent2>
          <a:srgbClr val="C1EFFF"/>
        </a:accent2>
        <a:accent3>
          <a:srgbClr val="FFFFFF"/>
        </a:accent3>
        <a:accent4>
          <a:srgbClr val="27277B"/>
        </a:accent4>
        <a:accent5>
          <a:srgbClr val="DAEDEF"/>
        </a:accent5>
        <a:accent6>
          <a:srgbClr val="AFD9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ets 2">
        <a:dk1>
          <a:srgbClr val="923B00"/>
        </a:dk1>
        <a:lt1>
          <a:srgbClr val="FFFFFF"/>
        </a:lt1>
        <a:dk2>
          <a:srgbClr val="800000"/>
        </a:dk2>
        <a:lt2>
          <a:srgbClr val="969696"/>
        </a:lt2>
        <a:accent1>
          <a:srgbClr val="FCE570"/>
        </a:accent1>
        <a:accent2>
          <a:srgbClr val="FFB38D"/>
        </a:accent2>
        <a:accent3>
          <a:srgbClr val="FFFFFF"/>
        </a:accent3>
        <a:accent4>
          <a:srgbClr val="7C3100"/>
        </a:accent4>
        <a:accent5>
          <a:srgbClr val="FDF0BB"/>
        </a:accent5>
        <a:accent6>
          <a:srgbClr val="E7A27F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ets 3">
        <a:dk1>
          <a:srgbClr val="660066"/>
        </a:dk1>
        <a:lt1>
          <a:srgbClr val="FFFFFF"/>
        </a:lt1>
        <a:dk2>
          <a:srgbClr val="8A0045"/>
        </a:dk2>
        <a:lt2>
          <a:srgbClr val="808080"/>
        </a:lt2>
        <a:accent1>
          <a:srgbClr val="FFCCFF"/>
        </a:accent1>
        <a:accent2>
          <a:srgbClr val="D6C1FF"/>
        </a:accent2>
        <a:accent3>
          <a:srgbClr val="FFFFFF"/>
        </a:accent3>
        <a:accent4>
          <a:srgbClr val="560056"/>
        </a:accent4>
        <a:accent5>
          <a:srgbClr val="FFE2FF"/>
        </a:accent5>
        <a:accent6>
          <a:srgbClr val="C2AF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ets 4">
        <a:dk1>
          <a:srgbClr val="000066"/>
        </a:dk1>
        <a:lt1>
          <a:srgbClr val="DEF6F1"/>
        </a:lt1>
        <a:dk2>
          <a:srgbClr val="3D4173"/>
        </a:dk2>
        <a:lt2>
          <a:srgbClr val="969696"/>
        </a:lt2>
        <a:accent1>
          <a:srgbClr val="004C98"/>
        </a:accent1>
        <a:accent2>
          <a:srgbClr val="8DC6FF"/>
        </a:accent2>
        <a:accent3>
          <a:srgbClr val="ECFAF7"/>
        </a:accent3>
        <a:accent4>
          <a:srgbClr val="000056"/>
        </a:accent4>
        <a:accent5>
          <a:srgbClr val="AAB2CA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ets 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007673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006A6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ets 6">
        <a:dk1>
          <a:srgbClr val="5C1F00"/>
        </a:dk1>
        <a:lt1>
          <a:srgbClr val="FFFFFF"/>
        </a:lt1>
        <a:dk2>
          <a:srgbClr val="4E0000"/>
        </a:dk2>
        <a:lt2>
          <a:srgbClr val="DFD293"/>
        </a:lt2>
        <a:accent1>
          <a:srgbClr val="A42700"/>
        </a:accent1>
        <a:accent2>
          <a:srgbClr val="91523B"/>
        </a:accent2>
        <a:accent3>
          <a:srgbClr val="B2AAAA"/>
        </a:accent3>
        <a:accent4>
          <a:srgbClr val="DADADA"/>
        </a:accent4>
        <a:accent5>
          <a:srgbClr val="CFACAA"/>
        </a:accent5>
        <a:accent6>
          <a:srgbClr val="834935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ets 7">
        <a:dk1>
          <a:srgbClr val="003366"/>
        </a:dk1>
        <a:lt1>
          <a:srgbClr val="FFFFFF"/>
        </a:lt1>
        <a:dk2>
          <a:srgbClr val="00004E"/>
        </a:dk2>
        <a:lt2>
          <a:srgbClr val="CCFFFF"/>
        </a:lt2>
        <a:accent1>
          <a:srgbClr val="2952A3"/>
        </a:accent1>
        <a:accent2>
          <a:srgbClr val="216377"/>
        </a:accent2>
        <a:accent3>
          <a:srgbClr val="AAAAB2"/>
        </a:accent3>
        <a:accent4>
          <a:srgbClr val="DADADA"/>
        </a:accent4>
        <a:accent5>
          <a:srgbClr val="ACB3CE"/>
        </a:accent5>
        <a:accent6>
          <a:srgbClr val="1D596B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ets 8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5F5F5F"/>
        </a:accent1>
        <a:accent2>
          <a:srgbClr val="4D4D4D"/>
        </a:accent2>
        <a:accent3>
          <a:srgbClr val="AAAAAA"/>
        </a:accent3>
        <a:accent4>
          <a:srgbClr val="DADADA"/>
        </a:accent4>
        <a:accent5>
          <a:srgbClr val="B6B6B6"/>
        </a:accent5>
        <a:accent6>
          <a:srgbClr val="454545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ets 9">
        <a:dk1>
          <a:srgbClr val="777777"/>
        </a:dk1>
        <a:lt1>
          <a:srgbClr val="FFFFFF"/>
        </a:lt1>
        <a:dk2>
          <a:srgbClr val="5F6256"/>
        </a:dk2>
        <a:lt2>
          <a:srgbClr val="D1D1CB"/>
        </a:lt2>
        <a:accent1>
          <a:srgbClr val="909082"/>
        </a:accent1>
        <a:accent2>
          <a:srgbClr val="6A6A6A"/>
        </a:accent2>
        <a:accent3>
          <a:srgbClr val="B6B7B4"/>
        </a:accent3>
        <a:accent4>
          <a:srgbClr val="DADADA"/>
        </a:accent4>
        <a:accent5>
          <a:srgbClr val="C6C6C1"/>
        </a:accent5>
        <a:accent6>
          <a:srgbClr val="5F5F5F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ets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55557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4C4C72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ets 11">
        <a:dk1>
          <a:srgbClr val="2D2015"/>
        </a:dk1>
        <a:lt1>
          <a:srgbClr val="FFFFFF"/>
        </a:lt1>
        <a:dk2>
          <a:srgbClr val="7B5D39"/>
        </a:dk2>
        <a:lt2>
          <a:srgbClr val="DFC08D"/>
        </a:lt2>
        <a:accent1>
          <a:srgbClr val="8C7B70"/>
        </a:accent1>
        <a:accent2>
          <a:srgbClr val="734C25"/>
        </a:accent2>
        <a:accent3>
          <a:srgbClr val="BFB6AE"/>
        </a:accent3>
        <a:accent4>
          <a:srgbClr val="DADADA"/>
        </a:accent4>
        <a:accent5>
          <a:srgbClr val="C5BFBB"/>
        </a:accent5>
        <a:accent6>
          <a:srgbClr val="684420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Тема4</Template>
  <TotalTime>500</TotalTime>
  <Words>163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Тема4</vt:lpstr>
      <vt:lpstr>Рослини-хижаки</vt:lpstr>
      <vt:lpstr>У світі налічується близько 450 видів таких рослин, що належать до 6 родин, у тому числі:</vt:lpstr>
      <vt:lpstr>Рослини використовують п'ять механізмів різного типу для ловлі здобичі: </vt:lpstr>
      <vt:lpstr>Глечики-пастки</vt:lpstr>
      <vt:lpstr>Венерина мухоловка</vt:lpstr>
      <vt:lpstr>Липкі пастки</vt:lpstr>
      <vt:lpstr>Засмоктувальні пастки</vt:lpstr>
      <vt:lpstr>Пастки-невиливайки</vt:lpstr>
      <vt:lpstr>Дякую за увагу!!!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Рослини-хижаки</dc:title>
  <dc:creator>Татьяна</dc:creator>
  <cp:lastModifiedBy>Татьяна</cp:lastModifiedBy>
  <cp:revision>52</cp:revision>
  <dcterms:created xsi:type="dcterms:W3CDTF">2014-12-29T18:37:09Z</dcterms:created>
  <dcterms:modified xsi:type="dcterms:W3CDTF">2015-01-18T18:11:17Z</dcterms:modified>
</cp:coreProperties>
</file>