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6" r:id="rId14"/>
    <p:sldId id="269" r:id="rId15"/>
    <p:sldId id="270" r:id="rId16"/>
    <p:sldId id="271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3366FF"/>
    <a:srgbClr val="FF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57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31153-9C73-4E99-8077-9D4A8D9E8CE8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82027-FEB2-42E4-9238-A0AF22FF240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  <p:sp>
        <p:nvSpPr>
          <p:cNvPr id="29699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50B1C79-1564-4E7E-B7C6-8BC258FB655E}" type="slidenum">
              <a:rPr lang="uk-UA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uk-U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19213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2038" y="4349750"/>
            <a:ext cx="4733925" cy="3506788"/>
          </a:xfrm>
          <a:noFill/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uk-UA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uk.wikipedia.org/wiki/%D0%90%D0%BC%D1%96%D0%BD%D0%BE%D0%BA%D0%B8%D1%81%D0%BB%D0%BE%D1%82%D0%B8" TargetMode="External"/><Relationship Id="rId7" Type="http://schemas.openxmlformats.org/officeDocument/2006/relationships/image" Target="../media/image23.jpeg"/><Relationship Id="rId2" Type="http://schemas.openxmlformats.org/officeDocument/2006/relationships/hyperlink" Target="http://uk.wikipedia.org/wiki/%D0%9E%D1%80%D0%B3%D0%B0%D0%BD%D1%96%D1%87%D0%BD%D1%96_%D1%80%D0%B5%D1%87%D0%BE%D0%B2%D0%B8%D0%BD%D0%B8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hyperlink" Target="http://uk.wikipedia.org/wiki/%D0%9F%D0%B5%D0%BF%D1%82%D0%B8%D0%B4%D0%BD%D0%B8%D0%B9_%D0%B7%D0%B2'%D1%8F%D0%B7%D0%BE%D0%BA" TargetMode="Externa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4348" y="0"/>
            <a:ext cx="7929618" cy="3357586"/>
          </a:xfrm>
          <a:prstGeom prst="round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chemeClr val="tx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Презентація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на тему:</a:t>
            </a:r>
            <a:b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«</a:t>
            </a:r>
            <a:r>
              <a:rPr lang="ru-RU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Жири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білки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ru-RU" sz="48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вуглеводи</a:t>
            </a:r>
            <a:r>
              <a:rPr lang="ru-RU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»</a:t>
            </a:r>
            <a:endParaRPr lang="uk-UA" sz="4800" b="1" dirty="0" smtClean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5429256" y="3929066"/>
            <a:ext cx="3286148" cy="2286016"/>
          </a:xfrm>
          <a:prstGeom prst="ellipse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parajita" pitchFamily="34" charset="0"/>
              </a:rPr>
              <a:t>Підготувала </a:t>
            </a:r>
          </a:p>
          <a:p>
            <a:r>
              <a:rPr lang="uk-UA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parajita" pitchFamily="34" charset="0"/>
              </a:rPr>
              <a:t>Хвірук</a:t>
            </a:r>
            <a:r>
              <a:rPr lang="uk-UA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Aparajita" pitchFamily="34" charset="0"/>
              </a:rPr>
              <a:t> Тетяна 11-В клас</a:t>
            </a:r>
          </a:p>
        </p:txBody>
      </p:sp>
      <p:sp>
        <p:nvSpPr>
          <p:cNvPr id="7" name="Овал 6"/>
          <p:cNvSpPr/>
          <p:nvPr/>
        </p:nvSpPr>
        <p:spPr>
          <a:xfrm>
            <a:off x="142844" y="3286124"/>
            <a:ext cx="4857784" cy="3286148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714744" y="357166"/>
            <a:ext cx="32147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білків</a:t>
            </a:r>
            <a:endParaRPr lang="ru-RU" sz="4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6" name="Рисунок 5" descr="Рисунок2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785926"/>
            <a:ext cx="3645403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 descr="Рисунок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8" y="1857364"/>
            <a:ext cx="2671315" cy="276992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8" name="TextBox 7"/>
          <p:cNvSpPr txBox="1"/>
          <p:nvPr/>
        </p:nvSpPr>
        <p:spPr>
          <a:xfrm>
            <a:off x="1000100" y="4786322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Модель </a:t>
            </a:r>
            <a:r>
              <a:rPr lang="ru-RU" i="1" dirty="0" err="1" smtClean="0">
                <a:solidFill>
                  <a:schemeClr val="bg1"/>
                </a:solidFill>
              </a:rPr>
              <a:t>білка</a:t>
            </a:r>
            <a:endParaRPr lang="ru-RU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929322" y="4786322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solidFill>
                  <a:schemeClr val="bg1"/>
                </a:solidFill>
              </a:rPr>
              <a:t>Модель </a:t>
            </a:r>
            <a:r>
              <a:rPr lang="ru-RU" i="1" dirty="0" err="1" smtClean="0">
                <a:solidFill>
                  <a:schemeClr val="bg1"/>
                </a:solidFill>
              </a:rPr>
              <a:t>амінокислоти</a:t>
            </a:r>
            <a:endParaRPr lang="ru-RU" i="1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85720" y="5786454"/>
            <a:ext cx="907262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err="1" smtClean="0">
                <a:solidFill>
                  <a:srgbClr val="FF0000"/>
                </a:solidFill>
              </a:rPr>
              <a:t>Молекули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білків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ru-RU" sz="2800" i="1" dirty="0" smtClean="0"/>
              <a:t>– </a:t>
            </a:r>
            <a:r>
              <a:rPr lang="ru-RU" sz="2800" i="1" dirty="0" err="1" smtClean="0"/>
              <a:t>ланцюги</a:t>
            </a:r>
            <a:r>
              <a:rPr lang="ru-RU" sz="2800" i="1" dirty="0" smtClean="0"/>
              <a:t>, </a:t>
            </a:r>
            <a:r>
              <a:rPr lang="ru-RU" sz="2800" i="1" dirty="0" err="1" smtClean="0"/>
              <a:t>побудовані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з</a:t>
            </a:r>
            <a:r>
              <a:rPr lang="ru-RU" sz="2800" i="1" dirty="0" smtClean="0"/>
              <a:t> </a:t>
            </a:r>
            <a:r>
              <a:rPr lang="ru-RU" sz="2800" i="1" dirty="0" err="1" smtClean="0"/>
              <a:t>амінокислот</a:t>
            </a:r>
            <a:endParaRPr lang="ru-RU" sz="2800" i="1" dirty="0" smtClean="0"/>
          </a:p>
          <a:p>
            <a:endParaRPr lang="ru-RU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25"/>
          </a:xfrm>
          <a:noFill/>
        </p:spPr>
        <p:txBody>
          <a:bodyPr/>
          <a:lstStyle/>
          <a:p>
            <a:pPr algn="ctr"/>
            <a:r>
              <a:rPr lang="uk-UA" dirty="0" smtClean="0"/>
              <a:t>Перетворення  білків</a:t>
            </a:r>
            <a:endParaRPr lang="ru-RU" dirty="0" smtClean="0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 2" pitchFamily="18" charset="2"/>
              <a:buNone/>
            </a:pPr>
            <a:r>
              <a:rPr lang="uk-UA" sz="6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rgbClr val="FF0000"/>
              </a:solidFill>
            </a:endParaRPr>
          </a:p>
        </p:txBody>
      </p:sp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5143500" y="3357563"/>
            <a:ext cx="2714625" cy="862012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>
                <a:latin typeface="Times New Roman" pitchFamily="18" charset="0"/>
                <a:cs typeface="Times New Roman" pitchFamily="18" charset="0"/>
              </a:rPr>
              <a:t>амінокислоти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endParaRPr lang="uk-UA" dirty="0">
              <a:latin typeface="Constantia" pitchFamily="18" charset="0"/>
            </a:endParaRPr>
          </a:p>
        </p:txBody>
      </p:sp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3786188" y="5143500"/>
            <a:ext cx="1214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3200" dirty="0">
                <a:latin typeface="Constantia" pitchFamily="18" charset="0"/>
              </a:rPr>
              <a:t>білки</a:t>
            </a:r>
          </a:p>
        </p:txBody>
      </p:sp>
      <p:sp>
        <p:nvSpPr>
          <p:cNvPr id="27654" name="TextBox 6"/>
          <p:cNvSpPr txBox="1">
            <a:spLocks noChangeArrowheads="1"/>
          </p:cNvSpPr>
          <p:nvPr/>
        </p:nvSpPr>
        <p:spPr bwMode="auto">
          <a:xfrm>
            <a:off x="6000750" y="4786313"/>
            <a:ext cx="2071688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3200" dirty="0">
                <a:latin typeface="Constantia" pitchFamily="18" charset="0"/>
              </a:rPr>
              <a:t>жирні кислоти</a:t>
            </a:r>
          </a:p>
        </p:txBody>
      </p:sp>
      <p:pic>
        <p:nvPicPr>
          <p:cNvPr id="8" name="TextBox 7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2038" y="1536700"/>
            <a:ext cx="1281112" cy="1047750"/>
          </a:xfrm>
          <a:prstGeom prst="rect">
            <a:avLst/>
          </a:prstGeom>
          <a:noFill/>
        </p:spPr>
      </p:pic>
      <p:cxnSp>
        <p:nvCxnSpPr>
          <p:cNvPr id="10" name="Прямая со стрелкой 9"/>
          <p:cNvCxnSpPr/>
          <p:nvPr/>
        </p:nvCxnSpPr>
        <p:spPr>
          <a:xfrm rot="5400000" flipH="1" flipV="1">
            <a:off x="5464969" y="2678907"/>
            <a:ext cx="428625" cy="35718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rot="10800000" flipV="1">
            <a:off x="4572000" y="4214813"/>
            <a:ext cx="1071563" cy="92868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6573044" y="4499769"/>
            <a:ext cx="571500" cy="158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858000" y="2643188"/>
            <a:ext cx="714375" cy="57150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27660" name="Рисунок 12" descr="produkty-bilkov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00174"/>
            <a:ext cx="47545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  <a:softEdge rad="127000"/>
          </a:effectLst>
        </p:spPr>
      </p:pic>
      <p:cxnSp>
        <p:nvCxnSpPr>
          <p:cNvPr id="17" name="Прямая со стрелкой 16"/>
          <p:cNvCxnSpPr/>
          <p:nvPr/>
        </p:nvCxnSpPr>
        <p:spPr>
          <a:xfrm rot="5400000">
            <a:off x="963612" y="4751388"/>
            <a:ext cx="1071563" cy="1588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28625" y="5286375"/>
            <a:ext cx="2286000" cy="5238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+mn-lt"/>
              </a:rPr>
              <a:t>денатурація</a:t>
            </a:r>
            <a:endParaRPr lang="ru-RU" sz="2800" dirty="0">
              <a:latin typeface="+mn-lt"/>
            </a:endParaRPr>
          </a:p>
        </p:txBody>
      </p:sp>
      <p:cxnSp>
        <p:nvCxnSpPr>
          <p:cNvPr id="20" name="Прямая со стрелкой 19"/>
          <p:cNvCxnSpPr/>
          <p:nvPr/>
        </p:nvCxnSpPr>
        <p:spPr>
          <a:xfrm flipV="1">
            <a:off x="2500313" y="4214813"/>
            <a:ext cx="2500312" cy="107156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4" name="TextBox 18"/>
          <p:cNvSpPr txBox="1">
            <a:spLocks noChangeArrowheads="1"/>
          </p:cNvSpPr>
          <p:nvPr/>
        </p:nvSpPr>
        <p:spPr bwMode="auto">
          <a:xfrm>
            <a:off x="5000625" y="1357313"/>
            <a:ext cx="2286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dirty="0" err="1">
                <a:latin typeface="Constantia" pitchFamily="18" charset="0"/>
              </a:rPr>
              <a:t>Низько-молекулярні</a:t>
            </a:r>
            <a:r>
              <a:rPr lang="uk-UA" sz="2800" dirty="0">
                <a:latin typeface="Constantia" pitchFamily="18" charset="0"/>
              </a:rPr>
              <a:t> речовини</a:t>
            </a:r>
            <a:endParaRPr lang="ru-RU" sz="2800" dirty="0">
              <a:latin typeface="Constantia" pitchFamily="18" charset="0"/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7072313" y="1785938"/>
            <a:ext cx="428625" cy="21431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857750" y="3071813"/>
            <a:ext cx="642938" cy="158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49" grpId="0"/>
      <p:bldP spid="27651" grpId="0" animBg="1"/>
      <p:bldP spid="27653" grpId="0"/>
      <p:bldP spid="27654" grpId="0"/>
      <p:bldP spid="18" grpId="0" animBg="1"/>
      <p:bldP spid="276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26894" y="-1793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00012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FF0000"/>
                </a:solidFill>
              </a:rPr>
              <a:t>Класифікація білків</a:t>
            </a:r>
          </a:p>
        </p:txBody>
      </p:sp>
      <p:sp>
        <p:nvSpPr>
          <p:cNvPr id="28674" name="Содержимое 2"/>
          <p:cNvSpPr>
            <a:spLocks noGrp="1"/>
          </p:cNvSpPr>
          <p:nvPr>
            <p:ph idx="1"/>
          </p:nvPr>
        </p:nvSpPr>
        <p:spPr>
          <a:xfrm>
            <a:off x="0" y="1142984"/>
            <a:ext cx="8229600" cy="4525963"/>
          </a:xfrm>
        </p:spPr>
        <p:txBody>
          <a:bodyPr>
            <a:normAutofit/>
          </a:bodyPr>
          <a:lstStyle/>
          <a:p>
            <a:r>
              <a:rPr lang="uk-UA" sz="3600" dirty="0" smtClean="0"/>
              <a:t>Ферменти</a:t>
            </a:r>
          </a:p>
          <a:p>
            <a:r>
              <a:rPr lang="uk-UA" sz="3600" dirty="0" smtClean="0"/>
              <a:t>Транспортні</a:t>
            </a:r>
          </a:p>
          <a:p>
            <a:r>
              <a:rPr lang="uk-UA" sz="3600" dirty="0" smtClean="0"/>
              <a:t>Захисні білки</a:t>
            </a:r>
          </a:p>
          <a:p>
            <a:r>
              <a:rPr lang="uk-UA" sz="3600" dirty="0" smtClean="0"/>
              <a:t>Білки - гормони</a:t>
            </a:r>
          </a:p>
          <a:p>
            <a:r>
              <a:rPr lang="uk-UA" sz="3600" dirty="0" smtClean="0"/>
              <a:t>Скоротливі білки</a:t>
            </a:r>
          </a:p>
          <a:p>
            <a:r>
              <a:rPr lang="uk-UA" sz="3600" dirty="0" smtClean="0"/>
              <a:t>Структурні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2143116"/>
            <a:ext cx="2000250" cy="5238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dirty="0">
                <a:latin typeface="+mn-lt"/>
              </a:rPr>
              <a:t>глобулярні</a:t>
            </a:r>
          </a:p>
        </p:txBody>
      </p:sp>
      <p:sp>
        <p:nvSpPr>
          <p:cNvPr id="28676" name="TextBox 4"/>
          <p:cNvSpPr txBox="1">
            <a:spLocks noChangeArrowheads="1"/>
          </p:cNvSpPr>
          <p:nvPr/>
        </p:nvSpPr>
        <p:spPr bwMode="auto">
          <a:xfrm>
            <a:off x="4500562" y="4143380"/>
            <a:ext cx="2071688" cy="52387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dirty="0" err="1">
                <a:latin typeface="Constantia" pitchFamily="18" charset="0"/>
              </a:rPr>
              <a:t>фібрилярні</a:t>
            </a:r>
            <a:endParaRPr lang="uk-UA" sz="2800" dirty="0">
              <a:latin typeface="Constantia" pitchFamily="18" charset="0"/>
            </a:endParaRPr>
          </a:p>
        </p:txBody>
      </p:sp>
      <p:sp>
        <p:nvSpPr>
          <p:cNvPr id="28677" name="TextBox 5"/>
          <p:cNvSpPr txBox="1">
            <a:spLocks noChangeArrowheads="1"/>
          </p:cNvSpPr>
          <p:nvPr/>
        </p:nvSpPr>
        <p:spPr bwMode="auto">
          <a:xfrm>
            <a:off x="7572396" y="3214686"/>
            <a:ext cx="1428750" cy="523875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 dirty="0">
                <a:latin typeface="Constantia" pitchFamily="18" charset="0"/>
              </a:rPr>
              <a:t>БІЛКИ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 rot="10800000" flipV="1">
            <a:off x="6858017" y="3793752"/>
            <a:ext cx="1359539" cy="63538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rot="10800000">
            <a:off x="6786578" y="2428868"/>
            <a:ext cx="1285883" cy="5715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Правая фигурная скобка 16"/>
          <p:cNvSpPr/>
          <p:nvPr/>
        </p:nvSpPr>
        <p:spPr>
          <a:xfrm>
            <a:off x="4027949" y="1303789"/>
            <a:ext cx="357190" cy="2428892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4071934" y="3929066"/>
            <a:ext cx="214312" cy="928688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28596" y="3714752"/>
            <a:ext cx="3429000" cy="158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8" dur="1000"/>
                                        <p:tgtEl>
                                          <p:spTgt spid="286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5" dur="1000"/>
                                        <p:tgtEl>
                                          <p:spTgt spid="286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2" dur="1000"/>
                                        <p:tgtEl>
                                          <p:spTgt spid="286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9" dur="1000"/>
                                        <p:tgtEl>
                                          <p:spTgt spid="286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6" dur="1000"/>
                                        <p:tgtEl>
                                          <p:spTgt spid="286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83" dur="1000"/>
                                        <p:tgtEl>
                                          <p:spTgt spid="286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3" grpId="0"/>
      <p:bldP spid="28674" grpId="0" build="p"/>
      <p:bldP spid="4" grpId="0" animBg="1"/>
      <p:bldP spid="28676" grpId="0" animBg="1"/>
      <p:bldP spid="28677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500166" y="3643314"/>
            <a:ext cx="72866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/>
              <a:t>Вуглеводи</a:t>
            </a:r>
            <a:r>
              <a:rPr lang="uk-UA" sz="2400" dirty="0" smtClean="0"/>
              <a:t> — це органічні сполуки, до складу яких входять вуглець, водень і кисень.</a:t>
            </a:r>
            <a:endParaRPr lang="ru-RU" sz="2400" dirty="0" smtClean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571472" y="214290"/>
            <a:ext cx="30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Вуглеводи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Рисунок 9" descr="Рисунок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4571984"/>
            <a:ext cx="2291525" cy="22860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10" descr="ug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1934" y="571480"/>
            <a:ext cx="4111636" cy="3083728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Солнце 4"/>
          <p:cNvGrpSpPr>
            <a:grpSpLocks/>
          </p:cNvGrpSpPr>
          <p:nvPr/>
        </p:nvGrpSpPr>
        <p:grpSpPr bwMode="auto">
          <a:xfrm>
            <a:off x="225425" y="158750"/>
            <a:ext cx="2438400" cy="2395538"/>
            <a:chOff x="142" y="100"/>
            <a:chExt cx="1536" cy="1509"/>
          </a:xfrm>
        </p:grpSpPr>
        <p:pic>
          <p:nvPicPr>
            <p:cNvPr id="30722" name="Солнце 4"/>
            <p:cNvPicPr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42" y="100"/>
              <a:ext cx="1536" cy="1509"/>
            </a:xfrm>
            <a:prstGeom prst="rect">
              <a:avLst/>
            </a:prstGeom>
            <a:noFill/>
          </p:spPr>
        </p:pic>
        <p:sp>
          <p:nvSpPr>
            <p:cNvPr id="30723" name="Text Box 3"/>
            <p:cNvSpPr txBox="1">
              <a:spLocks noChangeArrowheads="1"/>
            </p:cNvSpPr>
            <p:nvPr/>
          </p:nvSpPr>
          <p:spPr bwMode="auto">
            <a:xfrm>
              <a:off x="661" y="586"/>
              <a:ext cx="501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uk-UA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grpSp>
        <p:nvGrpSpPr>
          <p:cNvPr id="3" name="Прямоугольник 8"/>
          <p:cNvGrpSpPr>
            <a:grpSpLocks/>
          </p:cNvGrpSpPr>
          <p:nvPr/>
        </p:nvGrpSpPr>
        <p:grpSpPr bwMode="auto">
          <a:xfrm>
            <a:off x="7583488" y="5114925"/>
            <a:ext cx="993775" cy="895350"/>
            <a:chOff x="4777" y="3222"/>
            <a:chExt cx="626" cy="564"/>
          </a:xfrm>
        </p:grpSpPr>
        <p:pic>
          <p:nvPicPr>
            <p:cNvPr id="30725" name="Прямоугольник 8"/>
            <p:cNvPicPr>
              <a:picLocks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777" y="3222"/>
              <a:ext cx="626" cy="564"/>
            </a:xfrm>
            <a:prstGeom prst="rect">
              <a:avLst/>
            </a:prstGeom>
            <a:noFill/>
          </p:spPr>
        </p:pic>
        <p:sp>
          <p:nvSpPr>
            <p:cNvPr id="30726" name="Text Box 6"/>
            <p:cNvSpPr txBox="1">
              <a:spLocks noChangeArrowheads="1"/>
            </p:cNvSpPr>
            <p:nvPr/>
          </p:nvSpPr>
          <p:spPr bwMode="auto">
            <a:xfrm rot="18624097">
              <a:off x="5048" y="3162"/>
              <a:ext cx="82" cy="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uk-UA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sp>
        <p:nvSpPr>
          <p:cNvPr id="10" name="Дуга 9"/>
          <p:cNvSpPr/>
          <p:nvPr/>
        </p:nvSpPr>
        <p:spPr>
          <a:xfrm>
            <a:off x="6672263" y="4076700"/>
            <a:ext cx="60325" cy="46038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cxnSp>
        <p:nvCxnSpPr>
          <p:cNvPr id="12" name="Прямая соединительная линия 11"/>
          <p:cNvCxnSpPr>
            <a:stCxn id="0" idx="0"/>
          </p:cNvCxnSpPr>
          <p:nvPr/>
        </p:nvCxnSpPr>
        <p:spPr>
          <a:xfrm flipH="1" flipV="1">
            <a:off x="6037263" y="4187825"/>
            <a:ext cx="1658937" cy="1009650"/>
          </a:xfrm>
          <a:prstGeom prst="line">
            <a:avLst/>
          </a:prstGeom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30" name="TextBox 29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46175" y="817563"/>
            <a:ext cx="4541838" cy="3602037"/>
          </a:xfrm>
          <a:prstGeom prst="rect">
            <a:avLst/>
          </a:prstGeom>
          <a:noFill/>
        </p:spPr>
      </p:pic>
      <p:grpSp>
        <p:nvGrpSpPr>
          <p:cNvPr id="4" name="Сердце 5"/>
          <p:cNvGrpSpPr>
            <a:grpSpLocks/>
          </p:cNvGrpSpPr>
          <p:nvPr/>
        </p:nvGrpSpPr>
        <p:grpSpPr bwMode="auto">
          <a:xfrm>
            <a:off x="4926013" y="3419475"/>
            <a:ext cx="3956050" cy="3200400"/>
            <a:chOff x="3103" y="2154"/>
            <a:chExt cx="2492" cy="2016"/>
          </a:xfrm>
        </p:grpSpPr>
        <p:pic>
          <p:nvPicPr>
            <p:cNvPr id="30731" name="Сердце 5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103" y="2154"/>
              <a:ext cx="2492" cy="2016"/>
            </a:xfrm>
            <a:prstGeom prst="rect">
              <a:avLst/>
            </a:prstGeom>
            <a:noFill/>
          </p:spPr>
        </p:pic>
        <p:sp>
          <p:nvSpPr>
            <p:cNvPr id="30732" name="Text Box 12"/>
            <p:cNvSpPr txBox="1">
              <a:spLocks noChangeArrowheads="1"/>
            </p:cNvSpPr>
            <p:nvPr/>
          </p:nvSpPr>
          <p:spPr bwMode="auto">
            <a:xfrm rot="7275333">
              <a:off x="3735" y="2452"/>
              <a:ext cx="1153" cy="10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uk-UA">
                <a:solidFill>
                  <a:srgbClr val="FFFFFF"/>
                </a:solidFill>
                <a:latin typeface="Constantia" pitchFamily="18" charset="0"/>
              </a:endParaRPr>
            </a:p>
          </p:txBody>
        </p:sp>
      </p:grpSp>
      <p:pic>
        <p:nvPicPr>
          <p:cNvPr id="37" name="TextBox 36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376863" y="3413125"/>
            <a:ext cx="2651125" cy="2566988"/>
          </a:xfrm>
          <a:prstGeom prst="rect">
            <a:avLst/>
          </a:prstGeom>
          <a:noFill/>
        </p:spPr>
      </p:pic>
      <p:grpSp>
        <p:nvGrpSpPr>
          <p:cNvPr id="5" name="Молния 41"/>
          <p:cNvGrpSpPr>
            <a:grpSpLocks/>
          </p:cNvGrpSpPr>
          <p:nvPr/>
        </p:nvGrpSpPr>
        <p:grpSpPr bwMode="auto">
          <a:xfrm>
            <a:off x="2382838" y="792163"/>
            <a:ext cx="823912" cy="1165225"/>
            <a:chOff x="1501" y="499"/>
            <a:chExt cx="519" cy="734"/>
          </a:xfrm>
        </p:grpSpPr>
        <p:pic>
          <p:nvPicPr>
            <p:cNvPr id="30735" name="Молния 41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501" y="499"/>
              <a:ext cx="519" cy="734"/>
            </a:xfrm>
            <a:prstGeom prst="rect">
              <a:avLst/>
            </a:prstGeom>
            <a:noFill/>
          </p:spPr>
        </p:pic>
        <p:sp>
          <p:nvSpPr>
            <p:cNvPr id="30736" name="Text Box 16"/>
            <p:cNvSpPr txBox="1">
              <a:spLocks noChangeArrowheads="1"/>
            </p:cNvSpPr>
            <p:nvPr/>
          </p:nvSpPr>
          <p:spPr bwMode="auto">
            <a:xfrm>
              <a:off x="1719" y="744"/>
              <a:ext cx="102" cy="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 lang="uk-UA">
                <a:solidFill>
                  <a:srgbClr val="000000"/>
                </a:solidFill>
                <a:latin typeface="Constantia" pitchFamily="18" charset="0"/>
              </a:endParaRPr>
            </a:p>
          </p:txBody>
        </p:sp>
      </p:grpSp>
      <p:sp>
        <p:nvSpPr>
          <p:cNvPr id="41" name="Облако 40"/>
          <p:cNvSpPr/>
          <p:nvPr/>
        </p:nvSpPr>
        <p:spPr>
          <a:xfrm>
            <a:off x="1598613" y="214313"/>
            <a:ext cx="2109787" cy="865187"/>
          </a:xfrm>
          <a:prstGeom prst="cloud">
            <a:avLst/>
          </a:prstGeom>
          <a:solidFill>
            <a:schemeClr val="tx1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3" name="Стрелка вниз 42"/>
          <p:cNvSpPr/>
          <p:nvPr/>
        </p:nvSpPr>
        <p:spPr>
          <a:xfrm rot="19602334">
            <a:off x="1654175" y="2087563"/>
            <a:ext cx="565150" cy="1281112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sp>
        <p:nvSpPr>
          <p:cNvPr id="45" name="Стрелка вниз 44"/>
          <p:cNvSpPr/>
          <p:nvPr/>
        </p:nvSpPr>
        <p:spPr>
          <a:xfrm rot="19602334">
            <a:off x="2673350" y="1462088"/>
            <a:ext cx="479425" cy="1106487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uk-UA" dirty="0"/>
          </a:p>
        </p:txBody>
      </p:sp>
      <p:pic>
        <p:nvPicPr>
          <p:cNvPr id="47" name="TextBox 46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5775" y="298450"/>
            <a:ext cx="1816100" cy="781050"/>
          </a:xfrm>
          <a:prstGeom prst="rect">
            <a:avLst/>
          </a:prstGeom>
          <a:noFill/>
        </p:spPr>
      </p:pic>
      <p:pic>
        <p:nvPicPr>
          <p:cNvPr id="48" name="TextBox 47"/>
          <p:cNvPicPr>
            <a:picLocks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913" y="444500"/>
            <a:ext cx="2328862" cy="1633538"/>
          </a:xfrm>
          <a:prstGeom prst="rect">
            <a:avLst/>
          </a:prstGeom>
          <a:noFill/>
        </p:spPr>
      </p:pic>
      <p:pic>
        <p:nvPicPr>
          <p:cNvPr id="7" name="TextBox 6"/>
          <p:cNvPicPr>
            <a:picLocks noRot="1" noChangeAspect="1" noMove="1" noResize="1" noEditPoints="1" noAdjustHandles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00675" y="4181475"/>
            <a:ext cx="2925763" cy="939800"/>
          </a:xfrm>
          <a:prstGeom prst="rect">
            <a:avLst/>
          </a:prstGeom>
          <a:noFill/>
        </p:spPr>
      </p:pic>
      <p:sp>
        <p:nvSpPr>
          <p:cNvPr id="30744" name="TextBox 16"/>
          <p:cNvSpPr txBox="1">
            <a:spLocks noChangeArrowheads="1"/>
          </p:cNvSpPr>
          <p:nvPr/>
        </p:nvSpPr>
        <p:spPr bwMode="auto">
          <a:xfrm>
            <a:off x="4643438" y="857250"/>
            <a:ext cx="192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>
              <a:latin typeface="Constantia" pitchFamily="18" charset="0"/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withGroup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withGroup">
                            <p:stCondLst>
                              <p:cond delay="1750"/>
                            </p:stCondLst>
                            <p:childTnLst>
                              <p:par>
                                <p:cTn id="24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250"/>
                            </p:stCondLst>
                            <p:childTnLst>
                              <p:par>
                                <p:cTn id="3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750"/>
                            </p:stCondLst>
                            <p:childTnLst>
                              <p:par>
                                <p:cTn id="41" presetID="6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36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7037E-7 L 3.05556E-6 -0.02523 C 3.05556E-6 -0.03657 0.06441 -0.05046 0.11701 -0.05046 L 0.2342 -0.05046 " pathEditMode="relative" rAng="0" ptsTypes="FfFF">
                                      <p:cBhvr>
                                        <p:cTn id="4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" y="-25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withGroup">
                            <p:stCondLst>
                              <p:cond delay="625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withGroup">
                            <p:stCondLst>
                              <p:cond delay="675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7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5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58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0.00347 L 0.03941 0.07053 C 0.04844 0.08441 0.05348 0.10545 0.05348 0.12742 C 0.05348 0.1524 0.04844 0.17252 0.03941 0.1864 L -0.00052 0.25347 " pathEditMode="relative" rAng="0" ptsTypes="FffFF">
                                      <p:cBhvr>
                                        <p:cTn id="66" dur="7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withGroup">
                            <p:stCondLst>
                              <p:cond delay="8700"/>
                            </p:stCondLst>
                            <p:childTnLst>
                              <p:par>
                                <p:cTn id="68" presetID="16" presetClass="exit" presetSubtype="2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withGroup">
                            <p:stCondLst>
                              <p:cond delay="92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withGroup">
                            <p:stCondLst>
                              <p:cond delay="112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withGroup">
                            <p:stCondLst>
                              <p:cond delay="11700"/>
                            </p:stCondLst>
                            <p:childTnLst>
                              <p:par>
                                <p:cTn id="8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746 -0.0703 L 0.43108 0.3529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27" y="21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withGroup">
                            <p:stCondLst>
                              <p:cond delay="137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withGroup">
                            <p:stCondLst>
                              <p:cond delay="13700"/>
                            </p:stCondLst>
                            <p:childTnLst>
                              <p:par>
                                <p:cTn id="8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withGroup">
                            <p:stCondLst>
                              <p:cond delay="14200"/>
                            </p:stCondLst>
                            <p:childTnLst>
                              <p:par>
                                <p:cTn id="9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5319E-6 L -0.01337 -0.32886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" y="-164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withGroup">
                            <p:stCondLst>
                              <p:cond delay="16200"/>
                            </p:stCondLst>
                            <p:childTnLst>
                              <p:par>
                                <p:cTn id="9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withGroup">
                            <p:stCondLst>
                              <p:cond delay="16450"/>
                            </p:stCondLst>
                            <p:childTnLst>
                              <p:par>
                                <p:cTn id="10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withGroup">
                            <p:stCondLst>
                              <p:cond delay="17200"/>
                            </p:stCondLst>
                            <p:childTnLst>
                              <p:par>
                                <p:cTn id="10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хема 6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928670"/>
            <a:ext cx="6613525" cy="2706687"/>
          </a:xfrm>
          <a:prstGeom prst="rect">
            <a:avLst/>
          </a:prstGeom>
          <a:noFill/>
        </p:spPr>
      </p:pic>
      <p:grpSp>
        <p:nvGrpSpPr>
          <p:cNvPr id="2" name="Прямоугольник 9"/>
          <p:cNvGrpSpPr>
            <a:grpSpLocks/>
          </p:cNvGrpSpPr>
          <p:nvPr/>
        </p:nvGrpSpPr>
        <p:grpSpPr bwMode="auto">
          <a:xfrm>
            <a:off x="811213" y="944563"/>
            <a:ext cx="835025" cy="2994025"/>
            <a:chOff x="511" y="595"/>
            <a:chExt cx="526" cy="1886"/>
          </a:xfrm>
        </p:grpSpPr>
        <p:pic>
          <p:nvPicPr>
            <p:cNvPr id="31746" name="Прямоугольник 9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1" y="595"/>
              <a:ext cx="526" cy="1886"/>
            </a:xfrm>
            <a:prstGeom prst="rect">
              <a:avLst/>
            </a:prstGeom>
            <a:noFill/>
          </p:spPr>
        </p:pic>
        <p:sp>
          <p:nvSpPr>
            <p:cNvPr id="31747" name="Text Box 3"/>
            <p:cNvSpPr txBox="1">
              <a:spLocks noChangeArrowheads="1"/>
            </p:cNvSpPr>
            <p:nvPr/>
          </p:nvSpPr>
          <p:spPr bwMode="auto">
            <a:xfrm rot="16200000">
              <a:off x="-36" y="1266"/>
              <a:ext cx="1679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3600" dirty="0" err="1">
                  <a:solidFill>
                    <a:srgbClr val="2D2DB9"/>
                  </a:solidFill>
                  <a:latin typeface="Constantia" pitchFamily="18" charset="0"/>
                  <a:ea typeface="SimSun" pitchFamily="2" charset="-122"/>
                </a:rPr>
                <a:t>Вуглеводи</a:t>
              </a:r>
              <a:endParaRPr lang="ru-RU" sz="3600" dirty="0">
                <a:solidFill>
                  <a:srgbClr val="2D2DB9"/>
                </a:solidFill>
                <a:latin typeface="Constantia" pitchFamily="18" charset="0"/>
                <a:ea typeface="SimSun" pitchFamily="2" charset="-122"/>
              </a:endParaRPr>
            </a:p>
          </p:txBody>
        </p:sp>
      </p:grpSp>
      <p:sp>
        <p:nvSpPr>
          <p:cNvPr id="12" name="Прямоугольник 11"/>
          <p:cNvSpPr/>
          <p:nvPr/>
        </p:nvSpPr>
        <p:spPr>
          <a:xfrm rot="10800000" flipV="1">
            <a:off x="1763713" y="620713"/>
            <a:ext cx="1423987" cy="14668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/>
                </a:solidFill>
                <a:latin typeface="+mn-lt"/>
              </a:rPr>
              <a:t>-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3713" y="1412875"/>
            <a:ext cx="7365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/>
                </a:solidFill>
                <a:latin typeface="+mn-lt"/>
              </a:rPr>
              <a:t>-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763713" y="2349500"/>
            <a:ext cx="595312" cy="1465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dirty="0">
                <a:solidFill>
                  <a:schemeClr val="accent6"/>
                </a:solidFill>
                <a:latin typeface="+mn-lt"/>
              </a:rPr>
              <a:t>-</a:t>
            </a: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7788275" cy="1128712"/>
          </a:xfrm>
        </p:spPr>
        <p:txBody>
          <a:bodyPr lIns="91440" tIns="91440" rIns="91440" bIns="45720" anchor="t">
            <a:normAutofit fontScale="90000"/>
          </a:bodyPr>
          <a:lstStyle/>
          <a:p>
            <a:pPr algn="ctr"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ru-RU" sz="3600" u="sng" dirty="0" smtClean="0">
                <a:solidFill>
                  <a:srgbClr val="2D2DB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Вуглеводи</a:t>
            </a:r>
            <a:r>
              <a:rPr lang="ru-RU" sz="3600" dirty="0" smtClean="0">
                <a:solidFill>
                  <a:srgbClr val="000080"/>
                </a:solidFill>
              </a:rPr>
              <a:t> </a:t>
            </a:r>
            <a:r>
              <a:rPr lang="ru-RU" sz="3600" dirty="0" smtClean="0"/>
              <a:t>(цукри</a:t>
            </a:r>
            <a:r>
              <a:rPr lang="ru-RU" sz="2800" dirty="0" smtClean="0"/>
              <a:t>)</a:t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 smtClean="0"/>
          </a:p>
        </p:txBody>
      </p:sp>
      <p:pic>
        <p:nvPicPr>
          <p:cNvPr id="11" name="Содержимое 6" descr="вуглеводи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/>
          <a:srcRect/>
          <a:stretch>
            <a:fillRect/>
          </a:stretch>
        </p:blipFill>
        <p:spPr>
          <a:xfrm>
            <a:off x="1571604" y="3786190"/>
            <a:ext cx="2518745" cy="5214974"/>
          </a:xfrm>
          <a:effectLst/>
        </p:spPr>
      </p:pic>
      <p:pic>
        <p:nvPicPr>
          <p:cNvPr id="17" name="Рисунок 16" descr="grapes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57950" y="3571876"/>
            <a:ext cx="2189163" cy="4316413"/>
          </a:xfrm>
          <a:prstGeom prst="rect">
            <a:avLst/>
          </a:prstGeom>
          <a:noFill/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857250"/>
          </a:xfrm>
        </p:spPr>
        <p:txBody>
          <a:bodyPr/>
          <a:lstStyle/>
          <a:p>
            <a:pPr algn="r"/>
            <a:r>
              <a:rPr lang="uk-UA" dirty="0" smtClean="0"/>
              <a:t>Перетворення вуглеводів</a:t>
            </a:r>
            <a:endParaRPr lang="ru-RU" dirty="0" smtClean="0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>
          <a:xfrm>
            <a:off x="357158" y="785794"/>
            <a:ext cx="2357454" cy="857256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sz="3200" b="1" dirty="0" err="1" smtClean="0"/>
              <a:t>вуглеводи</a:t>
            </a:r>
            <a:endParaRPr lang="ru-RU" sz="3200" b="1" dirty="0" smtClean="0"/>
          </a:p>
        </p:txBody>
      </p:sp>
      <p:cxnSp>
        <p:nvCxnSpPr>
          <p:cNvPr id="5" name="Прямая со стрелкой 4"/>
          <p:cNvCxnSpPr/>
          <p:nvPr/>
        </p:nvCxnSpPr>
        <p:spPr>
          <a:xfrm>
            <a:off x="1857356" y="1428736"/>
            <a:ext cx="1428750" cy="92868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43306" y="2357430"/>
            <a:ext cx="1643063" cy="523875"/>
          </a:xfrm>
          <a:prstGeom prst="rect">
            <a:avLst/>
          </a:prstGeom>
          <a:solidFill>
            <a:schemeClr val="accent3"/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dirty="0">
                <a:latin typeface="+mn-lt"/>
              </a:rPr>
              <a:t>С</a:t>
            </a:r>
            <a:r>
              <a:rPr lang="uk-UA" sz="2000" b="1" dirty="0">
                <a:latin typeface="+mn-lt"/>
              </a:rPr>
              <a:t>6</a:t>
            </a:r>
            <a:r>
              <a:rPr lang="uk-UA" sz="2800" b="1" dirty="0">
                <a:latin typeface="+mn-lt"/>
              </a:rPr>
              <a:t>Н12О</a:t>
            </a:r>
            <a:r>
              <a:rPr lang="uk-UA" sz="2400" b="1" dirty="0">
                <a:latin typeface="+mn-lt"/>
              </a:rPr>
              <a:t>6</a:t>
            </a:r>
            <a:endParaRPr lang="uk-UA" b="1" dirty="0">
              <a:latin typeface="+mn-lt"/>
            </a:endParaRPr>
          </a:p>
        </p:txBody>
      </p:sp>
      <p:sp>
        <p:nvSpPr>
          <p:cNvPr id="33797" name="TextBox 8"/>
          <p:cNvSpPr txBox="1">
            <a:spLocks noChangeArrowheads="1"/>
          </p:cNvSpPr>
          <p:nvPr/>
        </p:nvSpPr>
        <p:spPr bwMode="auto">
          <a:xfrm>
            <a:off x="642910" y="3000372"/>
            <a:ext cx="18891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  <a:latin typeface="Constantia" pitchFamily="18" charset="0"/>
              </a:rPr>
              <a:t>глікоген</a:t>
            </a:r>
          </a:p>
        </p:txBody>
      </p:sp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6215074" y="1500174"/>
            <a:ext cx="292892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рибоза</a:t>
            </a:r>
          </a:p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дезоксирибоза</a:t>
            </a:r>
          </a:p>
        </p:txBody>
      </p:sp>
      <p:sp>
        <p:nvSpPr>
          <p:cNvPr id="33799" name="TextBox 11"/>
          <p:cNvSpPr txBox="1">
            <a:spLocks noChangeArrowheads="1"/>
          </p:cNvSpPr>
          <p:nvPr/>
        </p:nvSpPr>
        <p:spPr bwMode="auto">
          <a:xfrm>
            <a:off x="1714480" y="4357694"/>
            <a:ext cx="1317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chemeClr val="bg1"/>
                </a:solidFill>
                <a:latin typeface="Constantia" pitchFamily="18" charset="0"/>
              </a:rPr>
              <a:t>жири</a:t>
            </a:r>
            <a:endParaRPr lang="uk-UA" sz="3200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3800" name="TextBox 12"/>
          <p:cNvSpPr txBox="1">
            <a:spLocks noChangeArrowheads="1"/>
          </p:cNvSpPr>
          <p:nvPr/>
        </p:nvSpPr>
        <p:spPr bwMode="auto">
          <a:xfrm>
            <a:off x="3357554" y="4714884"/>
            <a:ext cx="2714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замінні</a:t>
            </a:r>
            <a:r>
              <a:rPr lang="uk-UA" sz="2800" b="1" dirty="0">
                <a:latin typeface="Constantia" pitchFamily="18" charset="0"/>
              </a:rPr>
              <a:t> </a:t>
            </a:r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амінокислоти</a:t>
            </a:r>
          </a:p>
        </p:txBody>
      </p:sp>
      <p:sp>
        <p:nvSpPr>
          <p:cNvPr id="33801" name="TextBox 13"/>
          <p:cNvSpPr txBox="1">
            <a:spLocks noChangeArrowheads="1"/>
          </p:cNvSpPr>
          <p:nvPr/>
        </p:nvSpPr>
        <p:spPr bwMode="auto">
          <a:xfrm>
            <a:off x="6929454" y="3357562"/>
            <a:ext cx="24288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стероїди</a:t>
            </a:r>
          </a:p>
        </p:txBody>
      </p:sp>
      <p:cxnSp>
        <p:nvCxnSpPr>
          <p:cNvPr id="16" name="Прямая со стрелкой 15"/>
          <p:cNvCxnSpPr>
            <a:endCxn id="33797" idx="3"/>
          </p:cNvCxnSpPr>
          <p:nvPr/>
        </p:nvCxnSpPr>
        <p:spPr>
          <a:xfrm rot="10800000" flipV="1">
            <a:off x="2532035" y="3071810"/>
            <a:ext cx="468312" cy="22066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 flipV="1">
            <a:off x="2857488" y="3214686"/>
            <a:ext cx="1071562" cy="1000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rot="5400000">
            <a:off x="3893339" y="3821911"/>
            <a:ext cx="1285885" cy="7143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429256" y="3000372"/>
            <a:ext cx="1428750" cy="4286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500694" y="2214554"/>
            <a:ext cx="571504" cy="21431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TextBox 25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86116" y="642918"/>
            <a:ext cx="2316162" cy="762000"/>
          </a:xfrm>
          <a:prstGeom prst="rect">
            <a:avLst/>
          </a:prstGeom>
          <a:noFill/>
        </p:spPr>
      </p:pic>
      <p:cxnSp>
        <p:nvCxnSpPr>
          <p:cNvPr id="28" name="Прямая со стрелкой 27"/>
          <p:cNvCxnSpPr/>
          <p:nvPr/>
        </p:nvCxnSpPr>
        <p:spPr>
          <a:xfrm rot="5400000" flipH="1" flipV="1">
            <a:off x="4143375" y="1857362"/>
            <a:ext cx="7143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809" name="TextBox 29"/>
          <p:cNvSpPr txBox="1">
            <a:spLocks noChangeArrowheads="1"/>
          </p:cNvSpPr>
          <p:nvPr/>
        </p:nvSpPr>
        <p:spPr bwMode="auto">
          <a:xfrm>
            <a:off x="6357950" y="4500570"/>
            <a:ext cx="2071687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молочна</a:t>
            </a:r>
          </a:p>
          <a:p>
            <a:r>
              <a:rPr lang="uk-UA" sz="2800" b="1" dirty="0">
                <a:solidFill>
                  <a:schemeClr val="bg1"/>
                </a:solidFill>
                <a:latin typeface="Constantia" pitchFamily="18" charset="0"/>
              </a:rPr>
              <a:t>кислота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rot="16200000" flipH="1">
            <a:off x="5072067" y="3214686"/>
            <a:ext cx="1214447" cy="1071571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3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38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3" grpId="0"/>
      <p:bldP spid="33794" grpId="0" build="p"/>
      <p:bldP spid="8" grpId="0" animBg="1"/>
      <p:bldP spid="33797" grpId="0"/>
      <p:bldP spid="33798" grpId="0"/>
      <p:bldP spid="33799" grpId="0"/>
      <p:bldP spid="33800" grpId="0"/>
      <p:bldP spid="33801" grpId="0"/>
      <p:bldP spid="3380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357166"/>
            <a:ext cx="8363843" cy="6124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658481795"/>
      </p:ext>
    </p:extLst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1a722a0dfc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214290"/>
            <a:ext cx="1714488" cy="1714488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</p:pic>
      <p:pic>
        <p:nvPicPr>
          <p:cNvPr id="6" name="Рисунок 5" descr="image001(2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12" y="3286124"/>
            <a:ext cx="2016238" cy="28574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opasny-e-sochetaniya-produktov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2132" y="500042"/>
            <a:ext cx="3429000" cy="2143125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  <p:pic>
        <p:nvPicPr>
          <p:cNvPr id="8" name="Рисунок 7" descr="1284146309_marafon_food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158" y="3214686"/>
            <a:ext cx="4949667" cy="345576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142844" y="1643050"/>
            <a:ext cx="5715040" cy="1015663"/>
          </a:xfrm>
          <a:prstGeom prst="rect">
            <a:avLst/>
          </a:prstGeom>
          <a:noFill/>
        </p:spPr>
        <p:txBody>
          <a:bodyPr wrap="square" rtlCol="0">
            <a:prstTxWarp prst="textSlantUp">
              <a:avLst/>
            </a:prstTxWarp>
            <a:spAutoFit/>
          </a:bodyPr>
          <a:lstStyle/>
          <a:p>
            <a:r>
              <a:rPr lang="uk-UA" sz="6000" b="1" dirty="0" smtClean="0"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Дякую за увагу!</a:t>
            </a:r>
            <a:endParaRPr lang="ru-RU" sz="6000" b="1" dirty="0"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 descr="Рисунок3.em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24" y="214290"/>
            <a:ext cx="4071966" cy="231529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6" name="TextBox 5"/>
          <p:cNvSpPr txBox="1"/>
          <p:nvPr/>
        </p:nvSpPr>
        <p:spPr>
          <a:xfrm>
            <a:off x="4643438" y="4500570"/>
            <a:ext cx="34481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Органічні речовини</a:t>
            </a:r>
          </a:p>
          <a:p>
            <a:endParaRPr lang="uk-UA" sz="2400" dirty="0" smtClean="0"/>
          </a:p>
          <a:p>
            <a:r>
              <a:rPr lang="uk-UA" sz="2400" dirty="0" smtClean="0"/>
              <a:t> Жири         </a:t>
            </a:r>
            <a:r>
              <a:rPr lang="en-US" sz="2400" dirty="0" smtClean="0"/>
              <a:t>~20</a:t>
            </a:r>
            <a:r>
              <a:rPr lang="uk-UA" sz="2400" dirty="0" smtClean="0"/>
              <a:t>%</a:t>
            </a:r>
          </a:p>
          <a:p>
            <a:r>
              <a:rPr lang="uk-UA" sz="2400" dirty="0" smtClean="0"/>
              <a:t> Білки         </a:t>
            </a:r>
            <a:r>
              <a:rPr lang="en-US" sz="2400" dirty="0" smtClean="0"/>
              <a:t>~</a:t>
            </a:r>
            <a:r>
              <a:rPr lang="uk-UA" sz="2400" dirty="0" smtClean="0"/>
              <a:t>35%</a:t>
            </a:r>
          </a:p>
          <a:p>
            <a:r>
              <a:rPr lang="uk-UA" sz="2400" dirty="0" smtClean="0"/>
              <a:t> Вуглеводи 2%</a:t>
            </a:r>
          </a:p>
          <a:p>
            <a:endParaRPr lang="ru-RU" dirty="0"/>
          </a:p>
        </p:txBody>
      </p:sp>
      <p:pic>
        <p:nvPicPr>
          <p:cNvPr id="8" name="Рисунок 7" descr="Рисунок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7884" y="1000108"/>
            <a:ext cx="3001584" cy="325923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9" name="Рисунок 8" descr="8jeRzxnKlTY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82" y="3429000"/>
            <a:ext cx="3936506" cy="29523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Рисунок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88" y="1214422"/>
            <a:ext cx="3986163" cy="52864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00232" y="142852"/>
            <a:ext cx="5924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Організм – відкрита система</a:t>
            </a:r>
            <a:endParaRPr lang="ru-RU" sz="36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85720" y="1000108"/>
            <a:ext cx="8451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rgbClr val="FF0000"/>
                </a:solidFill>
                <a:latin typeface="Constantia" pitchFamily="18" charset="0"/>
              </a:rPr>
              <a:t>О2</a:t>
            </a:r>
            <a:endParaRPr lang="ru-RU" sz="4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643834" y="1071546"/>
            <a:ext cx="12506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smtClean="0">
                <a:solidFill>
                  <a:schemeClr val="tx2"/>
                </a:solidFill>
                <a:latin typeface="Constantia" pitchFamily="18" charset="0"/>
              </a:rPr>
              <a:t>Н2О</a:t>
            </a:r>
            <a:endParaRPr lang="uk-UA" sz="40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-285784" y="2786058"/>
            <a:ext cx="2928926" cy="156966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Жири</a:t>
            </a: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Білки</a:t>
            </a:r>
            <a:endParaRPr lang="en-US" sz="32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  <a:p>
            <a:pPr algn="ctr"/>
            <a:r>
              <a:rPr lang="uk-U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</a:rPr>
              <a:t>Вуглеводи</a:t>
            </a:r>
            <a:endParaRPr lang="uk-UA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0" y="4857760"/>
            <a:ext cx="242886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 smtClean="0">
                <a:latin typeface="Constantia" pitchFamily="18" charset="0"/>
              </a:rPr>
              <a:t>Мінеральні солі</a:t>
            </a:r>
          </a:p>
          <a:p>
            <a:pPr algn="ctr"/>
            <a:r>
              <a:rPr lang="uk-UA" sz="2800" dirty="0" smtClean="0">
                <a:latin typeface="Constantia" pitchFamily="18" charset="0"/>
              </a:rPr>
              <a:t>Вітаміни</a:t>
            </a:r>
            <a:endParaRPr lang="uk-UA" sz="2800" dirty="0"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286612" y="4500570"/>
            <a:ext cx="18573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>
                <a:latin typeface="Constantia" pitchFamily="18" charset="0"/>
              </a:rPr>
              <a:t>Сечовина</a:t>
            </a:r>
          </a:p>
          <a:p>
            <a:r>
              <a:rPr lang="uk-UA" dirty="0" smtClean="0">
                <a:latin typeface="Constantia" pitchFamily="18" charset="0"/>
              </a:rPr>
              <a:t>Сечова кислота</a:t>
            </a:r>
          </a:p>
          <a:p>
            <a:r>
              <a:rPr lang="uk-UA" dirty="0" smtClean="0">
                <a:latin typeface="Constantia" pitchFamily="18" charset="0"/>
              </a:rPr>
              <a:t>Неперетравлені рештки</a:t>
            </a:r>
            <a:endParaRPr lang="uk-UA" dirty="0">
              <a:latin typeface="Constant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500958" y="3000372"/>
            <a:ext cx="11610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000" dirty="0" err="1" smtClean="0">
                <a:solidFill>
                  <a:srgbClr val="FF0000"/>
                </a:solidFill>
                <a:latin typeface="Constantia" pitchFamily="18" charset="0"/>
              </a:rPr>
              <a:t>СО2</a:t>
            </a:r>
            <a:endParaRPr lang="uk-UA" sz="4000" dirty="0">
              <a:solidFill>
                <a:srgbClr val="FF0000"/>
              </a:solidFill>
              <a:latin typeface="Constantia" pitchFamily="18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1643042" y="1500174"/>
            <a:ext cx="1800000" cy="8280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2285984" y="3571876"/>
            <a:ext cx="1285884" cy="1588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V="1">
            <a:off x="2214546" y="4714884"/>
            <a:ext cx="1500198" cy="785818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5643570" y="1643050"/>
            <a:ext cx="1571636" cy="7858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5929322" y="3500438"/>
            <a:ext cx="121444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715008" y="4786322"/>
            <a:ext cx="1285884" cy="42862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1" grpId="0"/>
      <p:bldP spid="12" grpId="0"/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0" y="1357298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400" b="1" dirty="0" smtClean="0"/>
              <a:t>Жири (ліпіди) — речовини, які використовуються організмом для енергетичних і пластичних цілей.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71736" y="214290"/>
            <a:ext cx="41152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itchFamily="2" charset="-79"/>
              </a:rPr>
              <a:t>Жири (ЛІПІДИ)</a:t>
            </a:r>
            <a:endParaRPr lang="ru-RU" sz="48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haroni" pitchFamily="2" charset="-79"/>
            </a:endParaRPr>
          </a:p>
        </p:txBody>
      </p:sp>
      <p:pic>
        <p:nvPicPr>
          <p:cNvPr id="9" name="Рисунок 8" descr="Рисунок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26" y="857232"/>
            <a:ext cx="2479552" cy="3215669"/>
          </a:xfrm>
          <a:prstGeom prst="rect">
            <a:avLst/>
          </a:prstGeom>
        </p:spPr>
      </p:pic>
      <p:pic>
        <p:nvPicPr>
          <p:cNvPr id="11" name="Рисунок 10" descr="Sucrose_molecule.sv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43372" y="2285992"/>
            <a:ext cx="4375877" cy="3187826"/>
          </a:xfrm>
          <a:prstGeom prst="rect">
            <a:avLst/>
          </a:prstGeom>
        </p:spPr>
      </p:pic>
      <p:pic>
        <p:nvPicPr>
          <p:cNvPr id="12" name="Рисунок 11" descr="жири-300x30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3929066"/>
            <a:ext cx="2571768" cy="2571768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142908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57356" y="214290"/>
            <a:ext cx="521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Перетворення жирів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Рисунок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1142984"/>
            <a:ext cx="3040655" cy="2088776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/>
          </a:sp3d>
        </p:spPr>
      </p:pic>
      <p:pic>
        <p:nvPicPr>
          <p:cNvPr id="7" name="Рисунок 6" descr="Рисунок1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7818" y="4143380"/>
            <a:ext cx="3451412" cy="2232212"/>
          </a:xfrm>
          <a:prstGeom prst="rect">
            <a:avLst/>
          </a:prstGeom>
          <a:scene3d>
            <a:camera prst="perspectiveContrastingLeftFacing"/>
            <a:lightRig rig="threePt" dir="t"/>
          </a:scene3d>
          <a:sp3d>
            <a:bevelT/>
          </a:sp3d>
        </p:spPr>
      </p:pic>
      <p:sp>
        <p:nvSpPr>
          <p:cNvPr id="8" name="TextBox 7"/>
          <p:cNvSpPr txBox="1"/>
          <p:nvPr/>
        </p:nvSpPr>
        <p:spPr>
          <a:xfrm>
            <a:off x="5000628" y="1285860"/>
            <a:ext cx="27146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гліцерин</a:t>
            </a:r>
            <a:endParaRPr lang="ru-RU" sz="4000" dirty="0">
              <a:latin typeface="Constantia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868" y="3071810"/>
            <a:ext cx="250033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 smtClean="0">
                <a:latin typeface="Times New Roman" pitchFamily="18" charset="0"/>
                <a:cs typeface="Times New Roman" pitchFamily="18" charset="0"/>
              </a:rPr>
              <a:t>жирні кислоти </a:t>
            </a:r>
            <a:endParaRPr lang="ru-RU" sz="3600" dirty="0" smtClean="0">
              <a:latin typeface="Constantia" pitchFamily="18" charset="0"/>
            </a:endParaRPr>
          </a:p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785918" y="4929198"/>
            <a:ext cx="107157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жир</a:t>
            </a:r>
            <a:endParaRPr lang="ru-RU" sz="4000" dirty="0" smtClean="0">
              <a:latin typeface="Constantia" pitchFamily="18" charset="0"/>
            </a:endParaRPr>
          </a:p>
          <a:p>
            <a:endParaRPr lang="ru-RU" dirty="0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3500430" y="1714488"/>
            <a:ext cx="1071570" cy="1588"/>
          </a:xfrm>
          <a:prstGeom prst="straightConnector1">
            <a:avLst/>
          </a:prstGeom>
          <a:ln>
            <a:tailEnd type="arrow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3214678" y="2786058"/>
            <a:ext cx="571504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464579" y="2107397"/>
            <a:ext cx="2857520" cy="264320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rot="10800000" flipV="1">
            <a:off x="3071802" y="4572008"/>
            <a:ext cx="1143008" cy="7143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00892" y="2643182"/>
            <a:ext cx="928694" cy="7143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</a:t>
            </a:r>
            <a:endParaRPr lang="ru-RU" sz="4000" dirty="0">
              <a:latin typeface="Constantia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>
          <a:xfrm flipV="1">
            <a:off x="5500694" y="3214686"/>
            <a:ext cx="1143008" cy="2857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Содержимое 7" descr="article-33_1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472" y="4500570"/>
            <a:ext cx="3357586" cy="20145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85720" y="214290"/>
            <a:ext cx="8643998" cy="3970318"/>
          </a:xfrm>
          <a:prstGeom prst="rect">
            <a:avLst/>
          </a:prstGeom>
          <a:solidFill>
            <a:srgbClr val="D9D9D9">
              <a:alpha val="47843"/>
            </a:srgb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Для хімічної характеристики жирів й інших ліпідів визначаються температура плавлення й числа — йодне, омилення й кислотності.</a:t>
            </a:r>
          </a:p>
          <a:p>
            <a:pPr algn="just"/>
            <a:endParaRPr lang="uk-UA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Жири - важливий продукт харчування людини. Жири становлять головний компонент таких продуктів харчування, як вершкове масло, рослинні олії, маргарин, смалець. Багато жирів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містится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свиному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салі та у сирі.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0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3083" y="4500570"/>
            <a:ext cx="3206531" cy="20002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71604" y="0"/>
            <a:ext cx="5786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Шкідливі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та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корисні</a:t>
            </a:r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жири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 descr="Рисунок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32" y="2000240"/>
            <a:ext cx="4980432" cy="324916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TextBox 6"/>
          <p:cNvSpPr txBox="1"/>
          <p:nvPr/>
        </p:nvSpPr>
        <p:spPr>
          <a:xfrm>
            <a:off x="142844" y="571480"/>
            <a:ext cx="885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 smtClean="0"/>
              <a:t>Чому</a:t>
            </a:r>
            <a:r>
              <a:rPr lang="ru-RU" b="1" dirty="0" smtClean="0"/>
              <a:t> </a:t>
            </a:r>
            <a:r>
              <a:rPr lang="ru-RU" b="1" dirty="0" err="1" smtClean="0"/>
              <a:t>насичені</a:t>
            </a:r>
            <a:r>
              <a:rPr lang="ru-RU" b="1" dirty="0" smtClean="0"/>
              <a:t> </a:t>
            </a:r>
            <a:r>
              <a:rPr lang="ru-RU" b="1" dirty="0" err="1" smtClean="0"/>
              <a:t>жирні</a:t>
            </a:r>
            <a:r>
              <a:rPr lang="ru-RU" b="1" dirty="0" smtClean="0"/>
              <a:t> </a:t>
            </a:r>
            <a:r>
              <a:rPr lang="ru-RU" b="1" dirty="0" err="1" smtClean="0"/>
              <a:t>кислоти</a:t>
            </a:r>
            <a:r>
              <a:rPr lang="ru-RU" b="1" dirty="0" smtClean="0"/>
              <a:t> </a:t>
            </a:r>
            <a:r>
              <a:rPr lang="ru-RU" b="1" dirty="0" err="1" smtClean="0"/>
              <a:t>небезпечні</a:t>
            </a:r>
            <a:r>
              <a:rPr lang="ru-RU" b="1" dirty="0" smtClean="0"/>
              <a:t>? </a:t>
            </a:r>
            <a:r>
              <a:rPr lang="ru-RU" dirty="0" err="1" smtClean="0"/>
              <a:t>Насичені</a:t>
            </a:r>
            <a:r>
              <a:rPr lang="ru-RU" dirty="0" smtClean="0"/>
              <a:t> </a:t>
            </a:r>
            <a:r>
              <a:rPr lang="ru-RU" dirty="0" err="1" smtClean="0"/>
              <a:t>жири</a:t>
            </a:r>
            <a:r>
              <a:rPr lang="ru-RU" dirty="0" smtClean="0"/>
              <a:t> «</a:t>
            </a:r>
            <a:r>
              <a:rPr lang="ru-RU" dirty="0" err="1" smtClean="0"/>
              <a:t>небезпечні</a:t>
            </a:r>
            <a:r>
              <a:rPr lang="ru-RU" dirty="0" smtClean="0"/>
              <a:t>» </a:t>
            </a:r>
            <a:r>
              <a:rPr lang="ru-RU" dirty="0" err="1" smtClean="0"/>
              <a:t>тим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вони </a:t>
            </a:r>
            <a:r>
              <a:rPr lang="ru-RU" dirty="0" err="1" smtClean="0"/>
              <a:t>підвищують</a:t>
            </a:r>
            <a:r>
              <a:rPr lang="ru-RU" dirty="0" smtClean="0"/>
              <a:t> </a:t>
            </a:r>
            <a:r>
              <a:rPr lang="ru-RU" dirty="0" err="1" smtClean="0"/>
              <a:t>рівень</a:t>
            </a:r>
            <a:r>
              <a:rPr lang="ru-RU" dirty="0" smtClean="0"/>
              <a:t> холестерину в </a:t>
            </a:r>
            <a:r>
              <a:rPr lang="ru-RU" dirty="0" err="1" smtClean="0"/>
              <a:t>крові</a:t>
            </a:r>
            <a:r>
              <a:rPr lang="ru-RU" dirty="0" smtClean="0"/>
              <a:t>.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призводить</a:t>
            </a:r>
            <a:r>
              <a:rPr lang="ru-RU" dirty="0" smtClean="0"/>
              <a:t> до того, </a:t>
            </a:r>
            <a:r>
              <a:rPr lang="ru-RU" dirty="0" err="1" smtClean="0"/>
              <a:t>що</a:t>
            </a:r>
            <a:r>
              <a:rPr lang="ru-RU" dirty="0" smtClean="0"/>
              <a:t> холестерин </a:t>
            </a:r>
            <a:r>
              <a:rPr lang="ru-RU" dirty="0" err="1" smtClean="0"/>
              <a:t>відкладається</a:t>
            </a:r>
            <a:r>
              <a:rPr lang="ru-RU" dirty="0" smtClean="0"/>
              <a:t> на </a:t>
            </a:r>
            <a:r>
              <a:rPr lang="ru-RU" dirty="0" err="1" smtClean="0"/>
              <a:t>стінках</a:t>
            </a:r>
            <a:r>
              <a:rPr lang="ru-RU" dirty="0" smtClean="0"/>
              <a:t> </a:t>
            </a:r>
            <a:r>
              <a:rPr lang="ru-RU" dirty="0" err="1" smtClean="0"/>
              <a:t>судин</a:t>
            </a:r>
            <a:r>
              <a:rPr lang="ru-RU" dirty="0" smtClean="0"/>
              <a:t>, </a:t>
            </a:r>
            <a:r>
              <a:rPr lang="ru-RU" dirty="0" err="1" smtClean="0"/>
              <a:t>звужуючи</a:t>
            </a:r>
            <a:r>
              <a:rPr lang="ru-RU" dirty="0" smtClean="0"/>
              <a:t> </a:t>
            </a:r>
            <a:r>
              <a:rPr lang="ru-RU" dirty="0" err="1" smtClean="0"/>
              <a:t>їх</a:t>
            </a:r>
            <a:r>
              <a:rPr lang="ru-RU" dirty="0" smtClean="0"/>
              <a:t> </a:t>
            </a:r>
            <a:r>
              <a:rPr lang="ru-RU" dirty="0" err="1" smtClean="0"/>
              <a:t>просвіт</a:t>
            </a:r>
            <a:r>
              <a:rPr lang="ru-RU" dirty="0" smtClean="0"/>
              <a:t>. У </a:t>
            </a:r>
            <a:r>
              <a:rPr lang="ru-RU" dirty="0" err="1" smtClean="0"/>
              <a:t>результаті</a:t>
            </a:r>
            <a:r>
              <a:rPr lang="ru-RU" dirty="0" smtClean="0"/>
              <a:t> </a:t>
            </a:r>
            <a:r>
              <a:rPr lang="ru-RU" dirty="0" err="1" smtClean="0"/>
              <a:t>збільшується</a:t>
            </a:r>
            <a:r>
              <a:rPr lang="ru-RU" dirty="0" smtClean="0"/>
              <a:t> </a:t>
            </a:r>
            <a:r>
              <a:rPr lang="ru-RU" dirty="0" err="1" smtClean="0"/>
              <a:t>навантаження</a:t>
            </a:r>
            <a:r>
              <a:rPr lang="ru-RU" dirty="0" smtClean="0"/>
              <a:t> на </a:t>
            </a:r>
            <a:r>
              <a:rPr lang="ru-RU" dirty="0" err="1" smtClean="0"/>
              <a:t>серце</a:t>
            </a:r>
            <a:r>
              <a:rPr lang="ru-RU" dirty="0" smtClean="0"/>
              <a:t> та </a:t>
            </a:r>
            <a:r>
              <a:rPr lang="ru-RU" dirty="0" err="1" smtClean="0"/>
              <a:t>підвищується</a:t>
            </a:r>
            <a:r>
              <a:rPr lang="ru-RU" dirty="0" smtClean="0"/>
              <a:t> </a:t>
            </a:r>
            <a:r>
              <a:rPr lang="ru-RU" dirty="0" err="1" smtClean="0"/>
              <a:t>ризик</a:t>
            </a:r>
            <a:r>
              <a:rPr lang="ru-RU" dirty="0" smtClean="0"/>
              <a:t> разведку </a:t>
            </a:r>
            <a:r>
              <a:rPr lang="ru-RU" dirty="0" err="1" smtClean="0"/>
              <a:t>серцевих</a:t>
            </a:r>
            <a:r>
              <a:rPr lang="ru-RU" dirty="0" smtClean="0"/>
              <a:t> </a:t>
            </a:r>
            <a:r>
              <a:rPr lang="ru-RU" dirty="0" err="1" smtClean="0"/>
              <a:t>захворювань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42844" y="5429264"/>
            <a:ext cx="9001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 err="1" smtClean="0"/>
              <a:t>Чому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ненасичені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жирні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кислоти</a:t>
            </a:r>
            <a:r>
              <a:rPr lang="ru-RU" sz="2400" b="1" dirty="0" smtClean="0"/>
              <a:t> </a:t>
            </a:r>
            <a:r>
              <a:rPr lang="ru-RU" sz="2400" b="1" dirty="0" err="1" smtClean="0"/>
              <a:t>корисні</a:t>
            </a:r>
            <a:r>
              <a:rPr lang="ru-RU" sz="2400" b="1" dirty="0" smtClean="0"/>
              <a:t>? </a:t>
            </a:r>
            <a:r>
              <a:rPr lang="ru-RU" sz="2400" dirty="0" smtClean="0"/>
              <a:t>Вони </a:t>
            </a:r>
            <a:r>
              <a:rPr lang="ru-RU" sz="2400" dirty="0" err="1" smtClean="0"/>
              <a:t>корисні</a:t>
            </a:r>
            <a:r>
              <a:rPr lang="ru-RU" sz="2400" dirty="0" smtClean="0"/>
              <a:t>, тому </a:t>
            </a:r>
            <a:r>
              <a:rPr lang="ru-RU" sz="2400" dirty="0" err="1" smtClean="0"/>
              <a:t>що</a:t>
            </a:r>
            <a:r>
              <a:rPr lang="ru-RU" sz="2400" dirty="0" smtClean="0"/>
              <a:t> </a:t>
            </a:r>
            <a:r>
              <a:rPr lang="ru-RU" sz="2400" dirty="0" err="1" smtClean="0"/>
              <a:t>допомагають</a:t>
            </a:r>
            <a:r>
              <a:rPr lang="ru-RU" sz="2400" dirty="0" smtClean="0"/>
              <a:t> </a:t>
            </a:r>
            <a:r>
              <a:rPr lang="ru-RU" sz="2400" dirty="0" err="1" smtClean="0"/>
              <a:t>підтримувати</a:t>
            </a:r>
            <a:r>
              <a:rPr lang="ru-RU" sz="2400" dirty="0" smtClean="0"/>
              <a:t> </a:t>
            </a:r>
            <a:r>
              <a:rPr lang="ru-RU" sz="2400" dirty="0" err="1" smtClean="0"/>
              <a:t>рівень</a:t>
            </a:r>
            <a:r>
              <a:rPr lang="ru-RU" sz="2400" dirty="0" smtClean="0"/>
              <a:t> холестерину в </a:t>
            </a:r>
            <a:r>
              <a:rPr lang="ru-RU" sz="2400" dirty="0" err="1" smtClean="0"/>
              <a:t>нормі</a:t>
            </a:r>
            <a:r>
              <a:rPr lang="ru-RU" sz="2400" dirty="0" smtClean="0"/>
              <a:t>, </a:t>
            </a:r>
            <a:r>
              <a:rPr lang="ru-RU" sz="2400" dirty="0" err="1" smtClean="0"/>
              <a:t>знижуючи</a:t>
            </a:r>
            <a:r>
              <a:rPr lang="ru-RU" sz="2400" dirty="0" smtClean="0"/>
              <a:t> </a:t>
            </a:r>
            <a:r>
              <a:rPr lang="ru-RU" sz="2400" dirty="0" err="1" smtClean="0"/>
              <a:t>ризик</a:t>
            </a:r>
            <a:r>
              <a:rPr lang="ru-RU" sz="2400" dirty="0" smtClean="0"/>
              <a:t> </a:t>
            </a:r>
            <a:r>
              <a:rPr lang="ru-RU" sz="2400" dirty="0" err="1" smtClean="0"/>
              <a:t>виникнення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захворювань</a:t>
            </a:r>
            <a:r>
              <a:rPr lang="ru-RU" sz="2400" dirty="0" smtClean="0"/>
              <a:t> </a:t>
            </a:r>
            <a:r>
              <a:rPr lang="ru-RU" sz="2400" dirty="0" err="1" smtClean="0"/>
              <a:t>серця</a:t>
            </a:r>
            <a:r>
              <a:rPr lang="ru-RU" sz="2400" dirty="0" smtClean="0"/>
              <a:t>.</a:t>
            </a:r>
            <a:endParaRPr lang="ru-RU" sz="2400" dirty="0"/>
          </a:p>
        </p:txBody>
      </p: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3500430" y="0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5400" b="1" i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Білки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00166" y="2857496"/>
            <a:ext cx="657229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b="1" dirty="0" err="1" smtClean="0">
                <a:solidFill>
                  <a:srgbClr val="FF0000"/>
                </a:solidFill>
              </a:rPr>
              <a:t>Білки</a:t>
            </a:r>
            <a:r>
              <a:rPr lang="ru-RU" sz="2500" dirty="0" smtClean="0"/>
              <a:t>, </a:t>
            </a:r>
            <a:r>
              <a:rPr lang="ru-RU" sz="2500" dirty="0" err="1" smtClean="0"/>
              <a:t>або</a:t>
            </a:r>
            <a:r>
              <a:rPr lang="ru-RU" sz="2500" dirty="0" smtClean="0"/>
              <a:t> </a:t>
            </a:r>
            <a:r>
              <a:rPr lang="ru-RU" sz="2800" b="1" dirty="0" err="1" smtClean="0">
                <a:solidFill>
                  <a:srgbClr val="FF0000"/>
                </a:solidFill>
              </a:rPr>
              <a:t>протеїни</a:t>
            </a:r>
            <a:r>
              <a:rPr lang="vi-VN" dirty="0" smtClean="0"/>
              <a:t>— складні високомолекулярні природні </a:t>
            </a:r>
            <a:r>
              <a:rPr lang="vi-VN" dirty="0" smtClean="0">
                <a:hlinkClick r:id="rId2" tooltip="Органічні речовини"/>
              </a:rPr>
              <a:t>органічні речовини</a:t>
            </a:r>
            <a:r>
              <a:rPr lang="vi-VN" dirty="0" smtClean="0"/>
              <a:t>, що складаються з </a:t>
            </a:r>
            <a:r>
              <a:rPr lang="vi-VN" dirty="0" smtClean="0">
                <a:hlinkClick r:id="rId3" tooltip="Амінокислоти"/>
              </a:rPr>
              <a:t>амінокислот</a:t>
            </a:r>
            <a:r>
              <a:rPr lang="vi-VN" dirty="0" smtClean="0"/>
              <a:t>, сполучених </a:t>
            </a:r>
            <a:r>
              <a:rPr lang="vi-VN" u="sng" dirty="0" smtClean="0">
                <a:hlinkClick r:id="rId4" tooltip="Пептидний зв'язок"/>
              </a:rPr>
              <a:t>пептидними зв'язками</a:t>
            </a:r>
            <a:r>
              <a:rPr lang="uk-UA" dirty="0" smtClean="0"/>
              <a:t>,</a:t>
            </a:r>
            <a:r>
              <a:rPr lang="ru-RU" dirty="0" smtClean="0"/>
              <a:t> </a:t>
            </a:r>
            <a:r>
              <a:rPr lang="ru-RU" dirty="0" err="1" smtClean="0"/>
              <a:t>які</a:t>
            </a:r>
            <a:r>
              <a:rPr lang="ru-RU" dirty="0" smtClean="0"/>
              <a:t> </a:t>
            </a:r>
            <a:r>
              <a:rPr lang="ru-RU" dirty="0" err="1" smtClean="0"/>
              <a:t>забезпечують</a:t>
            </a:r>
            <a:r>
              <a:rPr lang="ru-RU" dirty="0" smtClean="0"/>
              <a:t> </a:t>
            </a:r>
            <a:r>
              <a:rPr lang="ru-RU" dirty="0" err="1" smtClean="0"/>
              <a:t>всі</a:t>
            </a:r>
            <a:r>
              <a:rPr lang="ru-RU" dirty="0" smtClean="0"/>
              <a:t> </a:t>
            </a:r>
            <a:r>
              <a:rPr lang="ru-RU" dirty="0" err="1" smtClean="0"/>
              <a:t>життєві</a:t>
            </a:r>
            <a:r>
              <a:rPr lang="ru-RU" dirty="0" smtClean="0"/>
              <a:t> </a:t>
            </a:r>
            <a:r>
              <a:rPr lang="ru-RU" dirty="0" err="1" smtClean="0"/>
              <a:t>процеси</a:t>
            </a:r>
            <a:r>
              <a:rPr lang="ru-RU" dirty="0" smtClean="0"/>
              <a:t> </a:t>
            </a:r>
            <a:r>
              <a:rPr lang="ru-RU" dirty="0" err="1" smtClean="0"/>
              <a:t>будь-якого</a:t>
            </a:r>
            <a:r>
              <a:rPr lang="ru-RU" dirty="0" smtClean="0"/>
              <a:t> </a:t>
            </a:r>
            <a:r>
              <a:rPr lang="ru-RU" dirty="0" err="1" smtClean="0"/>
              <a:t>організму</a:t>
            </a:r>
            <a:r>
              <a:rPr lang="ru-RU" dirty="0" smtClean="0">
                <a:latin typeface="Calibri" pitchFamily="34" charset="0"/>
              </a:rPr>
              <a:t>.</a:t>
            </a:r>
            <a:endParaRPr lang="ru-RU" dirty="0">
              <a:latin typeface="Calibri" pitchFamily="34" charset="0"/>
            </a:endParaRPr>
          </a:p>
        </p:txBody>
      </p:sp>
      <p:pic>
        <p:nvPicPr>
          <p:cNvPr id="7" name="Рисунок 6" descr="Рисунок18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16" y="357166"/>
            <a:ext cx="1708462" cy="4042395"/>
          </a:xfrm>
          <a:prstGeom prst="rect">
            <a:avLst/>
          </a:prstGeom>
        </p:spPr>
      </p:pic>
      <p:pic>
        <p:nvPicPr>
          <p:cNvPr id="8" name="Рисунок 7" descr="Рисунок17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82" y="214290"/>
            <a:ext cx="2352109" cy="1780507"/>
          </a:xfrm>
          <a:prstGeom prst="rect">
            <a:avLst/>
          </a:prstGeom>
        </p:spPr>
      </p:pic>
      <p:pic>
        <p:nvPicPr>
          <p:cNvPr id="9" name="Рисунок 8" descr="Рисунок16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9388" y="5172635"/>
            <a:ext cx="2312894" cy="1685365"/>
          </a:xfrm>
          <a:prstGeom prst="rect">
            <a:avLst/>
          </a:prstGeom>
        </p:spPr>
      </p:pic>
      <p:pic>
        <p:nvPicPr>
          <p:cNvPr id="10" name="Рисунок 9" descr="Рисунок1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844" y="4993458"/>
            <a:ext cx="2474104" cy="1864542"/>
          </a:xfrm>
          <a:prstGeom prst="rect">
            <a:avLst/>
          </a:prstGeom>
        </p:spPr>
      </p:pic>
      <p:pic>
        <p:nvPicPr>
          <p:cNvPr id="12" name="Рисунок 11" descr="Рисунок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8926" y="500042"/>
            <a:ext cx="2959534" cy="2886477"/>
          </a:xfrm>
          <a:prstGeom prst="rect">
            <a:avLst/>
          </a:prstGeom>
        </p:spPr>
      </p:pic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Рисунок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27784">
            <a:off x="5613192" y="3716509"/>
            <a:ext cx="2974541" cy="25648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perspectiveFront"/>
            <a:lightRig rig="threePt" dir="t"/>
          </a:scene3d>
        </p:spPr>
      </p:pic>
      <p:sp>
        <p:nvSpPr>
          <p:cNvPr id="4" name="TextBox 3"/>
          <p:cNvSpPr txBox="1"/>
          <p:nvPr/>
        </p:nvSpPr>
        <p:spPr>
          <a:xfrm rot="20990743">
            <a:off x="470167" y="944034"/>
            <a:ext cx="642942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чого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складається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білок</a:t>
            </a:r>
            <a:r>
              <a:rPr lang="ru-RU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714480" y="5500702"/>
            <a:ext cx="6429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C</a:t>
            </a:r>
            <a:endParaRPr lang="ru-RU" sz="6000" b="1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214546" y="3786190"/>
            <a:ext cx="1214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H</a:t>
            </a:r>
            <a:r>
              <a:rPr lang="en-US" sz="6000" b="1" baseline="-25000" dirty="0" smtClean="0"/>
              <a:t>2</a:t>
            </a:r>
            <a:endParaRPr lang="ru-RU" sz="6000" dirty="0"/>
          </a:p>
        </p:txBody>
      </p:sp>
      <p:sp>
        <p:nvSpPr>
          <p:cNvPr id="7" name="TextBox 6"/>
          <p:cNvSpPr txBox="1"/>
          <p:nvPr/>
        </p:nvSpPr>
        <p:spPr>
          <a:xfrm>
            <a:off x="3214678" y="2285992"/>
            <a:ext cx="10001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O</a:t>
            </a:r>
            <a:r>
              <a:rPr lang="en-US" sz="6000" b="1" baseline="-25000" dirty="0" smtClean="0"/>
              <a:t>2</a:t>
            </a:r>
            <a:endParaRPr lang="ru-RU" sz="6000" dirty="0" smtClean="0"/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572132" y="1785926"/>
            <a:ext cx="21431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N</a:t>
            </a:r>
            <a:endParaRPr lang="ru-RU" sz="6000" dirty="0" smtClean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929586" y="1500174"/>
            <a:ext cx="2857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S</a:t>
            </a:r>
            <a:endParaRPr lang="ru-RU" sz="6000" b="1" dirty="0" smtClean="0"/>
          </a:p>
          <a:p>
            <a:endParaRPr lang="ru-RU" dirty="0"/>
          </a:p>
        </p:txBody>
      </p:sp>
      <p:cxnSp>
        <p:nvCxnSpPr>
          <p:cNvPr id="11" name="Прямая со стрелкой 10"/>
          <p:cNvCxnSpPr/>
          <p:nvPr/>
        </p:nvCxnSpPr>
        <p:spPr>
          <a:xfrm flipV="1">
            <a:off x="3214678" y="5429264"/>
            <a:ext cx="1928826" cy="4286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3500430" y="4500570"/>
            <a:ext cx="1643074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429124" y="3286124"/>
            <a:ext cx="1000132" cy="5000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rot="16200000" flipH="1">
            <a:off x="5822165" y="2893215"/>
            <a:ext cx="714380" cy="35719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rot="5400000">
            <a:off x="7786710" y="2786058"/>
            <a:ext cx="642942" cy="714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</TotalTime>
  <Words>272</Words>
  <PresentationFormat>Экран (4:3)</PresentationFormat>
  <Paragraphs>82</Paragraphs>
  <Slides>18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Перетворення  білків</vt:lpstr>
      <vt:lpstr>Класифікація білків</vt:lpstr>
      <vt:lpstr>Слайд 13</vt:lpstr>
      <vt:lpstr>Слайд 14</vt:lpstr>
      <vt:lpstr>Вуглеводи (цукри)    </vt:lpstr>
      <vt:lpstr>Перетворення вуглеводів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111</dc:creator>
  <cp:lastModifiedBy>111</cp:lastModifiedBy>
  <cp:revision>29</cp:revision>
  <dcterms:created xsi:type="dcterms:W3CDTF">2015-01-30T20:15:27Z</dcterms:created>
  <dcterms:modified xsi:type="dcterms:W3CDTF">2015-02-01T19:37:13Z</dcterms:modified>
</cp:coreProperties>
</file>