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F%D0%BB%D0%B0%D0%B9%D1%81%D0%B8%D0%BD%D0%B3" TargetMode="External"/><Relationship Id="rId13" Type="http://schemas.openxmlformats.org/officeDocument/2006/relationships/hyperlink" Target="http://uk.wikipedia.org/wiki/%D0%91%D0%B0%D0%BA%D1%82%D0%B5%D1%80%D1%96%D1%97" TargetMode="External"/><Relationship Id="rId3" Type="http://schemas.openxmlformats.org/officeDocument/2006/relationships/hyperlink" Target="http://uk.wikipedia.org/wiki/%D0%91%D1%96%D0%BB%D0%BE%D0%BA" TargetMode="External"/><Relationship Id="rId7" Type="http://schemas.openxmlformats.org/officeDocument/2006/relationships/hyperlink" Target="http://uk.wikipedia.org/w/index.php?title=%D0%9F%D0%BE%D1%81%D1%82%D1%82%D1%80%D0%B0%D0%BD%D1%81%D0%BA%D1%80%D0%B8%D0%BF%D1%86%D1%96%D0%B9%D0%BD%D0%B0_%D0%BC%D0%BE%D0%B4%D0%B8%D1%84%D1%96%D0%BA%D0%B0%D1%86%D1%96%D1%8F&amp;action=edit&amp;redlink=1" TargetMode="External"/><Relationship Id="rId12" Type="http://schemas.openxmlformats.org/officeDocument/2006/relationships/hyperlink" Target="http://uk.wikipedia.org/wiki/%D0%90%D1%80%D1%85%D0%B5%D1%97" TargetMode="External"/><Relationship Id="rId2" Type="http://schemas.openxmlformats.org/officeDocument/2006/relationships/hyperlink" Target="http://uk.wikipedia.org/wiki/%D0%9A%D0%BB%D1%96%D1%82%D0%B8%D0%BD%D0%B0_(%D0%B1%D1%96%D0%BE%D0%BB%D0%BE%D0%B3%D1%96%D1%8F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2%D1%80%D0%B0%D0%BD%D1%81%D0%BA%D1%80%D0%B8%D0%BF%D1%86%D1%96%D1%8F_(%D0%B1%D1%96%D0%BE%D0%BB%D0%BE%D0%B3%D1%96%D1%8F)" TargetMode="External"/><Relationship Id="rId11" Type="http://schemas.openxmlformats.org/officeDocument/2006/relationships/hyperlink" Target="http://uk.wikipedia.org/wiki/%D0%95%D1%83%D0%BA%D0%B0%D1%80%D1%96%D0%BE%D1%82%D0%B8" TargetMode="External"/><Relationship Id="rId5" Type="http://schemas.openxmlformats.org/officeDocument/2006/relationships/hyperlink" Target="http://uk.wikipedia.org/w/index.php?title=%D0%91%D1%96%D0%BE%D1%81%D0%B8%D0%BD%D1%82%D0%B5%D0%B7_%D0%B0%D0%BC%D1%96%D0%BD%D0%BE%D0%BA%D0%B8%D1%81%D0%BB%D0%BE%D1%82&amp;action=edit&amp;redlink=1" TargetMode="External"/><Relationship Id="rId10" Type="http://schemas.openxmlformats.org/officeDocument/2006/relationships/hyperlink" Target="http://uk.wikipedia.org/wiki/%D0%94%D0%BE%D0%BC%D0%B5%D0%BD_(%D0%B1%D1%96%D0%BE%D0%BB%D0%BE%D0%B3%D1%96%D1%8F)" TargetMode="External"/><Relationship Id="rId4" Type="http://schemas.openxmlformats.org/officeDocument/2006/relationships/hyperlink" Target="http://uk.wikipedia.org/wiki/%D0%A2%D1%80%D0%B0%D0%BD%D1%81%D0%BB%D1%8F%D1%86%D1%96%D1%8F_(%D0%B1%D1%96%D0%BE%D0%BB%D0%BE%D0%B3%D1%96%D1%8F)" TargetMode="External"/><Relationship Id="rId9" Type="http://schemas.openxmlformats.org/officeDocument/2006/relationships/hyperlink" Target="http://uk.wikipedia.org/wiki/%D0%9F%D0%BE%D1%81%D1%82%D1%82%D1%80%D0%B0%D0%BD%D1%81%D0%BB%D1%8F%D1%86%D1%96%D0%B9%D0%BD%D0%B0_%D0%BC%D0%BE%D0%B4%D0%B8%D1%84%D1%96%D0%BA%D0%B0%D1%86%D1%96%D1%8F" TargetMode="External"/><Relationship Id="rId1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800" b="0" dirty="0" smtClean="0"/>
              <a:t>Біосинтез білків</a:t>
            </a:r>
            <a:r>
              <a:rPr lang="uk-UA" b="0" dirty="0" smtClean="0"/>
              <a:t/>
            </a:r>
            <a:br>
              <a:rPr lang="uk-UA" b="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: учениця 10-Б класу </a:t>
            </a:r>
            <a:r>
              <a:rPr lang="uk-UA" dirty="0" err="1" smtClean="0"/>
              <a:t>Алєксєйчук</a:t>
            </a:r>
            <a:r>
              <a:rPr lang="uk-UA" dirty="0" smtClean="0"/>
              <a:t> Ольга</a:t>
            </a:r>
            <a:endParaRPr lang="ru-RU" dirty="0"/>
          </a:p>
        </p:txBody>
      </p:sp>
      <p:pic>
        <p:nvPicPr>
          <p:cNvPr id="14338" name="Picture 2" descr="http://school.xvatit.com/images/1/1e/Him10_8_2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6840760" cy="3526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88235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Структури</a:t>
            </a:r>
            <a:r>
              <a:rPr lang="ru-RU" dirty="0" smtClean="0"/>
              <a:t> та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біосинтезі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568952" cy="466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69407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Зберігає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інформацію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первинну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структуру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білка</a:t>
                      </a:r>
                      <a:endParaRPr lang="ru-RU" dirty="0"/>
                    </a:p>
                  </a:txBody>
                  <a:tcPr/>
                </a:tc>
              </a:tr>
              <a:tr h="99153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ІРНК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Копіює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спадкову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інформацію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ДНК-гена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переносить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місця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збирання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поліпептида</a:t>
                      </a:r>
                      <a:endParaRPr lang="ru-RU" dirty="0"/>
                    </a:p>
                  </a:txBody>
                  <a:tcPr/>
                </a:tc>
              </a:tr>
              <a:tr h="69407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Приєднує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переносить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рибосоми</a:t>
                      </a:r>
                      <a:endParaRPr lang="ru-RU" dirty="0"/>
                    </a:p>
                  </a:txBody>
                  <a:tcPr/>
                </a:tc>
              </a:tr>
              <a:tr h="396613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рРНК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Структурна основа рибосом</a:t>
                      </a:r>
                      <a:endParaRPr lang="ru-RU" dirty="0"/>
                    </a:p>
                  </a:txBody>
                  <a:tcPr/>
                </a:tc>
              </a:tr>
              <a:tr h="396613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Ферменти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Біокаталізатори</a:t>
                      </a:r>
                      <a:endParaRPr lang="ru-RU" dirty="0"/>
                    </a:p>
                  </a:txBody>
                  <a:tcPr/>
                </a:tc>
              </a:tr>
              <a:tr h="396613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Мономери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білка</a:t>
                      </a:r>
                      <a:endParaRPr lang="ru-RU" dirty="0"/>
                    </a:p>
                  </a:txBody>
                  <a:tcPr/>
                </a:tc>
              </a:tr>
              <a:tr h="396613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Енергоносій</a:t>
                      </a:r>
                      <a:endParaRPr lang="ru-RU" dirty="0"/>
                    </a:p>
                  </a:txBody>
                  <a:tcPr/>
                </a:tc>
              </a:tr>
              <a:tr h="69407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Рибосоми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Білково-синтезуючий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апарат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Утворює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ІРНК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полірибосоми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8748464" cy="5062392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</a:t>
            </a:r>
            <a:r>
              <a:rPr lang="vi-VN" b="1" dirty="0" smtClean="0"/>
              <a:t>Біоси́нтез</a:t>
            </a:r>
            <a:r>
              <a:rPr lang="vi-VN" dirty="0" smtClean="0"/>
              <a:t> (або просто синтез) </a:t>
            </a:r>
            <a:r>
              <a:rPr lang="vi-VN" b="1" dirty="0" smtClean="0"/>
              <a:t>білкі́в</a:t>
            </a:r>
            <a:r>
              <a:rPr lang="vi-VN" dirty="0" smtClean="0"/>
              <a:t> — процес, за допомогою якого </a:t>
            </a:r>
            <a:r>
              <a:rPr lang="vi-VN" dirty="0" smtClean="0">
                <a:hlinkClick r:id="rId2" tooltip="Клітина (біологія)"/>
              </a:rPr>
              <a:t>клітини</a:t>
            </a:r>
            <a:r>
              <a:rPr lang="vi-VN" dirty="0" smtClean="0"/>
              <a:t> будують </a:t>
            </a:r>
            <a:r>
              <a:rPr lang="vi-VN" dirty="0" smtClean="0">
                <a:hlinkClick r:id="rId3" tooltip="Білок"/>
              </a:rPr>
              <a:t>білки</a:t>
            </a:r>
            <a:r>
              <a:rPr lang="vi-VN" dirty="0" smtClean="0"/>
              <a:t>. Термін іноді використовується для посилання виключно на процес </a:t>
            </a:r>
            <a:r>
              <a:rPr lang="vi-VN" dirty="0" smtClean="0">
                <a:hlinkClick r:id="rId4" tooltip="Трансляція (біологія)"/>
              </a:rPr>
              <a:t>трансляції</a:t>
            </a:r>
            <a:r>
              <a:rPr lang="vi-VN" dirty="0" smtClean="0"/>
              <a:t>, але частіше означає багатокроковий процес, що включає </a:t>
            </a:r>
            <a:r>
              <a:rPr lang="vi-VN" dirty="0" smtClean="0">
                <a:hlinkClick r:id="rId5" tooltip="Біосинтез амінокислот (ще не написана)"/>
              </a:rPr>
              <a:t>біосинтез амінокислот</a:t>
            </a:r>
            <a:r>
              <a:rPr lang="vi-VN" dirty="0" smtClean="0"/>
              <a:t>, </a:t>
            </a:r>
            <a:r>
              <a:rPr lang="vi-VN" dirty="0" smtClean="0">
                <a:hlinkClick r:id="rId6" tooltip="Транскрипція (біологія)"/>
              </a:rPr>
              <a:t>транскрипцію</a:t>
            </a:r>
            <a:r>
              <a:rPr lang="vi-VN" dirty="0" smtClean="0"/>
              <a:t>, </a:t>
            </a:r>
            <a:r>
              <a:rPr lang="vi-VN" dirty="0" smtClean="0">
                <a:hlinkClick r:id="rId7" tooltip="Посттранскрипційна модифікація (ще не написана)"/>
              </a:rPr>
              <a:t>процесинг</a:t>
            </a:r>
            <a:r>
              <a:rPr lang="vi-VN" dirty="0" smtClean="0"/>
              <a:t> (включаючи </a:t>
            </a:r>
            <a:r>
              <a:rPr lang="vi-VN" dirty="0" smtClean="0">
                <a:hlinkClick r:id="rId8" tooltip="Сплайсинг"/>
              </a:rPr>
              <a:t>сплайсинг</a:t>
            </a:r>
            <a:r>
              <a:rPr lang="vi-VN" dirty="0" smtClean="0"/>
              <a:t>), </a:t>
            </a:r>
            <a:r>
              <a:rPr lang="vi-VN" dirty="0" smtClean="0">
                <a:hlinkClick r:id="rId4" tooltip="Трансляція (біологія)"/>
              </a:rPr>
              <a:t>трансляцію</a:t>
            </a:r>
            <a:r>
              <a:rPr lang="vi-VN" dirty="0" smtClean="0"/>
              <a:t> та </a:t>
            </a:r>
            <a:r>
              <a:rPr lang="vi-VN" dirty="0" smtClean="0">
                <a:hlinkClick r:id="rId9" tooltip="Посттрансляційна модифікація"/>
              </a:rPr>
              <a:t>посттрансляційну модифікацію</a:t>
            </a:r>
            <a:r>
              <a:rPr lang="vi-VN" dirty="0" smtClean="0"/>
              <a:t> білків. Біосинтез білків, хоча й дуже подібний, дещо відрізняється між представниками трьох </a:t>
            </a:r>
            <a:r>
              <a:rPr lang="vi-VN" dirty="0" smtClean="0">
                <a:hlinkClick r:id="rId10" tooltip="Домен (біологія)"/>
              </a:rPr>
              <a:t>доменів</a:t>
            </a:r>
            <a:r>
              <a:rPr lang="vi-VN" dirty="0" smtClean="0"/>
              <a:t> життя — </a:t>
            </a:r>
            <a:r>
              <a:rPr lang="vi-VN" dirty="0" smtClean="0">
                <a:hlinkClick r:id="rId11" tooltip="Еукаріоти"/>
              </a:rPr>
              <a:t>еукаріотами</a:t>
            </a:r>
            <a:r>
              <a:rPr lang="vi-VN" dirty="0" smtClean="0"/>
              <a:t>, </a:t>
            </a:r>
            <a:r>
              <a:rPr lang="vi-VN" dirty="0" smtClean="0">
                <a:hlinkClick r:id="rId12" tooltip="Археї"/>
              </a:rPr>
              <a:t>археями</a:t>
            </a:r>
            <a:r>
              <a:rPr lang="vi-VN" dirty="0" smtClean="0"/>
              <a:t> та </a:t>
            </a:r>
            <a:r>
              <a:rPr lang="vi-VN" dirty="0" smtClean="0">
                <a:hlinkClick r:id="rId13" tooltip="Бактерії"/>
              </a:rPr>
              <a:t>бактеріями</a:t>
            </a:r>
            <a:r>
              <a:rPr lang="vi-VN" dirty="0" smtClean="0"/>
              <a:t>.</a:t>
            </a:r>
            <a:endParaRPr lang="ru-RU" dirty="0"/>
          </a:p>
        </p:txBody>
      </p:sp>
      <p:pic>
        <p:nvPicPr>
          <p:cNvPr id="1026" name="Picture 2" descr="http://oadk.at.ua/_ld/19/6196610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4048" y="3284984"/>
            <a:ext cx="3726185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67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Біосинтез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r>
              <a:rPr lang="ru-RU" dirty="0" smtClean="0"/>
              <a:t> проходить у 4 </a:t>
            </a:r>
            <a:r>
              <a:rPr lang="ru-RU" dirty="0" err="1" smtClean="0"/>
              <a:t>етапи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836712"/>
          <a:ext cx="8496944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5544616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Транскрипція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— передача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 структуру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білка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ДНК на ІРНК.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Особливий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фермент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РНК-полімераза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просуваючись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ДНК, за принципом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комплементарності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підбирає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нуклеотиди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з’єднує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один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ланцюг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ДНК (ген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генів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матрицею для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відповідної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іРНК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На початку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кожної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генів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своєрідний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посадочний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майданчик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для ферменту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РНК-полімерази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— промотор.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Тільки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приєднавшись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неї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РНК-полімераза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здатна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почати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синтез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іРНК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У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кінці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генів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РНК-полімераза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зустрічає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стоп-сигнал —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термінатор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(у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вигляді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певної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послідовності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нуклеотидів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сигналізує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про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припинення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процесу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транскрипції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Синтезовані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іРНК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переходять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ядра в цитоплазму, а ДНК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відновлює</a:t>
                      </a:r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свою структуру.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88640"/>
          <a:ext cx="7467600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32048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Активація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Цей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процес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відбувається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цитоплазмі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Активовані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з’єднуються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відповідними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молекулами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транспортних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РНК. У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дві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важливі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акцепторна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до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якої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прикріплюється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антикодон — триплет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нуклеотидів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комплементарний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кодону ІРНК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даної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Активовані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сполучені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надходять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до рибосом.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7652" name="Picture 4" descr="http://www.naturalist.if.ua/wp-content/proteinviews-1t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09120"/>
            <a:ext cx="8496944" cy="2061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60648"/>
          <a:ext cx="8424936" cy="5522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522992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Трансляція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— синтез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поліпептидних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ланцюгів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Відбувається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так: молекула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іРНК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рухається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між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двома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субодиницями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рибосом,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неї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послідовно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приєднуються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амінокислотами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При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цьому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за принципом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комплементарності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кодони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ІРНК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вступають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зв’язок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антикодонами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Послідовність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розташування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цьому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визначається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порядком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чергування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триплетів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ІРНК. Про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завершення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синтезу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поліпептидного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ланцюга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сигналізує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термінуючий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кодон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іРНК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(УАА, УАГ, УГА).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Процес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синтезу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білка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потребує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великих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витрат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енергії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На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сполучення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кожної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витрачається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двох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молекул АТФ.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Крім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того,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енергія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ще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двох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молекул АТФ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потрібна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пересування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рибосоми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по ІРНК.</a:t>
                      </a:r>
                    </a:p>
                    <a:p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Синтез одного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білка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триває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 до 560 секунд. Але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швидкість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буде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підвищена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якщо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синтез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поліпептидного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ланцюга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відбудеться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полірибосомальному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полісомі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—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скупченні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рибосом (до 80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й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більше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), коли вони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об’єднані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однією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ІРНК в </a:t>
                      </a:r>
                      <a:r>
                        <a:rPr kumimoji="0" lang="ru-RU" sz="14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групу</a:t>
                      </a:r>
                      <a:r>
                        <a:rPr kumimoji="0" lang="ru-RU" sz="14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260648"/>
          <a:ext cx="820891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IV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Утворення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вторинної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третинної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структур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білкової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Цей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етап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здійснюється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цитоплазмі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шляхом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скручування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згортання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поліпептидного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ланцюга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Потім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нього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приєднуються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різні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органічні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вуглеводи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жирні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кислоти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698" name="Picture 2" descr="http://upload.wikimedia.org/wikipedia/commons/thumb/b/bf/Endomembrane_system_diagram_hu.svg/260px-Endomembrane_system_diagram_h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432048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zno.academia.in.ua/materialy/biology/lekcion/l06/image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0"/>
            <a:ext cx="3888432" cy="39228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біосинтезу</a:t>
            </a:r>
            <a:r>
              <a:rPr lang="ru-RU" dirty="0" smtClean="0"/>
              <a:t> </a:t>
            </a:r>
            <a:r>
              <a:rPr lang="ru-RU" dirty="0" err="1" smtClean="0"/>
              <a:t>білка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404664"/>
          <a:ext cx="9144000" cy="645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86905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Етапи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dirty="0"/>
                    </a:p>
                  </a:txBody>
                  <a:tcPr/>
                </a:tc>
              </a:tr>
              <a:tr h="1165637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Транскрипція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 структуру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білка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ДНК на ІРНК.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ДНК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матрицею для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відповідної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ІРНК.</a:t>
                      </a:r>
                    </a:p>
                    <a:p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Синтезовані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ІРНК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переходять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із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ядра в цитоплазму, а ДНК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відновлює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свою структуру</a:t>
                      </a:r>
                    </a:p>
                  </a:txBody>
                  <a:tcPr/>
                </a:tc>
              </a:tr>
              <a:tr h="1773313">
                <a:tc>
                  <a:txBody>
                    <a:bodyPr/>
                    <a:lstStyle/>
                    <a:p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Активація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Відбувається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цитоплазмі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Активовані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з’єднуються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відповідними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молекулами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У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акцепторна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до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якої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прикріплюється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та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містить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антикодон — триплет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нуклеотидів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комплементарний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кодону ІРНК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даної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Активовані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сполучені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надходять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рибосом</a:t>
                      </a:r>
                      <a:endParaRPr lang="ru-RU" sz="1300" dirty="0"/>
                    </a:p>
                  </a:txBody>
                  <a:tcPr/>
                </a:tc>
              </a:tr>
              <a:tr h="1982887">
                <a:tc>
                  <a:txBody>
                    <a:bodyPr/>
                    <a:lstStyle/>
                    <a:p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Трансляція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Синтез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поліпептидних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ланцюгів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Молекула ІРНК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рухається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між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двома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субодиницями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рибосом, до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неї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послідовно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приєднуються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амінокислотами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За принципом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комплементарності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кодони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ІРНК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вступають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зв’язок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антикодонами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тРНК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завершення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синтезу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сигналізує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термінуючий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кодон ІРНК (УАА, УАГ, УГА)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  <a:tr h="1144593"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Утворення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вторинної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третинної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структур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білкової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Здійснюється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цитоплазмі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шляхом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скручування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згортання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поліпептидного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ланцюга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Потім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нього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приєднуються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органічні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молекули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—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вуглеводи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жирні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кислоти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тощо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Цей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відбувається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ЕПС та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комплексі</a:t>
                      </a:r>
                      <a:r>
                        <a:rPr kumimoji="0" lang="ru-RU" sz="13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3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Гольджі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intranet.tdmu.edu.ua/data/kafedra/internal/chemistry/classes_stud/uk/nurse/bsn/ptn/1/03.%20%D0%91%D1%96%D0%BE%D1%85%D1%96%D0%BC%D1%96%D1%87%D0%BD%D0%B8%D0%B9%20%D1%81%D0%BA%D0%BB%D0%B0%D0%B4%20%D0%BA%D1%80%D0%BE%D0%B2%D1%96%20%D0%B2%20%D0%BD%D0%BE%D1%80%D0%BC%D1%96%20%D1%82%D0%B0%20%D0%BF%D1%80%D0%B8%20%D0%BF%D0%B0%D1%82%D0%BE%D0%BB%D0%BE%D0%B3%D1%96%D1%97.%20%D0%91%D1%96%D0%BE%D1%85%D1%96%D0%BC%D1%96%D1%8F%20%D0%BF%D0%B5%D1%87%D1%96%D0%BD%D0%BA%D0%B8%20%D1%82%D0%B0%20%D0%BD%D0%B8%D1%80%D0%BE%D0%BA.files/image0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607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Біосинтез білків </vt:lpstr>
      <vt:lpstr>Слайд 2</vt:lpstr>
      <vt:lpstr> Біосинтез білка проходить у 4 етапи.</vt:lpstr>
      <vt:lpstr>Слайд 4</vt:lpstr>
      <vt:lpstr>Слайд 5</vt:lpstr>
      <vt:lpstr>Слайд 6</vt:lpstr>
      <vt:lpstr>Слайд 7</vt:lpstr>
      <vt:lpstr>Етапи біосинтезу білка</vt:lpstr>
      <vt:lpstr>Слайд 9</vt:lpstr>
      <vt:lpstr>Структури та речовини, що беруть участь у біосинтезі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Біосинтез білків </dc:title>
  <dc:creator>DD</dc:creator>
  <cp:lastModifiedBy>DD</cp:lastModifiedBy>
  <cp:revision>5</cp:revision>
  <dcterms:created xsi:type="dcterms:W3CDTF">2014-03-04T18:20:05Z</dcterms:created>
  <dcterms:modified xsi:type="dcterms:W3CDTF">2014-03-04T19:01:10Z</dcterms:modified>
</cp:coreProperties>
</file>