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6" r:id="rId2"/>
    <p:sldId id="257" r:id="rId3"/>
    <p:sldId id="258" r:id="rId4"/>
    <p:sldId id="259" r:id="rId5"/>
    <p:sldId id="260" r:id="rId6"/>
    <p:sldId id="261" r:id="rId7"/>
    <p:sldId id="267" r:id="rId8"/>
    <p:sldId id="262" r:id="rId9"/>
    <p:sldId id="266" r:id="rId10"/>
    <p:sldId id="263" r:id="rId11"/>
    <p:sldId id="268" r:id="rId12"/>
    <p:sldId id="264" r:id="rId13"/>
    <p:sldId id="265" r:id="rId14"/>
    <p:sldId id="269" r:id="rId15"/>
  </p:sldIdLst>
  <p:sldSz cx="9144000" cy="6858000" type="screen4x3"/>
  <p:notesSz cx="6858000" cy="9144000"/>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A2ADE"/>
    <a:srgbClr val="09FFAD"/>
    <a:srgbClr val="FF1DFF"/>
    <a:srgbClr val="9E009E"/>
    <a:srgbClr val="FFA3FF"/>
    <a:srgbClr val="00E699"/>
    <a:srgbClr val="66FFC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0" d="100"/>
          <a:sy n="110" d="100"/>
        </p:scale>
        <p:origin x="-1056"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uk-UA"/>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9FCF644-A976-4744-A3C9-23675F92DFC0}" type="datetimeFigureOut">
              <a:rPr lang="uk-UA" smtClean="0"/>
              <a:pPr/>
              <a:t>11.03.2014</a:t>
            </a:fld>
            <a:endParaRPr lang="uk-UA"/>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uk-UA"/>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uk-UA"/>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8F97713-34B0-4113-9074-D68F435D88E4}" type="slidenum">
              <a:rPr lang="uk-UA" smtClean="0"/>
              <a:pPr/>
              <a:t>‹#›</a:t>
            </a:fld>
            <a:endParaRPr lang="uk-UA"/>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dirty="0" smtClean="0"/>
              <a:t>Образец заголовка</a:t>
            </a:r>
            <a:endParaRPr lang="uk-UA" dirty="0"/>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dirty="0" smtClean="0"/>
              <a:t>Образец подзаголовка</a:t>
            </a:r>
            <a:endParaRPr lang="uk-UA" dirty="0"/>
          </a:p>
        </p:txBody>
      </p:sp>
      <p:sp>
        <p:nvSpPr>
          <p:cNvPr id="4" name="Дата 3"/>
          <p:cNvSpPr>
            <a:spLocks noGrp="1"/>
          </p:cNvSpPr>
          <p:nvPr>
            <p:ph type="dt" sz="half" idx="10"/>
          </p:nvPr>
        </p:nvSpPr>
        <p:spPr/>
        <p:txBody>
          <a:bodyPr/>
          <a:lstStyle/>
          <a:p>
            <a:fld id="{95275A58-4BA4-476C-9ACB-909A3A68EFF8}" type="datetimeFigureOut">
              <a:rPr lang="uk-UA" smtClean="0"/>
              <a:pPr/>
              <a:t>11.03.2014</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F819A57B-CC6E-4BDF-A83C-CBAE47E0B4A7}" type="slidenum">
              <a:rPr lang="uk-UA" smtClean="0"/>
              <a:pPr/>
              <a:t>‹#›</a:t>
            </a:fld>
            <a:endParaRPr lang="uk-U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Образец заголовка</a:t>
            </a:r>
            <a:endParaRPr lang="uk-UA" dirty="0"/>
          </a:p>
        </p:txBody>
      </p:sp>
      <p:sp>
        <p:nvSpPr>
          <p:cNvPr id="3" name="Вертикальный текст 2"/>
          <p:cNvSpPr>
            <a:spLocks noGrp="1"/>
          </p:cNvSpPr>
          <p:nvPr>
            <p:ph type="body" orient="vert" idx="1"/>
          </p:nvPr>
        </p:nvSpPr>
        <p:spPr/>
        <p:txBody>
          <a:bodyPr vert="eaVert"/>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uk-UA" dirty="0"/>
          </a:p>
        </p:txBody>
      </p:sp>
      <p:sp>
        <p:nvSpPr>
          <p:cNvPr id="4" name="Дата 3"/>
          <p:cNvSpPr>
            <a:spLocks noGrp="1"/>
          </p:cNvSpPr>
          <p:nvPr>
            <p:ph type="dt" sz="half" idx="10"/>
          </p:nvPr>
        </p:nvSpPr>
        <p:spPr/>
        <p:txBody>
          <a:bodyPr/>
          <a:lstStyle/>
          <a:p>
            <a:fld id="{95275A58-4BA4-476C-9ACB-909A3A68EFF8}" type="datetimeFigureOut">
              <a:rPr lang="uk-UA" smtClean="0"/>
              <a:pPr/>
              <a:t>11.03.2014</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F819A57B-CC6E-4BDF-A83C-CBAE47E0B4A7}" type="slidenum">
              <a:rPr lang="uk-UA" smtClean="0"/>
              <a:pPr/>
              <a:t>‹#›</a:t>
            </a:fld>
            <a:endParaRPr lang="uk-U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dirty="0" smtClean="0"/>
              <a:t>Образец заголовка</a:t>
            </a:r>
            <a:endParaRPr lang="uk-UA" dirty="0"/>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uk-UA" dirty="0"/>
          </a:p>
        </p:txBody>
      </p:sp>
      <p:sp>
        <p:nvSpPr>
          <p:cNvPr id="4" name="Дата 3"/>
          <p:cNvSpPr>
            <a:spLocks noGrp="1"/>
          </p:cNvSpPr>
          <p:nvPr>
            <p:ph type="dt" sz="half" idx="10"/>
          </p:nvPr>
        </p:nvSpPr>
        <p:spPr/>
        <p:txBody>
          <a:bodyPr/>
          <a:lstStyle/>
          <a:p>
            <a:fld id="{95275A58-4BA4-476C-9ACB-909A3A68EFF8}" type="datetimeFigureOut">
              <a:rPr lang="uk-UA" smtClean="0"/>
              <a:pPr/>
              <a:t>11.03.2014</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F819A57B-CC6E-4BDF-A83C-CBAE47E0B4A7}" type="slidenum">
              <a:rPr lang="uk-UA" smtClean="0"/>
              <a:pPr/>
              <a:t>‹#›</a:t>
            </a:fld>
            <a:endParaRPr lang="uk-U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Образец заголовка</a:t>
            </a:r>
            <a:endParaRPr lang="uk-UA" dirty="0"/>
          </a:p>
        </p:txBody>
      </p:sp>
      <p:sp>
        <p:nvSpPr>
          <p:cNvPr id="3" name="Содержимое 2"/>
          <p:cNvSpPr>
            <a:spLocks noGrp="1"/>
          </p:cNvSpPr>
          <p:nvPr>
            <p:ph idx="1"/>
          </p:nvPr>
        </p:nvSpPr>
        <p:spPr/>
        <p:txBody>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uk-UA" dirty="0"/>
          </a:p>
        </p:txBody>
      </p:sp>
      <p:sp>
        <p:nvSpPr>
          <p:cNvPr id="4" name="Дата 3"/>
          <p:cNvSpPr>
            <a:spLocks noGrp="1"/>
          </p:cNvSpPr>
          <p:nvPr>
            <p:ph type="dt" sz="half" idx="10"/>
          </p:nvPr>
        </p:nvSpPr>
        <p:spPr/>
        <p:txBody>
          <a:bodyPr/>
          <a:lstStyle/>
          <a:p>
            <a:fld id="{95275A58-4BA4-476C-9ACB-909A3A68EFF8}" type="datetimeFigureOut">
              <a:rPr lang="uk-UA" smtClean="0"/>
              <a:pPr/>
              <a:t>11.03.2014</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F819A57B-CC6E-4BDF-A83C-CBAE47E0B4A7}" type="slidenum">
              <a:rPr lang="uk-UA" smtClean="0"/>
              <a:pPr/>
              <a:t>‹#›</a:t>
            </a:fld>
            <a:endParaRPr lang="uk-U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dirty="0" smtClean="0"/>
              <a:t>Образец заголовка</a:t>
            </a:r>
            <a:endParaRPr lang="uk-UA" dirty="0"/>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dirty="0" smtClean="0"/>
              <a:t>Образец текста</a:t>
            </a:r>
          </a:p>
        </p:txBody>
      </p:sp>
      <p:sp>
        <p:nvSpPr>
          <p:cNvPr id="4" name="Дата 3"/>
          <p:cNvSpPr>
            <a:spLocks noGrp="1"/>
          </p:cNvSpPr>
          <p:nvPr>
            <p:ph type="dt" sz="half" idx="10"/>
          </p:nvPr>
        </p:nvSpPr>
        <p:spPr/>
        <p:txBody>
          <a:bodyPr/>
          <a:lstStyle/>
          <a:p>
            <a:fld id="{95275A58-4BA4-476C-9ACB-909A3A68EFF8}" type="datetimeFigureOut">
              <a:rPr lang="uk-UA" smtClean="0"/>
              <a:pPr/>
              <a:t>11.03.2014</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F819A57B-CC6E-4BDF-A83C-CBAE47E0B4A7}" type="slidenum">
              <a:rPr lang="uk-UA" smtClean="0"/>
              <a:pPr/>
              <a:t>‹#›</a:t>
            </a:fld>
            <a:endParaRPr lang="uk-U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Образец заголовка</a:t>
            </a:r>
            <a:endParaRPr lang="uk-UA" dirty="0"/>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uk-UA" dirty="0"/>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uk-UA" dirty="0"/>
          </a:p>
        </p:txBody>
      </p:sp>
      <p:sp>
        <p:nvSpPr>
          <p:cNvPr id="5" name="Дата 4"/>
          <p:cNvSpPr>
            <a:spLocks noGrp="1"/>
          </p:cNvSpPr>
          <p:nvPr>
            <p:ph type="dt" sz="half" idx="10"/>
          </p:nvPr>
        </p:nvSpPr>
        <p:spPr/>
        <p:txBody>
          <a:bodyPr/>
          <a:lstStyle/>
          <a:p>
            <a:fld id="{95275A58-4BA4-476C-9ACB-909A3A68EFF8}" type="datetimeFigureOut">
              <a:rPr lang="uk-UA" smtClean="0"/>
              <a:pPr/>
              <a:t>11.03.2014</a:t>
            </a:fld>
            <a:endParaRPr lang="uk-UA"/>
          </a:p>
        </p:txBody>
      </p:sp>
      <p:sp>
        <p:nvSpPr>
          <p:cNvPr id="6" name="Нижний колонтитул 5"/>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p:txBody>
          <a:bodyPr/>
          <a:lstStyle/>
          <a:p>
            <a:fld id="{F819A57B-CC6E-4BDF-A83C-CBAE47E0B4A7}" type="slidenum">
              <a:rPr lang="uk-UA" smtClean="0"/>
              <a:pPr/>
              <a:t>‹#›</a:t>
            </a:fld>
            <a:endParaRPr lang="uk-U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dirty="0" smtClean="0"/>
              <a:t>Образец заголовка</a:t>
            </a:r>
            <a:endParaRPr lang="uk-UA" dirty="0"/>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dirty="0"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uk-UA" dirty="0"/>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dirty="0"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uk-UA" dirty="0"/>
          </a:p>
        </p:txBody>
      </p:sp>
      <p:sp>
        <p:nvSpPr>
          <p:cNvPr id="7" name="Дата 6"/>
          <p:cNvSpPr>
            <a:spLocks noGrp="1"/>
          </p:cNvSpPr>
          <p:nvPr>
            <p:ph type="dt" sz="half" idx="10"/>
          </p:nvPr>
        </p:nvSpPr>
        <p:spPr/>
        <p:txBody>
          <a:bodyPr/>
          <a:lstStyle/>
          <a:p>
            <a:fld id="{95275A58-4BA4-476C-9ACB-909A3A68EFF8}" type="datetimeFigureOut">
              <a:rPr lang="uk-UA" smtClean="0"/>
              <a:pPr/>
              <a:t>11.03.2014</a:t>
            </a:fld>
            <a:endParaRPr lang="uk-UA"/>
          </a:p>
        </p:txBody>
      </p:sp>
      <p:sp>
        <p:nvSpPr>
          <p:cNvPr id="8" name="Нижний колонтитул 7"/>
          <p:cNvSpPr>
            <a:spLocks noGrp="1"/>
          </p:cNvSpPr>
          <p:nvPr>
            <p:ph type="ftr" sz="quarter" idx="11"/>
          </p:nvPr>
        </p:nvSpPr>
        <p:spPr/>
        <p:txBody>
          <a:bodyPr/>
          <a:lstStyle/>
          <a:p>
            <a:endParaRPr lang="uk-UA"/>
          </a:p>
        </p:txBody>
      </p:sp>
      <p:sp>
        <p:nvSpPr>
          <p:cNvPr id="9" name="Номер слайда 8"/>
          <p:cNvSpPr>
            <a:spLocks noGrp="1"/>
          </p:cNvSpPr>
          <p:nvPr>
            <p:ph type="sldNum" sz="quarter" idx="12"/>
          </p:nvPr>
        </p:nvSpPr>
        <p:spPr/>
        <p:txBody>
          <a:bodyPr/>
          <a:lstStyle/>
          <a:p>
            <a:fld id="{F819A57B-CC6E-4BDF-A83C-CBAE47E0B4A7}" type="slidenum">
              <a:rPr lang="uk-UA" smtClean="0"/>
              <a:pPr/>
              <a:t>‹#›</a:t>
            </a:fld>
            <a:endParaRPr lang="uk-U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Образец заголовка</a:t>
            </a:r>
            <a:endParaRPr lang="uk-UA" dirty="0"/>
          </a:p>
        </p:txBody>
      </p:sp>
      <p:sp>
        <p:nvSpPr>
          <p:cNvPr id="3" name="Дата 2"/>
          <p:cNvSpPr>
            <a:spLocks noGrp="1"/>
          </p:cNvSpPr>
          <p:nvPr>
            <p:ph type="dt" sz="half" idx="10"/>
          </p:nvPr>
        </p:nvSpPr>
        <p:spPr/>
        <p:txBody>
          <a:bodyPr/>
          <a:lstStyle/>
          <a:p>
            <a:fld id="{95275A58-4BA4-476C-9ACB-909A3A68EFF8}" type="datetimeFigureOut">
              <a:rPr lang="uk-UA" smtClean="0"/>
              <a:pPr/>
              <a:t>11.03.2014</a:t>
            </a:fld>
            <a:endParaRPr lang="uk-UA"/>
          </a:p>
        </p:txBody>
      </p:sp>
      <p:sp>
        <p:nvSpPr>
          <p:cNvPr id="4" name="Нижний колонтитул 3"/>
          <p:cNvSpPr>
            <a:spLocks noGrp="1"/>
          </p:cNvSpPr>
          <p:nvPr>
            <p:ph type="ftr" sz="quarter" idx="11"/>
          </p:nvPr>
        </p:nvSpPr>
        <p:spPr/>
        <p:txBody>
          <a:bodyPr/>
          <a:lstStyle/>
          <a:p>
            <a:endParaRPr lang="uk-UA"/>
          </a:p>
        </p:txBody>
      </p:sp>
      <p:sp>
        <p:nvSpPr>
          <p:cNvPr id="5" name="Номер слайда 4"/>
          <p:cNvSpPr>
            <a:spLocks noGrp="1"/>
          </p:cNvSpPr>
          <p:nvPr>
            <p:ph type="sldNum" sz="quarter" idx="12"/>
          </p:nvPr>
        </p:nvSpPr>
        <p:spPr/>
        <p:txBody>
          <a:bodyPr/>
          <a:lstStyle/>
          <a:p>
            <a:fld id="{F819A57B-CC6E-4BDF-A83C-CBAE47E0B4A7}" type="slidenum">
              <a:rPr lang="uk-UA" smtClean="0"/>
              <a:pPr/>
              <a:t>‹#›</a:t>
            </a:fld>
            <a:endParaRPr lang="uk-U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95275A58-4BA4-476C-9ACB-909A3A68EFF8}" type="datetimeFigureOut">
              <a:rPr lang="uk-UA" smtClean="0"/>
              <a:pPr/>
              <a:t>11.03.2014</a:t>
            </a:fld>
            <a:endParaRPr lang="uk-UA"/>
          </a:p>
        </p:txBody>
      </p:sp>
      <p:sp>
        <p:nvSpPr>
          <p:cNvPr id="3" name="Нижний колонтитул 2"/>
          <p:cNvSpPr>
            <a:spLocks noGrp="1"/>
          </p:cNvSpPr>
          <p:nvPr>
            <p:ph type="ftr" sz="quarter" idx="11"/>
          </p:nvPr>
        </p:nvSpPr>
        <p:spPr/>
        <p:txBody>
          <a:bodyPr/>
          <a:lstStyle/>
          <a:p>
            <a:endParaRPr lang="uk-UA"/>
          </a:p>
        </p:txBody>
      </p:sp>
      <p:sp>
        <p:nvSpPr>
          <p:cNvPr id="4" name="Номер слайда 3"/>
          <p:cNvSpPr>
            <a:spLocks noGrp="1"/>
          </p:cNvSpPr>
          <p:nvPr>
            <p:ph type="sldNum" sz="quarter" idx="12"/>
          </p:nvPr>
        </p:nvSpPr>
        <p:spPr/>
        <p:txBody>
          <a:bodyPr/>
          <a:lstStyle/>
          <a:p>
            <a:fld id="{F819A57B-CC6E-4BDF-A83C-CBAE47E0B4A7}" type="slidenum">
              <a:rPr lang="uk-UA" smtClean="0"/>
              <a:pPr/>
              <a:t>‹#›</a:t>
            </a:fld>
            <a:endParaRPr lang="uk-U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dirty="0" smtClean="0"/>
              <a:t>Образец заголовка</a:t>
            </a:r>
            <a:endParaRPr lang="uk-UA" dirty="0"/>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uk-UA" dirty="0"/>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dirty="0" smtClean="0"/>
              <a:t>Образец текста</a:t>
            </a:r>
          </a:p>
        </p:txBody>
      </p:sp>
      <p:sp>
        <p:nvSpPr>
          <p:cNvPr id="5" name="Дата 4"/>
          <p:cNvSpPr>
            <a:spLocks noGrp="1"/>
          </p:cNvSpPr>
          <p:nvPr>
            <p:ph type="dt" sz="half" idx="10"/>
          </p:nvPr>
        </p:nvSpPr>
        <p:spPr/>
        <p:txBody>
          <a:bodyPr/>
          <a:lstStyle/>
          <a:p>
            <a:fld id="{95275A58-4BA4-476C-9ACB-909A3A68EFF8}" type="datetimeFigureOut">
              <a:rPr lang="uk-UA" smtClean="0"/>
              <a:pPr/>
              <a:t>11.03.2014</a:t>
            </a:fld>
            <a:endParaRPr lang="uk-UA"/>
          </a:p>
        </p:txBody>
      </p:sp>
      <p:sp>
        <p:nvSpPr>
          <p:cNvPr id="6" name="Нижний колонтитул 5"/>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p:txBody>
          <a:bodyPr/>
          <a:lstStyle/>
          <a:p>
            <a:fld id="{F819A57B-CC6E-4BDF-A83C-CBAE47E0B4A7}" type="slidenum">
              <a:rPr lang="uk-UA" smtClean="0"/>
              <a:pPr/>
              <a:t>‹#›</a:t>
            </a:fld>
            <a:endParaRPr lang="uk-U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dirty="0" smtClean="0"/>
              <a:t>Образец заголовка</a:t>
            </a:r>
            <a:endParaRPr lang="uk-UA" dirty="0"/>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uk-UA" dirty="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dirty="0" smtClean="0"/>
              <a:t>Образец текста</a:t>
            </a:r>
          </a:p>
        </p:txBody>
      </p:sp>
      <p:sp>
        <p:nvSpPr>
          <p:cNvPr id="5" name="Дата 4"/>
          <p:cNvSpPr>
            <a:spLocks noGrp="1"/>
          </p:cNvSpPr>
          <p:nvPr>
            <p:ph type="dt" sz="half" idx="10"/>
          </p:nvPr>
        </p:nvSpPr>
        <p:spPr/>
        <p:txBody>
          <a:bodyPr/>
          <a:lstStyle/>
          <a:p>
            <a:fld id="{95275A58-4BA4-476C-9ACB-909A3A68EFF8}" type="datetimeFigureOut">
              <a:rPr lang="uk-UA" smtClean="0"/>
              <a:pPr/>
              <a:t>11.03.2014</a:t>
            </a:fld>
            <a:endParaRPr lang="uk-UA"/>
          </a:p>
        </p:txBody>
      </p:sp>
      <p:sp>
        <p:nvSpPr>
          <p:cNvPr id="6" name="Нижний колонтитул 5"/>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p:txBody>
          <a:bodyPr/>
          <a:lstStyle/>
          <a:p>
            <a:fld id="{F819A57B-CC6E-4BDF-A83C-CBAE47E0B4A7}" type="slidenum">
              <a:rPr lang="uk-UA" smtClean="0"/>
              <a:pPr/>
              <a:t>‹#›</a:t>
            </a:fld>
            <a:endParaRPr lang="uk-U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t="-2000" b="-2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dirty="0" smtClean="0"/>
              <a:t>Образец заголовка</a:t>
            </a:r>
            <a:endParaRPr lang="uk-UA" dirty="0"/>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uk-UA" dirty="0"/>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275A58-4BA4-476C-9ACB-909A3A68EFF8}" type="datetimeFigureOut">
              <a:rPr lang="uk-UA" smtClean="0"/>
              <a:pPr/>
              <a:t>11.03.2014</a:t>
            </a:fld>
            <a:endParaRPr lang="uk-UA"/>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uk-UA"/>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19A57B-CC6E-4BDF-A83C-CBAE47E0B4A7}" type="slidenum">
              <a:rPr lang="uk-UA" smtClean="0"/>
              <a:pPr/>
              <a:t>‹#›</a:t>
            </a:fld>
            <a:endParaRPr lang="uk-UA"/>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467544" y="0"/>
            <a:ext cx="8276456" cy="3312368"/>
          </a:xfrm>
        </p:spPr>
        <p:txBody>
          <a:bodyPr>
            <a:noAutofit/>
          </a:bodyPr>
          <a:lstStyle/>
          <a:p>
            <a:r>
              <a:rPr lang="uk-UA" sz="5400" b="1" i="1" dirty="0" smtClean="0">
                <a:solidFill>
                  <a:srgbClr val="00E699"/>
                </a:solidFill>
                <a:effectLst>
                  <a:outerShdw blurRad="38100" dist="38100" dir="2700000" algn="tl">
                    <a:srgbClr val="000000">
                      <a:alpha val="43137"/>
                    </a:srgbClr>
                  </a:outerShdw>
                </a:effectLst>
                <a:latin typeface="Georgia" pitchFamily="18" charset="0"/>
              </a:rPr>
              <a:t>Вуглеводи як компоненти їжі.</a:t>
            </a:r>
            <a:br>
              <a:rPr lang="uk-UA" sz="5400" b="1" i="1" dirty="0" smtClean="0">
                <a:solidFill>
                  <a:srgbClr val="00E699"/>
                </a:solidFill>
                <a:effectLst>
                  <a:outerShdw blurRad="38100" dist="38100" dir="2700000" algn="tl">
                    <a:srgbClr val="000000">
                      <a:alpha val="43137"/>
                    </a:srgbClr>
                  </a:outerShdw>
                </a:effectLst>
                <a:latin typeface="Georgia" pitchFamily="18" charset="0"/>
              </a:rPr>
            </a:br>
            <a:r>
              <a:rPr lang="uk-UA" sz="5400" b="1" i="1" dirty="0" smtClean="0">
                <a:solidFill>
                  <a:srgbClr val="00E699"/>
                </a:solidFill>
                <a:effectLst>
                  <a:outerShdw blurRad="38100" dist="38100" dir="2700000" algn="tl">
                    <a:srgbClr val="000000">
                      <a:alpha val="43137"/>
                    </a:srgbClr>
                  </a:outerShdw>
                </a:effectLst>
                <a:latin typeface="Georgia" pitchFamily="18" charset="0"/>
              </a:rPr>
              <a:t> Їх роль в організмі</a:t>
            </a:r>
            <a:endParaRPr lang="uk-UA" sz="5400" b="1" i="1" dirty="0">
              <a:solidFill>
                <a:srgbClr val="00E699"/>
              </a:solidFill>
              <a:effectLst>
                <a:outerShdw blurRad="38100" dist="38100" dir="2700000" algn="tl">
                  <a:srgbClr val="000000">
                    <a:alpha val="43137"/>
                  </a:srgbClr>
                </a:outerShdw>
              </a:effectLst>
              <a:latin typeface="Georgia" pitchFamily="18" charset="0"/>
            </a:endParaRPr>
          </a:p>
        </p:txBody>
      </p:sp>
      <p:pic>
        <p:nvPicPr>
          <p:cNvPr id="11266" name="Picture 2" descr="http://www.krasoved.ru/resize/100/500/w/uploads/section/1374236084.jpg"/>
          <p:cNvPicPr>
            <a:picLocks noChangeAspect="1" noChangeArrowheads="1"/>
          </p:cNvPicPr>
          <p:nvPr/>
        </p:nvPicPr>
        <p:blipFill>
          <a:blip r:embed="rId2" cstate="print"/>
          <a:srcRect/>
          <a:stretch>
            <a:fillRect/>
          </a:stretch>
        </p:blipFill>
        <p:spPr bwMode="auto">
          <a:xfrm>
            <a:off x="179512" y="3212976"/>
            <a:ext cx="4186510" cy="2880320"/>
          </a:xfrm>
          <a:prstGeom prst="rect">
            <a:avLst/>
          </a:prstGeom>
          <a:ln>
            <a:noFill/>
          </a:ln>
          <a:effectLst>
            <a:outerShdw blurRad="190500" algn="tl" rotWithShape="0">
              <a:srgbClr val="000000">
                <a:alpha val="70000"/>
              </a:srgbClr>
            </a:outerShdw>
          </a:effectLst>
        </p:spPr>
      </p:pic>
      <p:pic>
        <p:nvPicPr>
          <p:cNvPr id="11270" name="Picture 6" descr="http://www.miss-wellness.ru/wp-content/uploads/2013/06/prostye-uglevody-produkty.jpg"/>
          <p:cNvPicPr>
            <a:picLocks noChangeAspect="1" noChangeArrowheads="1"/>
          </p:cNvPicPr>
          <p:nvPr/>
        </p:nvPicPr>
        <p:blipFill>
          <a:blip r:embed="rId3" cstate="print"/>
          <a:srcRect/>
          <a:stretch>
            <a:fillRect/>
          </a:stretch>
        </p:blipFill>
        <p:spPr bwMode="auto">
          <a:xfrm>
            <a:off x="4644008" y="3645024"/>
            <a:ext cx="4286250" cy="3048001"/>
          </a:xfrm>
          <a:prstGeom prst="rect">
            <a:avLst/>
          </a:prstGeom>
          <a:ln>
            <a:noFill/>
          </a:ln>
          <a:effectLst>
            <a:outerShdw blurRad="190500" algn="tl" rotWithShape="0">
              <a:srgbClr val="000000">
                <a:alpha val="70000"/>
              </a:srgbClr>
            </a:outerShdw>
          </a:effec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23928" y="116632"/>
            <a:ext cx="5040560" cy="3170099"/>
          </a:xfrm>
          <a:prstGeom prst="rect">
            <a:avLst/>
          </a:prstGeom>
        </p:spPr>
        <p:txBody>
          <a:bodyPr wrap="square">
            <a:spAutoFit/>
          </a:bodyPr>
          <a:lstStyle/>
          <a:p>
            <a:pPr algn="ctr"/>
            <a:r>
              <a:rPr lang="uk-UA" sz="2000" b="1" dirty="0"/>
              <a:t>Основна роль вуглеводів в нашому харчуванні полягає </a:t>
            </a:r>
            <a:r>
              <a:rPr lang="uk-UA" sz="2000" dirty="0"/>
              <a:t>у постачанні енергії для всіляких фізіологічних реакцій в організмі. Недостатня зміст даних речовин у харчуванні призводить до збільшеного енергетичного витрачання білкових молекул, а це, в свою чергу, негативно позначається на відновлювальних процесах, що протікають в м'язах після виконання фізичних вправ. </a:t>
            </a:r>
            <a:endParaRPr lang="uk-UA" sz="2000" dirty="0" smtClean="0"/>
          </a:p>
        </p:txBody>
      </p:sp>
      <p:pic>
        <p:nvPicPr>
          <p:cNvPr id="3074" name="Picture 2" descr="http://ilife-news.com/uploads/posts/2013-06/1370941679_1.jpg"/>
          <p:cNvPicPr>
            <a:picLocks noChangeAspect="1" noChangeArrowheads="1"/>
          </p:cNvPicPr>
          <p:nvPr/>
        </p:nvPicPr>
        <p:blipFill>
          <a:blip r:embed="rId2" cstate="print"/>
          <a:srcRect/>
          <a:stretch>
            <a:fillRect/>
          </a:stretch>
        </p:blipFill>
        <p:spPr bwMode="auto">
          <a:xfrm>
            <a:off x="323528" y="188640"/>
            <a:ext cx="3619500" cy="2381250"/>
          </a:xfrm>
          <a:prstGeom prst="rect">
            <a:avLst/>
          </a:prstGeom>
          <a:noFill/>
        </p:spPr>
      </p:pic>
      <p:pic>
        <p:nvPicPr>
          <p:cNvPr id="5" name="Рисунок 4" descr="nci-vol-2397-300.jpg"/>
          <p:cNvPicPr>
            <a:picLocks noChangeAspect="1"/>
          </p:cNvPicPr>
          <p:nvPr/>
        </p:nvPicPr>
        <p:blipFill>
          <a:blip r:embed="rId3" cstate="print"/>
          <a:stretch>
            <a:fillRect/>
          </a:stretch>
        </p:blipFill>
        <p:spPr>
          <a:xfrm>
            <a:off x="107504" y="3068960"/>
            <a:ext cx="4536504" cy="3024335"/>
          </a:xfrm>
          <a:prstGeom prst="rect">
            <a:avLst/>
          </a:prstGeom>
        </p:spPr>
      </p:pic>
      <p:pic>
        <p:nvPicPr>
          <p:cNvPr id="3078" name="Picture 6" descr="http://gazeta.lviv.ua/sites/default/files/73460431.jpeg"/>
          <p:cNvPicPr>
            <a:picLocks noChangeAspect="1" noChangeArrowheads="1"/>
          </p:cNvPicPr>
          <p:nvPr/>
        </p:nvPicPr>
        <p:blipFill>
          <a:blip r:embed="rId4" cstate="print"/>
          <a:srcRect/>
          <a:stretch>
            <a:fillRect/>
          </a:stretch>
        </p:blipFill>
        <p:spPr bwMode="auto">
          <a:xfrm>
            <a:off x="4860032" y="3861048"/>
            <a:ext cx="4129870" cy="2808312"/>
          </a:xfrm>
          <a:prstGeom prst="rect">
            <a:avLst/>
          </a:prstGeom>
          <a:noFill/>
        </p:spPr>
      </p:pic>
    </p:spTree>
  </p:cSld>
  <p:clrMapOvr>
    <a:masterClrMapping/>
  </p:clrMapOvr>
  <p:transition>
    <p:strips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427984" y="332656"/>
            <a:ext cx="4572000" cy="5940088"/>
          </a:xfrm>
          <a:prstGeom prst="rect">
            <a:avLst/>
          </a:prstGeom>
        </p:spPr>
        <p:txBody>
          <a:bodyPr>
            <a:spAutoFit/>
          </a:bodyPr>
          <a:lstStyle/>
          <a:p>
            <a:pPr algn="ctr"/>
            <a:r>
              <a:rPr lang="uk-UA" sz="2000" b="1" dirty="0" smtClean="0"/>
              <a:t>Також слід пам'ятати</a:t>
            </a:r>
            <a:r>
              <a:rPr lang="uk-UA" sz="2000" dirty="0" smtClean="0"/>
              <a:t>, що при надмірному надходженні в організм вуглеводи можуть виконувати і негативну роль. Надлишок даних речовин здатний перетворюватися в жири і відкладатися у вигляді жирової тканини, формуючи надлишкову вагу тіла. Особливо легко сприяє ожирінню такий вуглевод як цукор, надмірне надходження якого при харчуванні веде до підвищення рівня холестерину в крові, а також сприяє розвитку карієсу зубів. Негативну роль солодких продуктів харчування, що містять цукор, можна зменшити за рахунок їх заміни стравами, приготованими на основі інших вуглеводів, що становлять основу солодкуватого смаку меду, фруктів і ягід.</a:t>
            </a:r>
            <a:endParaRPr lang="uk-UA" sz="2000" dirty="0"/>
          </a:p>
        </p:txBody>
      </p:sp>
      <p:pic>
        <p:nvPicPr>
          <p:cNvPr id="26626" name="Picture 2" descr="http://provse.te.ua/wp-content/uploads/2013/01/overeating.jpg"/>
          <p:cNvPicPr>
            <a:picLocks noChangeAspect="1" noChangeArrowheads="1"/>
          </p:cNvPicPr>
          <p:nvPr/>
        </p:nvPicPr>
        <p:blipFill>
          <a:blip r:embed="rId2" cstate="print"/>
          <a:srcRect/>
          <a:stretch>
            <a:fillRect/>
          </a:stretch>
        </p:blipFill>
        <p:spPr bwMode="auto">
          <a:xfrm>
            <a:off x="179512" y="3645024"/>
            <a:ext cx="4176464" cy="2505879"/>
          </a:xfrm>
          <a:prstGeom prst="rect">
            <a:avLst/>
          </a:prstGeom>
          <a:noFill/>
        </p:spPr>
      </p:pic>
      <p:pic>
        <p:nvPicPr>
          <p:cNvPr id="26628" name="Picture 4" descr="http://medplanet.org/image/05021054.jpg"/>
          <p:cNvPicPr>
            <a:picLocks noChangeAspect="1" noChangeArrowheads="1"/>
          </p:cNvPicPr>
          <p:nvPr/>
        </p:nvPicPr>
        <p:blipFill>
          <a:blip r:embed="rId3" cstate="print"/>
          <a:srcRect/>
          <a:stretch>
            <a:fillRect/>
          </a:stretch>
        </p:blipFill>
        <p:spPr bwMode="auto">
          <a:xfrm>
            <a:off x="539552" y="188640"/>
            <a:ext cx="3528392" cy="2646294"/>
          </a:xfrm>
          <a:prstGeom prst="rect">
            <a:avLst/>
          </a:prstGeom>
          <a:noFill/>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260648"/>
            <a:ext cx="4572000" cy="4093428"/>
          </a:xfrm>
          <a:prstGeom prst="rect">
            <a:avLst/>
          </a:prstGeom>
        </p:spPr>
        <p:txBody>
          <a:bodyPr>
            <a:spAutoFit/>
          </a:bodyPr>
          <a:lstStyle/>
          <a:p>
            <a:pPr algn="ctr"/>
            <a:r>
              <a:rPr lang="uk-UA" sz="2000" dirty="0"/>
              <a:t>Частка вуглеводів у харчуванні людини вважається оптимальною в кількості 56% від усієї калорійності добового раціону. Враховуючи, що 1 грам вуглеводів дає при розщепленні в організмі 4 кілокалорії, а меню для дорослої жінки має забезпечувати 2600 - 3000 кілокалорій на добу, то, відповідно, за рахунок вуглеводів повинно поставлятися приблизно 1500-1700 кілокалорій. Дана енергетична цінність відповідає 375 -425 грам вуглеводів.</a:t>
            </a:r>
          </a:p>
        </p:txBody>
      </p:sp>
      <p:pic>
        <p:nvPicPr>
          <p:cNvPr id="2050" name="Picture 2" descr="http://1.bp.blogspot.com/-RhIxzP9gqpY/UnqX7ZlW-2I/AAAAAAAAAHM/7LPwEVaPbtM/s400/vyveli-idealnuyu-sistemu-pitaniya.jpg"/>
          <p:cNvPicPr>
            <a:picLocks noChangeAspect="1" noChangeArrowheads="1"/>
          </p:cNvPicPr>
          <p:nvPr/>
        </p:nvPicPr>
        <p:blipFill>
          <a:blip r:embed="rId2" cstate="print"/>
          <a:srcRect/>
          <a:stretch>
            <a:fillRect/>
          </a:stretch>
        </p:blipFill>
        <p:spPr bwMode="auto">
          <a:xfrm>
            <a:off x="539552" y="4365104"/>
            <a:ext cx="3810000" cy="2381250"/>
          </a:xfrm>
          <a:prstGeom prst="rect">
            <a:avLst/>
          </a:prstGeom>
          <a:noFill/>
        </p:spPr>
      </p:pic>
      <p:pic>
        <p:nvPicPr>
          <p:cNvPr id="2052" name="Picture 4" descr="http://cs417824.vk.me/v417824020/3f3f/jo4Cp0iiljA.jpg"/>
          <p:cNvPicPr>
            <a:picLocks noChangeAspect="1" noChangeArrowheads="1"/>
          </p:cNvPicPr>
          <p:nvPr/>
        </p:nvPicPr>
        <p:blipFill>
          <a:blip r:embed="rId3" cstate="print"/>
          <a:srcRect/>
          <a:stretch>
            <a:fillRect/>
          </a:stretch>
        </p:blipFill>
        <p:spPr bwMode="auto">
          <a:xfrm>
            <a:off x="5364088" y="332656"/>
            <a:ext cx="3267075" cy="2752725"/>
          </a:xfrm>
          <a:prstGeom prst="rect">
            <a:avLst/>
          </a:prstGeom>
          <a:noFill/>
        </p:spPr>
      </p:pic>
      <p:pic>
        <p:nvPicPr>
          <p:cNvPr id="2054" name="Picture 6" descr="http://sekretytela.ru/wp-content/uploads/2013/09/%D0%B7%D0%B4%D0%BE%D1%80%D0%BE%D0%B2%D1%8B%D0%B9-%D1%80%D0%B0%D1%86%D0%B8%D0%BE%D0%BD.jpg"/>
          <p:cNvPicPr>
            <a:picLocks noChangeAspect="1" noChangeArrowheads="1"/>
          </p:cNvPicPr>
          <p:nvPr/>
        </p:nvPicPr>
        <p:blipFill>
          <a:blip r:embed="rId4" cstate="print"/>
          <a:srcRect/>
          <a:stretch>
            <a:fillRect/>
          </a:stretch>
        </p:blipFill>
        <p:spPr bwMode="auto">
          <a:xfrm>
            <a:off x="4932040" y="3429000"/>
            <a:ext cx="3790900" cy="3282920"/>
          </a:xfrm>
          <a:prstGeom prst="rect">
            <a:avLst/>
          </a:prstGeom>
          <a:noFill/>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04" y="404664"/>
            <a:ext cx="2808312" cy="5324535"/>
          </a:xfrm>
          <a:prstGeom prst="rect">
            <a:avLst/>
          </a:prstGeom>
        </p:spPr>
        <p:txBody>
          <a:bodyPr wrap="square">
            <a:spAutoFit/>
          </a:bodyPr>
          <a:lstStyle/>
          <a:p>
            <a:pPr algn="ctr"/>
            <a:r>
              <a:rPr lang="uk-UA" sz="2000" b="1" dirty="0">
                <a:solidFill>
                  <a:srgbClr val="DA2ADE"/>
                </a:solidFill>
              </a:rPr>
              <a:t>Отже, роль вуглеводів в справі формування раціонального харчування при веденні здорового способу життя дуже висока. Грамотне складання раціону з урахуванням необхідної кількості даних компонентів харчування забезпечить хороше самопочуття і сприятиме профілактиці ряду захворювань.</a:t>
            </a:r>
          </a:p>
        </p:txBody>
      </p:sp>
      <p:pic>
        <p:nvPicPr>
          <p:cNvPr id="1028" name="Picture 4" descr="http://amritaclub.do.am/statta/zdoroviiobrazzizniamrita.jpg"/>
          <p:cNvPicPr>
            <a:picLocks noChangeAspect="1" noChangeArrowheads="1"/>
          </p:cNvPicPr>
          <p:nvPr/>
        </p:nvPicPr>
        <p:blipFill>
          <a:blip r:embed="rId2" cstate="print"/>
          <a:srcRect/>
          <a:stretch>
            <a:fillRect/>
          </a:stretch>
        </p:blipFill>
        <p:spPr bwMode="auto">
          <a:xfrm>
            <a:off x="2987824" y="332656"/>
            <a:ext cx="5953125" cy="5934075"/>
          </a:xfrm>
          <a:prstGeom prst="rect">
            <a:avLst/>
          </a:prstGeom>
          <a:noFill/>
        </p:spPr>
      </p:pic>
    </p:spTree>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2">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552" y="188640"/>
            <a:ext cx="5472608" cy="2862322"/>
          </a:xfrm>
          <a:prstGeom prst="rect">
            <a:avLst/>
          </a:prstGeom>
        </p:spPr>
        <p:txBody>
          <a:bodyPr wrap="square">
            <a:spAutoFit/>
          </a:bodyPr>
          <a:lstStyle/>
          <a:p>
            <a:pPr algn="ctr"/>
            <a:r>
              <a:rPr lang="uk-UA" sz="3600" b="1" i="1" dirty="0" smtClean="0">
                <a:solidFill>
                  <a:srgbClr val="DA2ADE"/>
                </a:solidFill>
                <a:latin typeface="Georgia" pitchFamily="18" charset="0"/>
              </a:rPr>
              <a:t>Презентацію підготувала</a:t>
            </a:r>
          </a:p>
          <a:p>
            <a:pPr algn="ctr"/>
            <a:r>
              <a:rPr lang="uk-UA" sz="3600" b="1" i="1" dirty="0" smtClean="0">
                <a:solidFill>
                  <a:srgbClr val="DA2ADE"/>
                </a:solidFill>
                <a:latin typeface="Georgia" pitchFamily="18" charset="0"/>
              </a:rPr>
              <a:t>учениця 11-Б класу</a:t>
            </a:r>
          </a:p>
          <a:p>
            <a:pPr algn="ctr"/>
            <a:r>
              <a:rPr lang="uk-UA" sz="3600" b="1" i="1" dirty="0" smtClean="0">
                <a:solidFill>
                  <a:srgbClr val="DA2ADE"/>
                </a:solidFill>
                <a:latin typeface="Georgia" pitchFamily="18" charset="0"/>
              </a:rPr>
              <a:t>Безсмертна Вікторія</a:t>
            </a:r>
          </a:p>
        </p:txBody>
      </p:sp>
      <p:pic>
        <p:nvPicPr>
          <p:cNvPr id="3" name="Рисунок 2" descr="967f3548e746.png"/>
          <p:cNvPicPr>
            <a:picLocks noChangeAspect="1"/>
          </p:cNvPicPr>
          <p:nvPr/>
        </p:nvPicPr>
        <p:blipFill>
          <a:blip r:embed="rId2" cstate="print"/>
          <a:stretch>
            <a:fillRect/>
          </a:stretch>
        </p:blipFill>
        <p:spPr>
          <a:xfrm>
            <a:off x="2411760" y="2195594"/>
            <a:ext cx="6588224" cy="4662406"/>
          </a:xfrm>
          <a:prstGeom prst="rect">
            <a:avLst/>
          </a:prstGeom>
        </p:spPr>
      </p:pic>
    </p:spTree>
  </p:cSld>
  <p:clrMapOvr>
    <a:masterClrMapping/>
  </p:clrMapOvr>
  <p:transition>
    <p:dissolv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260648"/>
            <a:ext cx="4752528" cy="5632311"/>
          </a:xfrm>
          <a:prstGeom prst="rect">
            <a:avLst/>
          </a:prstGeom>
        </p:spPr>
        <p:txBody>
          <a:bodyPr wrap="square">
            <a:spAutoFit/>
          </a:bodyPr>
          <a:lstStyle/>
          <a:p>
            <a:pPr algn="ctr" fontAlgn="base"/>
            <a:r>
              <a:rPr lang="uk-UA" sz="2000" b="1" dirty="0"/>
              <a:t>Вуглеводи</a:t>
            </a:r>
            <a:r>
              <a:rPr lang="uk-UA" sz="2000" dirty="0"/>
              <a:t> відіграють першорядну роль в процесі </a:t>
            </a:r>
            <a:r>
              <a:rPr lang="uk-UA" sz="2000" dirty="0" smtClean="0"/>
              <a:t>харчування, </a:t>
            </a:r>
            <a:r>
              <a:rPr lang="uk-UA" sz="2000" dirty="0"/>
              <a:t>оскільки саме вони якнайбільше задіяні в забезпеченні енергетичних потреб всього організму, а також вони беруть участь у </a:t>
            </a:r>
            <a:r>
              <a:rPr lang="uk-UA" sz="2000" b="1" dirty="0"/>
              <a:t>метаболізмі</a:t>
            </a:r>
            <a:r>
              <a:rPr lang="uk-UA" sz="2000" dirty="0"/>
              <a:t> всіх поживних речовин</a:t>
            </a:r>
            <a:r>
              <a:rPr lang="uk-UA" sz="2000" dirty="0" smtClean="0"/>
              <a:t>.</a:t>
            </a:r>
          </a:p>
          <a:p>
            <a:pPr algn="ctr" fontAlgn="base"/>
            <a:endParaRPr lang="uk-UA" sz="2000" b="1" dirty="0" smtClean="0"/>
          </a:p>
          <a:p>
            <a:pPr algn="ctr" fontAlgn="base"/>
            <a:r>
              <a:rPr lang="uk-UA" sz="2000" b="1" dirty="0" smtClean="0"/>
              <a:t>Вуглеводи </a:t>
            </a:r>
            <a:r>
              <a:rPr lang="uk-UA" sz="2000" dirty="0" smtClean="0"/>
              <a:t>являють </a:t>
            </a:r>
            <a:r>
              <a:rPr lang="uk-UA" sz="2000" dirty="0"/>
              <a:t>собою органічні сполуки, що складаються з вуглецю, водню і кисню. </a:t>
            </a:r>
            <a:r>
              <a:rPr lang="uk-UA" sz="2000" b="1" dirty="0"/>
              <a:t>Вуглеводи</a:t>
            </a:r>
            <a:r>
              <a:rPr lang="uk-UA" sz="2000" dirty="0"/>
              <a:t>, оскільки вони досить легкодоступні і дуже швидко засвоюються, є основним джерелом енергії для організму.</a:t>
            </a:r>
          </a:p>
          <a:p>
            <a:pPr algn="ctr" fontAlgn="base"/>
            <a:r>
              <a:rPr lang="uk-UA" sz="2000" dirty="0"/>
              <a:t>В організм людини </a:t>
            </a:r>
            <a:r>
              <a:rPr lang="uk-UA" sz="2000" b="1" dirty="0"/>
              <a:t>вуглеводи</a:t>
            </a:r>
            <a:r>
              <a:rPr lang="uk-UA" sz="2000" dirty="0"/>
              <a:t> можуть надходити з їжею (крупи, овочі, бобові культури, фрукти, тощо), а також вироблятися з жирів і деяких амінокислот.</a:t>
            </a:r>
          </a:p>
        </p:txBody>
      </p:sp>
      <p:pic>
        <p:nvPicPr>
          <p:cNvPr id="15362" name="Picture 2" descr="Вуглеводи"/>
          <p:cNvPicPr>
            <a:picLocks noChangeAspect="1" noChangeArrowheads="1"/>
          </p:cNvPicPr>
          <p:nvPr/>
        </p:nvPicPr>
        <p:blipFill>
          <a:blip r:embed="rId2" cstate="print"/>
          <a:srcRect/>
          <a:stretch>
            <a:fillRect/>
          </a:stretch>
        </p:blipFill>
        <p:spPr bwMode="auto">
          <a:xfrm>
            <a:off x="5220072" y="548680"/>
            <a:ext cx="3569887" cy="2808312"/>
          </a:xfrm>
          <a:prstGeom prst="rect">
            <a:avLst/>
          </a:prstGeom>
          <a:ln>
            <a:noFill/>
          </a:ln>
          <a:effectLst>
            <a:outerShdw blurRad="190500" algn="tl" rotWithShape="0">
              <a:srgbClr val="000000">
                <a:alpha val="70000"/>
              </a:srgbClr>
            </a:outerShdw>
          </a:effectLst>
        </p:spPr>
      </p:pic>
      <p:pic>
        <p:nvPicPr>
          <p:cNvPr id="15366" name="Picture 6" descr="http://www.tofeelwell.ru/wp-content/uploads/2013/04/pril.jpg"/>
          <p:cNvPicPr>
            <a:picLocks noChangeAspect="1" noChangeArrowheads="1"/>
          </p:cNvPicPr>
          <p:nvPr/>
        </p:nvPicPr>
        <p:blipFill>
          <a:blip r:embed="rId3" cstate="print"/>
          <a:srcRect/>
          <a:stretch>
            <a:fillRect/>
          </a:stretch>
        </p:blipFill>
        <p:spPr bwMode="auto">
          <a:xfrm>
            <a:off x="4788024" y="4077072"/>
            <a:ext cx="4201988" cy="2429846"/>
          </a:xfrm>
          <a:prstGeom prst="rect">
            <a:avLst/>
          </a:prstGeom>
          <a:ln>
            <a:noFill/>
          </a:ln>
          <a:effectLst>
            <a:outerShdw blurRad="190500" algn="tl" rotWithShape="0">
              <a:srgbClr val="000000">
                <a:alpha val="70000"/>
              </a:srgbClr>
            </a:outerShdw>
          </a:effectLst>
        </p:spPr>
      </p:pic>
    </p:spTree>
  </p:cSld>
  <p:clrMapOvr>
    <a:masterClrMapping/>
  </p:clrMapOvr>
  <p:transition>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0"/>
            <a:ext cx="8352928" cy="1384995"/>
          </a:xfrm>
          <a:prstGeom prst="rect">
            <a:avLst/>
          </a:prstGeom>
        </p:spPr>
        <p:txBody>
          <a:bodyPr wrap="square">
            <a:spAutoFit/>
          </a:bodyPr>
          <a:lstStyle/>
          <a:p>
            <a:pPr algn="ctr" fontAlgn="base"/>
            <a:r>
              <a:rPr lang="uk-UA" sz="3600" b="1" i="1" dirty="0" smtClean="0">
                <a:solidFill>
                  <a:srgbClr val="DA2ADE"/>
                </a:solidFill>
                <a:latin typeface="Georgia" pitchFamily="18" charset="0"/>
              </a:rPr>
              <a:t>Класифікація вуглеводів:</a:t>
            </a:r>
          </a:p>
          <a:p>
            <a:pPr algn="ctr" fontAlgn="base"/>
            <a:endParaRPr lang="uk-UA" sz="2400" dirty="0" smtClean="0"/>
          </a:p>
          <a:p>
            <a:pPr algn="ctr" fontAlgn="base"/>
            <a:r>
              <a:rPr lang="uk-UA" sz="2400" b="1" dirty="0" smtClean="0"/>
              <a:t>Структурно вуглеводи підрозділяються на наступні групи:</a:t>
            </a:r>
            <a:endParaRPr lang="uk-UA" sz="2400" b="1" dirty="0"/>
          </a:p>
        </p:txBody>
      </p:sp>
      <p:sp>
        <p:nvSpPr>
          <p:cNvPr id="3" name="Прямоугольник 2"/>
          <p:cNvSpPr/>
          <p:nvPr/>
        </p:nvSpPr>
        <p:spPr>
          <a:xfrm>
            <a:off x="4355976" y="1844824"/>
            <a:ext cx="4572000" cy="4401205"/>
          </a:xfrm>
          <a:prstGeom prst="rect">
            <a:avLst/>
          </a:prstGeom>
        </p:spPr>
        <p:txBody>
          <a:bodyPr>
            <a:spAutoFit/>
          </a:bodyPr>
          <a:lstStyle/>
          <a:p>
            <a:pPr algn="ctr" fontAlgn="base"/>
            <a:r>
              <a:rPr lang="uk-UA" sz="2000" b="1" dirty="0"/>
              <a:t>Прості вуглеводи</a:t>
            </a:r>
            <a:r>
              <a:rPr lang="uk-UA" sz="2000" dirty="0"/>
              <a:t>. До них відносять глюкозу, галактозу і фруктозу (моносахариди), а також сахарозу, лактозу і мальтозу (дисахариди).</a:t>
            </a:r>
          </a:p>
          <a:p>
            <a:pPr algn="ctr" fontAlgn="base"/>
            <a:r>
              <a:rPr lang="uk-UA" sz="2000" b="1" dirty="0"/>
              <a:t>Глюкоза</a:t>
            </a:r>
            <a:r>
              <a:rPr lang="uk-UA" sz="2000" dirty="0"/>
              <a:t> – головний постачальник енергії для мозку. Вона міститься в плодах і ягодах і необхідна для забезпечення енергією і для вироблення в печінці глікогену.</a:t>
            </a:r>
          </a:p>
          <a:p>
            <a:pPr algn="ctr" fontAlgn="base"/>
            <a:r>
              <a:rPr lang="uk-UA" sz="2000" b="1" dirty="0"/>
              <a:t>Фруктоза</a:t>
            </a:r>
            <a:r>
              <a:rPr lang="uk-UA" sz="2000" dirty="0"/>
              <a:t> майже не вимагає для свого засвоєння гормону інсуліну, що дозволяє використовувати її при цукровому діабеті, але лише в помірних кількостях.</a:t>
            </a:r>
          </a:p>
        </p:txBody>
      </p:sp>
      <p:pic>
        <p:nvPicPr>
          <p:cNvPr id="16386" name="Picture 2" descr="http://7lady.ru/wp-content/uploads/2012/07/%D1%84%D1%80%D1%83%D0%BA%D1%82%D1%8B.jpg"/>
          <p:cNvPicPr>
            <a:picLocks noChangeAspect="1" noChangeArrowheads="1"/>
          </p:cNvPicPr>
          <p:nvPr/>
        </p:nvPicPr>
        <p:blipFill>
          <a:blip r:embed="rId2" cstate="print"/>
          <a:srcRect l="12750" t="17182" r="5967" b="14090"/>
          <a:stretch>
            <a:fillRect/>
          </a:stretch>
        </p:blipFill>
        <p:spPr bwMode="auto">
          <a:xfrm>
            <a:off x="767577" y="4149080"/>
            <a:ext cx="3444383" cy="2431329"/>
          </a:xfrm>
          <a:prstGeom prst="rect">
            <a:avLst/>
          </a:prstGeom>
          <a:ln>
            <a:noFill/>
          </a:ln>
          <a:effectLst>
            <a:outerShdw blurRad="190500" algn="tl" rotWithShape="0">
              <a:srgbClr val="000000">
                <a:alpha val="70000"/>
              </a:srgbClr>
            </a:outerShdw>
          </a:effectLst>
        </p:spPr>
      </p:pic>
      <p:pic>
        <p:nvPicPr>
          <p:cNvPr id="16388" name="Picture 4" descr="http://ukrhealth.net/wp-content/uploads/2013/04/Depositphotos_6069308_s.jpg"/>
          <p:cNvPicPr>
            <a:picLocks noChangeAspect="1" noChangeArrowheads="1"/>
          </p:cNvPicPr>
          <p:nvPr/>
        </p:nvPicPr>
        <p:blipFill>
          <a:blip r:embed="rId3" cstate="print"/>
          <a:srcRect t="11145" b="13070"/>
          <a:stretch>
            <a:fillRect/>
          </a:stretch>
        </p:blipFill>
        <p:spPr bwMode="auto">
          <a:xfrm>
            <a:off x="323528" y="1484784"/>
            <a:ext cx="3230563" cy="2448272"/>
          </a:xfrm>
          <a:prstGeom prst="rect">
            <a:avLst/>
          </a:prstGeom>
          <a:ln>
            <a:noFill/>
          </a:ln>
          <a:effectLst>
            <a:outerShdw blurRad="190500" algn="tl" rotWithShape="0">
              <a:srgbClr val="000000">
                <a:alpha val="70000"/>
              </a:srgbClr>
            </a:outerShdw>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404664"/>
            <a:ext cx="4572000" cy="5632311"/>
          </a:xfrm>
          <a:prstGeom prst="rect">
            <a:avLst/>
          </a:prstGeom>
        </p:spPr>
        <p:txBody>
          <a:bodyPr>
            <a:spAutoFit/>
          </a:bodyPr>
          <a:lstStyle/>
          <a:p>
            <a:pPr algn="ctr" fontAlgn="base"/>
            <a:r>
              <a:rPr lang="uk-UA" sz="2000" b="1" dirty="0"/>
              <a:t>Галактоза</a:t>
            </a:r>
            <a:r>
              <a:rPr lang="uk-UA" sz="2000" dirty="0"/>
              <a:t> в продуктах у вільному вигляді не зустрічається. Виробляється при розщепленні лактози.</a:t>
            </a:r>
          </a:p>
          <a:p>
            <a:pPr algn="ctr" fontAlgn="base"/>
            <a:r>
              <a:rPr lang="uk-UA" sz="2000" b="1" dirty="0"/>
              <a:t>Сахароза</a:t>
            </a:r>
            <a:r>
              <a:rPr lang="uk-UA" sz="2000" dirty="0"/>
              <a:t> міститься в цукрі і солодощах. При попаданні в організм розщеплюється на складові: глюкозу і фруктозу.</a:t>
            </a:r>
          </a:p>
          <a:p>
            <a:pPr algn="ctr" fontAlgn="base"/>
            <a:r>
              <a:rPr lang="uk-UA" sz="2000" b="1" dirty="0"/>
              <a:t>Лактоза</a:t>
            </a:r>
            <a:r>
              <a:rPr lang="uk-UA" sz="2000" dirty="0"/>
              <a:t> – вуглевод, що міститься в молочних продуктах. При вродженому або набутому дефіциті ферменту лактози в кишечнику порушується процес розщеплення лактози на глюкозу і галактозу, що більш відоме як непереносимість молочних продуктів. У кисломолочних продуктах лактози менше, ніж у молоці, так як при сквашуванні молока з лактози утворюється молочна кислота.</a:t>
            </a:r>
          </a:p>
        </p:txBody>
      </p:sp>
      <p:pic>
        <p:nvPicPr>
          <p:cNvPr id="24578" name="Picture 2" descr="http://www.ua.all.biz/img/ua/catalog/615503.jpeg"/>
          <p:cNvPicPr>
            <a:picLocks noChangeAspect="1" noChangeArrowheads="1"/>
          </p:cNvPicPr>
          <p:nvPr/>
        </p:nvPicPr>
        <p:blipFill>
          <a:blip r:embed="rId2" cstate="print"/>
          <a:srcRect/>
          <a:stretch>
            <a:fillRect/>
          </a:stretch>
        </p:blipFill>
        <p:spPr bwMode="auto">
          <a:xfrm>
            <a:off x="5076056" y="2564904"/>
            <a:ext cx="2804056" cy="4176464"/>
          </a:xfrm>
          <a:prstGeom prst="rect">
            <a:avLst/>
          </a:prstGeom>
          <a:ln>
            <a:noFill/>
          </a:ln>
          <a:effectLst>
            <a:glow rad="63500">
              <a:schemeClr val="accent1">
                <a:satMod val="175000"/>
                <a:alpha val="40000"/>
              </a:schemeClr>
            </a:glow>
            <a:outerShdw blurRad="190500" algn="tl" rotWithShape="0">
              <a:srgbClr val="000000">
                <a:alpha val="70000"/>
              </a:srgbClr>
            </a:outerShdw>
          </a:effectLst>
        </p:spPr>
      </p:pic>
      <p:pic>
        <p:nvPicPr>
          <p:cNvPr id="24580" name="Picture 4" descr="http://www.profi-forex.org/system/news/0/8/4_sahar.jpg"/>
          <p:cNvPicPr>
            <a:picLocks noChangeAspect="1" noChangeArrowheads="1"/>
          </p:cNvPicPr>
          <p:nvPr/>
        </p:nvPicPr>
        <p:blipFill>
          <a:blip r:embed="rId3" cstate="print"/>
          <a:srcRect/>
          <a:stretch>
            <a:fillRect/>
          </a:stretch>
        </p:blipFill>
        <p:spPr bwMode="auto">
          <a:xfrm>
            <a:off x="5652120" y="188639"/>
            <a:ext cx="3276364" cy="2184243"/>
          </a:xfrm>
          <a:prstGeom prst="rect">
            <a:avLst/>
          </a:prstGeom>
          <a:ln>
            <a:noFill/>
          </a:ln>
          <a:effectLst>
            <a:outerShdw blurRad="190500" algn="tl" rotWithShape="0">
              <a:srgbClr val="000000">
                <a:alpha val="70000"/>
              </a:srgbClr>
            </a:outerShdw>
          </a:effectLst>
        </p:spPr>
      </p:pic>
    </p:spTree>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707904" y="188640"/>
            <a:ext cx="5148064" cy="6555641"/>
          </a:xfrm>
          <a:prstGeom prst="rect">
            <a:avLst/>
          </a:prstGeom>
        </p:spPr>
        <p:txBody>
          <a:bodyPr wrap="square">
            <a:spAutoFit/>
          </a:bodyPr>
          <a:lstStyle/>
          <a:p>
            <a:pPr algn="ctr" fontAlgn="base"/>
            <a:r>
              <a:rPr lang="uk-UA" sz="2000" b="1" dirty="0"/>
              <a:t>Мальтоза</a:t>
            </a:r>
            <a:r>
              <a:rPr lang="uk-UA" sz="2000" dirty="0"/>
              <a:t> – проміжний продукт розщеплення крохмалю травними ферментами. Надалі мальтоза розщеплюється до глюкози. У вільному вигляді вона міститься в меді, солоді (звідси друга назва – </a:t>
            </a:r>
            <a:r>
              <a:rPr lang="uk-UA" sz="2000" b="1" dirty="0"/>
              <a:t>солодовий цукор</a:t>
            </a:r>
            <a:r>
              <a:rPr lang="uk-UA" sz="2000" dirty="0"/>
              <a:t>) і пиві.</a:t>
            </a:r>
          </a:p>
          <a:p>
            <a:pPr algn="ctr" fontAlgn="base"/>
            <a:r>
              <a:rPr lang="uk-UA" sz="2000" b="1" dirty="0"/>
              <a:t>Складні вуглеводи</a:t>
            </a:r>
            <a:r>
              <a:rPr lang="uk-UA" sz="2000" dirty="0"/>
              <a:t>. До них відносять крохмаль і глікоген (перетравлювані вуглеводи), а також клітковина, пектини і геміцелюлоза.</a:t>
            </a:r>
          </a:p>
          <a:p>
            <a:pPr algn="ctr" fontAlgn="base"/>
            <a:r>
              <a:rPr lang="uk-UA" sz="2000" b="1" dirty="0"/>
              <a:t>Крохмаль</a:t>
            </a:r>
            <a:r>
              <a:rPr lang="uk-UA" sz="2000" dirty="0"/>
              <a:t> – становить до 80% всіх вуглеводів, які надходять з їжею. Його основні джерела: хліб і хлібобулочні вироби, крупи, бобові, рис і картопля. Крохмаль, відносно повільно перетравлюється, розщеплюючись до глюкози.</a:t>
            </a:r>
          </a:p>
          <a:p>
            <a:pPr algn="ctr" fontAlgn="base"/>
            <a:r>
              <a:rPr lang="uk-UA" sz="2000" b="1" dirty="0"/>
              <a:t>Глікоген</a:t>
            </a:r>
            <a:r>
              <a:rPr lang="uk-UA" sz="2000" dirty="0"/>
              <a:t>, його ще називають «</a:t>
            </a:r>
            <a:r>
              <a:rPr lang="uk-UA" sz="2000" b="1" dirty="0"/>
              <a:t>тваринний крохмаль</a:t>
            </a:r>
            <a:r>
              <a:rPr lang="uk-UA" sz="2000" dirty="0"/>
              <a:t>», – полісахарид, який складається з сильно розгалужених ланцюжків молекул глюкози. Він в невеликих кількостях міститься в тваринних </a:t>
            </a:r>
            <a:r>
              <a:rPr lang="uk-UA" sz="2000" dirty="0" smtClean="0"/>
              <a:t>продуктах.</a:t>
            </a:r>
            <a:endParaRPr lang="uk-UA" sz="2000" dirty="0"/>
          </a:p>
        </p:txBody>
      </p:sp>
      <p:pic>
        <p:nvPicPr>
          <p:cNvPr id="23554" name="Picture 2" descr="http://upload.wikimedia.org/wikipedia/commons/8/81/Maltose_syrup.jpg"/>
          <p:cNvPicPr>
            <a:picLocks noChangeAspect="1" noChangeArrowheads="1"/>
          </p:cNvPicPr>
          <p:nvPr/>
        </p:nvPicPr>
        <p:blipFill>
          <a:blip r:embed="rId2" cstate="print"/>
          <a:srcRect/>
          <a:stretch>
            <a:fillRect/>
          </a:stretch>
        </p:blipFill>
        <p:spPr bwMode="auto">
          <a:xfrm>
            <a:off x="179512" y="116631"/>
            <a:ext cx="3096344" cy="3163431"/>
          </a:xfrm>
          <a:prstGeom prst="rect">
            <a:avLst/>
          </a:prstGeom>
          <a:ln>
            <a:noFill/>
          </a:ln>
          <a:effectLst>
            <a:outerShdw blurRad="190500" algn="tl" rotWithShape="0">
              <a:srgbClr val="000000">
                <a:alpha val="70000"/>
              </a:srgbClr>
            </a:outerShdw>
          </a:effectLst>
        </p:spPr>
      </p:pic>
      <p:pic>
        <p:nvPicPr>
          <p:cNvPr id="23556" name="Picture 4" descr="http://navolyni.com/modules/goods/images/524_kroh.holland.jpg"/>
          <p:cNvPicPr>
            <a:picLocks noChangeAspect="1" noChangeArrowheads="1"/>
          </p:cNvPicPr>
          <p:nvPr/>
        </p:nvPicPr>
        <p:blipFill>
          <a:blip r:embed="rId3" cstate="print"/>
          <a:srcRect/>
          <a:stretch>
            <a:fillRect/>
          </a:stretch>
        </p:blipFill>
        <p:spPr bwMode="auto">
          <a:xfrm>
            <a:off x="179512" y="3573016"/>
            <a:ext cx="3567963" cy="2376264"/>
          </a:xfrm>
          <a:prstGeom prst="rect">
            <a:avLst/>
          </a:prstGeom>
          <a:ln>
            <a:noFill/>
          </a:ln>
          <a:effectLst>
            <a:outerShdw blurRad="190500" algn="tl" rotWithShape="0">
              <a:srgbClr val="000000">
                <a:alpha val="70000"/>
              </a:srgbClr>
            </a:outerShdw>
          </a:effectLst>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987824" y="116632"/>
            <a:ext cx="5976664" cy="2862322"/>
          </a:xfrm>
          <a:prstGeom prst="rect">
            <a:avLst/>
          </a:prstGeom>
        </p:spPr>
        <p:txBody>
          <a:bodyPr wrap="square">
            <a:spAutoFit/>
          </a:bodyPr>
          <a:lstStyle/>
          <a:p>
            <a:pPr algn="ctr" fontAlgn="base"/>
            <a:r>
              <a:rPr lang="uk-UA" sz="2000" b="1" dirty="0"/>
              <a:t>Клітковина</a:t>
            </a:r>
            <a:r>
              <a:rPr lang="uk-UA" sz="2000" dirty="0"/>
              <a:t> – це </a:t>
            </a:r>
            <a:r>
              <a:rPr lang="uk-UA" sz="2000" b="1" dirty="0"/>
              <a:t>складний вуглевод</a:t>
            </a:r>
            <a:r>
              <a:rPr lang="uk-UA" sz="2000" dirty="0"/>
              <a:t>, що входить до складу оболонок рослинних клітин. В організмі клітковина практично не перетравлюється, лише незначна частина може бути перетравлена.</a:t>
            </a:r>
          </a:p>
          <a:p>
            <a:pPr algn="ctr" fontAlgn="base"/>
            <a:r>
              <a:rPr lang="uk-UA" sz="2000" b="1" dirty="0"/>
              <a:t>Клітковину</a:t>
            </a:r>
            <a:r>
              <a:rPr lang="uk-UA" sz="2000" dirty="0"/>
              <a:t>, разом з пектином, лігніном і геміцелюлозою, називають ще баластними речовинами. Вони покращують роботу травної системи, будучи профілактикою багатьох захворювань. </a:t>
            </a:r>
          </a:p>
        </p:txBody>
      </p:sp>
      <p:pic>
        <p:nvPicPr>
          <p:cNvPr id="4" name="Рисунок 3" descr="ae00abf68eba.png"/>
          <p:cNvPicPr>
            <a:picLocks noChangeAspect="1"/>
          </p:cNvPicPr>
          <p:nvPr/>
        </p:nvPicPr>
        <p:blipFill>
          <a:blip r:embed="rId2" cstate="print"/>
          <a:stretch>
            <a:fillRect/>
          </a:stretch>
        </p:blipFill>
        <p:spPr>
          <a:xfrm>
            <a:off x="179512" y="692696"/>
            <a:ext cx="8723701" cy="5976664"/>
          </a:xfrm>
          <a:prstGeom prst="rect">
            <a:avLst/>
          </a:prstGeom>
        </p:spPr>
      </p:pic>
    </p:spTree>
  </p:cSld>
  <p:clrMapOvr>
    <a:masterClrMapping/>
  </p:clrMapOvr>
  <p:transition>
    <p:spli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292080" y="116632"/>
            <a:ext cx="3563888" cy="6247864"/>
          </a:xfrm>
          <a:prstGeom prst="rect">
            <a:avLst/>
          </a:prstGeom>
        </p:spPr>
        <p:txBody>
          <a:bodyPr wrap="square">
            <a:spAutoFit/>
          </a:bodyPr>
          <a:lstStyle/>
          <a:p>
            <a:pPr algn="ctr" fontAlgn="base"/>
            <a:r>
              <a:rPr lang="uk-UA" sz="2000" b="1" dirty="0" smtClean="0"/>
              <a:t>Пектини</a:t>
            </a:r>
            <a:r>
              <a:rPr lang="uk-UA" sz="2000" dirty="0" smtClean="0"/>
              <a:t> і </a:t>
            </a:r>
            <a:r>
              <a:rPr lang="uk-UA" sz="2000" b="1" dirty="0" smtClean="0"/>
              <a:t>геміцелюлоза</a:t>
            </a:r>
            <a:r>
              <a:rPr lang="uk-UA" sz="2000" dirty="0" smtClean="0"/>
              <a:t> володіють гігроскопічними властивостями, що дозволяє їм </a:t>
            </a:r>
            <a:r>
              <a:rPr lang="uk-UA" sz="2000" dirty="0" err="1" smtClean="0"/>
              <a:t>сорбувати</a:t>
            </a:r>
            <a:r>
              <a:rPr lang="uk-UA" sz="2000" dirty="0" smtClean="0"/>
              <a:t> і захоплювати з собою надлишок холестерину, аміак, жовчні пігменти та інші шкідливі речовини. Ще однією важливою перевагою харчових волокон є їхня допомога в профілактиці ожиріння. Не володіючи високою енергетичною цінністю, овочі через велику кількість харчових волокон сприяють ранньому відчуття насичення.</a:t>
            </a:r>
          </a:p>
          <a:p>
            <a:pPr algn="ctr" fontAlgn="base"/>
            <a:r>
              <a:rPr lang="uk-UA" sz="2000" dirty="0" smtClean="0"/>
              <a:t>У великій кількості </a:t>
            </a:r>
            <a:r>
              <a:rPr lang="uk-UA" sz="2000" b="1" dirty="0" smtClean="0"/>
              <a:t>харчові волокна</a:t>
            </a:r>
            <a:r>
              <a:rPr lang="uk-UA" sz="2000" dirty="0" smtClean="0"/>
              <a:t> міститься в хлібі грубого </a:t>
            </a:r>
            <a:r>
              <a:rPr lang="uk-UA" sz="2000" dirty="0" err="1" smtClean="0"/>
              <a:t>помолу</a:t>
            </a:r>
            <a:r>
              <a:rPr lang="uk-UA" sz="2000" dirty="0" smtClean="0"/>
              <a:t>, висівках, овочах і фруктах.</a:t>
            </a:r>
            <a:endParaRPr lang="uk-UA" sz="2000" dirty="0"/>
          </a:p>
        </p:txBody>
      </p:sp>
      <p:pic>
        <p:nvPicPr>
          <p:cNvPr id="25602" name="Picture 2" descr="http://img07.rl0.ru/eda/c464x302/s1.afisha-eda.ru/Photos/120213175531-120530133306-p-O-pektin.jpg"/>
          <p:cNvPicPr>
            <a:picLocks noChangeAspect="1" noChangeArrowheads="1"/>
          </p:cNvPicPr>
          <p:nvPr/>
        </p:nvPicPr>
        <p:blipFill>
          <a:blip r:embed="rId2" cstate="print"/>
          <a:srcRect/>
          <a:stretch>
            <a:fillRect/>
          </a:stretch>
        </p:blipFill>
        <p:spPr bwMode="auto">
          <a:xfrm>
            <a:off x="467544" y="188640"/>
            <a:ext cx="4646661" cy="3024336"/>
          </a:xfrm>
          <a:prstGeom prst="rect">
            <a:avLst/>
          </a:prstGeom>
          <a:ln>
            <a:noFill/>
          </a:ln>
          <a:effectLst>
            <a:softEdge rad="112500"/>
          </a:effectLst>
        </p:spPr>
      </p:pic>
      <p:pic>
        <p:nvPicPr>
          <p:cNvPr id="25604" name="Picture 4" descr="http://life.img.pravda.com/images/doc/7/7/7727dc6-111.jpg"/>
          <p:cNvPicPr>
            <a:picLocks noChangeAspect="1" noChangeArrowheads="1"/>
          </p:cNvPicPr>
          <p:nvPr/>
        </p:nvPicPr>
        <p:blipFill>
          <a:blip r:embed="rId3" cstate="print"/>
          <a:srcRect/>
          <a:stretch>
            <a:fillRect/>
          </a:stretch>
        </p:blipFill>
        <p:spPr bwMode="auto">
          <a:xfrm>
            <a:off x="107504" y="3501008"/>
            <a:ext cx="5256584" cy="2961209"/>
          </a:xfrm>
          <a:prstGeom prst="rect">
            <a:avLst/>
          </a:prstGeom>
          <a:ln>
            <a:noFill/>
          </a:ln>
          <a:effectLst>
            <a:softEdge rad="112500"/>
          </a:effectLst>
        </p:spPr>
      </p:pic>
    </p:spTree>
  </p:cSld>
  <p:clrMapOvr>
    <a:masterClrMapping/>
  </p:clrMapOvr>
  <p:transition>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116632"/>
            <a:ext cx="4572000" cy="6617196"/>
          </a:xfrm>
          <a:prstGeom prst="rect">
            <a:avLst/>
          </a:prstGeom>
        </p:spPr>
        <p:txBody>
          <a:bodyPr>
            <a:spAutoFit/>
          </a:bodyPr>
          <a:lstStyle/>
          <a:p>
            <a:pPr algn="ctr" fontAlgn="base"/>
            <a:r>
              <a:rPr lang="uk-UA" sz="3200" b="1" dirty="0"/>
              <a:t>Функції вуглеводів в організмі:</a:t>
            </a:r>
          </a:p>
          <a:p>
            <a:pPr fontAlgn="base"/>
            <a:r>
              <a:rPr lang="uk-UA" sz="2000" dirty="0"/>
              <a:t>В організмі </a:t>
            </a:r>
            <a:r>
              <a:rPr lang="uk-UA" sz="2000" b="1" dirty="0"/>
              <a:t>вуглеводи</a:t>
            </a:r>
            <a:r>
              <a:rPr lang="uk-UA" sz="2000" dirty="0"/>
              <a:t> виконують такі функції:</a:t>
            </a:r>
          </a:p>
          <a:p>
            <a:pPr fontAlgn="base">
              <a:buBlip>
                <a:blip r:embed="rId2"/>
              </a:buBlip>
            </a:pPr>
            <a:r>
              <a:rPr lang="uk-UA" sz="2000" dirty="0" smtClean="0"/>
              <a:t>  Є </a:t>
            </a:r>
            <a:r>
              <a:rPr lang="uk-UA" sz="2000" dirty="0"/>
              <a:t>основним джерелом енергії в організмі.</a:t>
            </a:r>
          </a:p>
          <a:p>
            <a:pPr fontAlgn="base">
              <a:buBlip>
                <a:blip r:embed="rId2"/>
              </a:buBlip>
            </a:pPr>
            <a:r>
              <a:rPr lang="uk-UA" sz="2000" dirty="0" smtClean="0"/>
              <a:t>  Забезпечують </a:t>
            </a:r>
            <a:r>
              <a:rPr lang="uk-UA" sz="2000" dirty="0"/>
              <a:t>всі енергетичні витрати мозку (мозок поглинає близько 70% глюкози, що виділяється печінкою)</a:t>
            </a:r>
          </a:p>
          <a:p>
            <a:pPr fontAlgn="base">
              <a:buBlip>
                <a:blip r:embed="rId2"/>
              </a:buBlip>
            </a:pPr>
            <a:r>
              <a:rPr lang="uk-UA" sz="2000" dirty="0" smtClean="0"/>
              <a:t>  Беруть </a:t>
            </a:r>
            <a:r>
              <a:rPr lang="uk-UA" sz="2000" dirty="0"/>
              <a:t>участь у синтезі молекул АТФ, ДНК і РНК.</a:t>
            </a:r>
          </a:p>
          <a:p>
            <a:pPr fontAlgn="base">
              <a:buBlip>
                <a:blip r:embed="rId2"/>
              </a:buBlip>
            </a:pPr>
            <a:r>
              <a:rPr lang="uk-UA" sz="2000" dirty="0" smtClean="0"/>
              <a:t>  Регулюють </a:t>
            </a:r>
            <a:r>
              <a:rPr lang="uk-UA" sz="2000" dirty="0"/>
              <a:t>обмін білків і жирів.</a:t>
            </a:r>
          </a:p>
          <a:p>
            <a:pPr fontAlgn="base">
              <a:buBlip>
                <a:blip r:embed="rId2"/>
              </a:buBlip>
            </a:pPr>
            <a:r>
              <a:rPr lang="uk-UA" sz="2000" dirty="0" smtClean="0"/>
              <a:t>  У </a:t>
            </a:r>
            <a:r>
              <a:rPr lang="uk-UA" sz="2000" dirty="0"/>
              <a:t>комплексі з білками вони утворюють деякі ферменти і гормони, секрети слинних та інших утворюючих слиз залоз, а також інші сполуки.</a:t>
            </a:r>
          </a:p>
          <a:p>
            <a:pPr fontAlgn="base">
              <a:buBlip>
                <a:blip r:embed="rId2"/>
              </a:buBlip>
            </a:pPr>
            <a:r>
              <a:rPr lang="uk-UA" sz="2000" dirty="0" smtClean="0"/>
              <a:t>  Харчові </a:t>
            </a:r>
            <a:r>
              <a:rPr lang="uk-UA" sz="2000" dirty="0"/>
              <a:t>волокна покращують роботу травної системи і виводять з організму шкідливі речовини, пектини стимулюють процес травлення.</a:t>
            </a:r>
          </a:p>
        </p:txBody>
      </p:sp>
      <p:pic>
        <p:nvPicPr>
          <p:cNvPr id="5" name="Рисунок 4" descr="photo_469.jpg"/>
          <p:cNvPicPr>
            <a:picLocks noChangeAspect="1"/>
          </p:cNvPicPr>
          <p:nvPr/>
        </p:nvPicPr>
        <p:blipFill>
          <a:blip r:embed="rId3" cstate="print"/>
          <a:stretch>
            <a:fillRect/>
          </a:stretch>
        </p:blipFill>
        <p:spPr>
          <a:xfrm>
            <a:off x="5148064" y="404664"/>
            <a:ext cx="3840427" cy="2592288"/>
          </a:xfrm>
          <a:prstGeom prst="rect">
            <a:avLst/>
          </a:prstGeom>
        </p:spPr>
      </p:pic>
      <p:pic>
        <p:nvPicPr>
          <p:cNvPr id="7" name="Рисунок 6" descr="25_(11).jpg"/>
          <p:cNvPicPr>
            <a:picLocks noChangeAspect="1"/>
          </p:cNvPicPr>
          <p:nvPr/>
        </p:nvPicPr>
        <p:blipFill>
          <a:blip r:embed="rId4" cstate="print"/>
          <a:stretch>
            <a:fillRect/>
          </a:stretch>
        </p:blipFill>
        <p:spPr>
          <a:xfrm>
            <a:off x="4860032" y="3573016"/>
            <a:ext cx="3969601" cy="2585269"/>
          </a:xfrm>
          <a:prstGeom prst="rect">
            <a:avLst/>
          </a:prstGeom>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476672"/>
            <a:ext cx="4176464" cy="5940088"/>
          </a:xfrm>
          <a:prstGeom prst="rect">
            <a:avLst/>
          </a:prstGeom>
        </p:spPr>
        <p:txBody>
          <a:bodyPr wrap="square">
            <a:spAutoFit/>
          </a:bodyPr>
          <a:lstStyle/>
          <a:p>
            <a:pPr algn="ctr"/>
            <a:r>
              <a:rPr lang="uk-UA" sz="2000" dirty="0" smtClean="0"/>
              <a:t>Відомо, що основна кількість вуглеводів, що надходять у наш організм у складі блюд, переважно міститься в продуктах харчування рослинного походження . </a:t>
            </a:r>
            <a:r>
              <a:rPr lang="uk-UA" sz="2000" b="1" dirty="0" smtClean="0"/>
              <a:t>Найбільша кількість вуглеводів виявлено </a:t>
            </a:r>
            <a:r>
              <a:rPr lang="uk-UA" sz="2000" dirty="0" smtClean="0"/>
              <a:t>в різних сортах хліба (у середньому від 40 до 50 грам в 100 грамах продукту), в крупах (приблизно 65-70 грамів), макаронних виробах (70-75 грам). Дуже велика кількість вуглеводів міститься в кондитерських виробах. Досить сказати, що цукор, який є обов'язковим компонентом для виготовлення цукерок, тістечок, тортів, шоколаду та інших солодощів, являє собою практично чистий 100% вуглевод.</a:t>
            </a:r>
            <a:endParaRPr lang="uk-UA" sz="2000" dirty="0"/>
          </a:p>
        </p:txBody>
      </p:sp>
      <p:pic>
        <p:nvPicPr>
          <p:cNvPr id="4098" name="Picture 2" descr="http://samorazvitie-samopoznanie.ru/wp-content/uploads/2013/09/uglevod1.jpg"/>
          <p:cNvPicPr>
            <a:picLocks noChangeAspect="1" noChangeArrowheads="1"/>
          </p:cNvPicPr>
          <p:nvPr/>
        </p:nvPicPr>
        <p:blipFill>
          <a:blip r:embed="rId2" cstate="print"/>
          <a:srcRect/>
          <a:stretch>
            <a:fillRect/>
          </a:stretch>
        </p:blipFill>
        <p:spPr bwMode="auto">
          <a:xfrm>
            <a:off x="4572000" y="332656"/>
            <a:ext cx="4428492" cy="2952328"/>
          </a:xfrm>
          <a:prstGeom prst="rect">
            <a:avLst/>
          </a:prstGeom>
          <a:ln>
            <a:noFill/>
          </a:ln>
          <a:effectLst>
            <a:outerShdw blurRad="190500" algn="tl" rotWithShape="0">
              <a:srgbClr val="000000">
                <a:alpha val="70000"/>
              </a:srgbClr>
            </a:outerShdw>
          </a:effectLst>
        </p:spPr>
      </p:pic>
      <p:pic>
        <p:nvPicPr>
          <p:cNvPr id="5" name="Рисунок 4" descr="1346935655.jpg"/>
          <p:cNvPicPr>
            <a:picLocks noChangeAspect="1"/>
          </p:cNvPicPr>
          <p:nvPr/>
        </p:nvPicPr>
        <p:blipFill>
          <a:blip r:embed="rId3" cstate="print"/>
          <a:stretch>
            <a:fillRect/>
          </a:stretch>
        </p:blipFill>
        <p:spPr>
          <a:xfrm>
            <a:off x="4355976" y="3789039"/>
            <a:ext cx="4248472" cy="2821747"/>
          </a:xfrm>
          <a:prstGeom prst="rect">
            <a:avLst/>
          </a:prstGeom>
          <a:ln>
            <a:noFill/>
          </a:ln>
          <a:effectLst>
            <a:outerShdw blurRad="190500" algn="tl" rotWithShape="0">
              <a:srgbClr val="000000">
                <a:alpha val="70000"/>
              </a:srgbClr>
            </a:outerShdw>
          </a:effectLst>
        </p:spPr>
      </p:pic>
    </p:spTree>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77</TotalTime>
  <Words>414</Words>
  <Application>Microsoft Office PowerPoint</Application>
  <PresentationFormat>Экран (4:3)</PresentationFormat>
  <Paragraphs>38</Paragraphs>
  <Slides>14</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14</vt:i4>
      </vt:variant>
    </vt:vector>
  </HeadingPairs>
  <TitlesOfParts>
    <vt:vector size="15" baseType="lpstr">
      <vt:lpstr>Тема Office</vt:lpstr>
      <vt:lpstr>Вуглеводи як компоненти їжі.  Їх роль в організмі</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vector>
  </TitlesOfParts>
  <Company>Reanimator Extreme Edition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Вуглеводи як компоненти їжі.  Їх роль в організмі</dc:title>
  <dc:creator>Oleg</dc:creator>
  <cp:lastModifiedBy>Oleg</cp:lastModifiedBy>
  <cp:revision>10</cp:revision>
  <dcterms:created xsi:type="dcterms:W3CDTF">2014-03-11T11:13:37Z</dcterms:created>
  <dcterms:modified xsi:type="dcterms:W3CDTF">2014-03-11T17:44:53Z</dcterms:modified>
</cp:coreProperties>
</file>