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7" r:id="rId8"/>
    <p:sldId id="268" r:id="rId9"/>
    <p:sldId id="269" r:id="rId10"/>
    <p:sldId id="272" r:id="rId11"/>
    <p:sldId id="271" r:id="rId12"/>
    <p:sldId id="274" r:id="rId13"/>
    <p:sldId id="273" r:id="rId14"/>
    <p:sldId id="275" r:id="rId1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8" autoAdjust="0"/>
    <p:restoredTop sz="94673" autoAdjust="0"/>
  </p:normalViewPr>
  <p:slideViewPr>
    <p:cSldViewPr>
      <p:cViewPr varScale="1">
        <p:scale>
          <a:sx n="78" d="100"/>
          <a:sy n="78" d="100"/>
        </p:scale>
        <p:origin x="-13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7400" y="990600"/>
            <a:ext cx="6705600" cy="3200400"/>
          </a:xfrm>
        </p:spPr>
        <p:txBody>
          <a:bodyPr>
            <a:normAutofit/>
          </a:bodyPr>
          <a:lstStyle/>
          <a:p>
            <a:pPr algn="ctr"/>
            <a:r>
              <a:rPr lang="uk-UA" sz="6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Мітоз та Мейоз. </a:t>
            </a:r>
            <a:br>
              <a:rPr lang="uk-UA" sz="6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6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Спільне та відмінне </a:t>
            </a:r>
            <a:endParaRPr lang="ru-RU" sz="60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67400" y="5105400"/>
            <a:ext cx="2971800" cy="1524000"/>
          </a:xfrm>
        </p:spPr>
        <p:txBody>
          <a:bodyPr>
            <a:normAutofit/>
          </a:bodyPr>
          <a:lstStyle/>
          <a:p>
            <a:r>
              <a:rPr lang="uk-UA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Підготували:</a:t>
            </a:r>
          </a:p>
          <a:p>
            <a:pPr>
              <a:buFont typeface="Wingdings" pitchFamily="2" charset="2"/>
              <a:buChar char="v"/>
            </a:pPr>
            <a:r>
              <a:rPr lang="uk-UA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Камілла Ружанська</a:t>
            </a:r>
          </a:p>
          <a:p>
            <a:pPr>
              <a:buFont typeface="Wingdings" pitchFamily="2" charset="2"/>
              <a:buChar char="v"/>
            </a:pPr>
            <a:r>
              <a:rPr lang="uk-UA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Антон </a:t>
            </a:r>
            <a:r>
              <a:rPr lang="uk-UA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Коробов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5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Метафаза (Мейоз І)</a:t>
            </a:r>
            <a:endParaRPr lang="ru-RU" sz="5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2"/>
          </p:nvPr>
        </p:nvSpPr>
        <p:spPr>
          <a:xfrm>
            <a:off x="4114800" y="2438400"/>
            <a:ext cx="3810000" cy="3810000"/>
          </a:xfrm>
        </p:spPr>
        <p:txBody>
          <a:bodyPr/>
          <a:lstStyle/>
          <a:p>
            <a:pPr algn="ctr">
              <a:buNone/>
            </a:pP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Нитки веретена поділу прикріплюються до центромерів гомологічних хромосом, які знаходяться на полюсах клітини.</a:t>
            </a:r>
            <a:endParaRPr lang="uk-UA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30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l="6250" t="28562" r="68750" b="56317"/>
          <a:stretch>
            <a:fillRect/>
          </a:stretch>
        </p:blipFill>
        <p:spPr>
          <a:xfrm>
            <a:off x="838200" y="2590800"/>
            <a:ext cx="2840400" cy="21303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467600" cy="1524000"/>
          </a:xfrm>
        </p:spPr>
        <p:txBody>
          <a:bodyPr>
            <a:noAutofit/>
          </a:bodyPr>
          <a:lstStyle/>
          <a:p>
            <a:pPr algn="ctr"/>
            <a:r>
              <a:rPr lang="uk-UA" sz="4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Анафаза та Телофаза (Мейоз І)</a:t>
            </a:r>
            <a:endParaRPr lang="ru-RU" sz="4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2"/>
          </p:nvPr>
        </p:nvSpPr>
        <p:spPr>
          <a:xfrm>
            <a:off x="4419600" y="2590800"/>
            <a:ext cx="3200400" cy="3810000"/>
          </a:xfrm>
        </p:spPr>
        <p:txBody>
          <a:bodyPr/>
          <a:lstStyle/>
          <a:p>
            <a:pPr algn="ctr">
              <a:buNone/>
            </a:pP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Розділ пар хромосом (складаються з двох </a:t>
            </a:r>
            <a:r>
              <a:rPr lang="uk-UA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хроматид</a:t>
            </a: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і переміщення їх до полюсів. Утворення дочірних клітин.</a:t>
            </a:r>
            <a:endParaRPr lang="uk-UA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30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l="4167" t="44919" r="66667" b="38143"/>
          <a:stretch>
            <a:fillRect/>
          </a:stretch>
        </p:blipFill>
        <p:spPr>
          <a:xfrm>
            <a:off x="914400" y="2743200"/>
            <a:ext cx="2819400" cy="2016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467600" cy="1524000"/>
          </a:xfrm>
        </p:spPr>
        <p:txBody>
          <a:bodyPr>
            <a:noAutofit/>
          </a:bodyPr>
          <a:lstStyle/>
          <a:p>
            <a:pPr algn="ctr"/>
            <a:r>
              <a:rPr lang="uk-UA" sz="4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Профаза, Метафаза та Анафаза (Мейоз ІІ)</a:t>
            </a:r>
            <a:endParaRPr lang="ru-RU" sz="4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2"/>
          </p:nvPr>
        </p:nvSpPr>
        <p:spPr>
          <a:xfrm>
            <a:off x="4191000" y="2590800"/>
            <a:ext cx="3810000" cy="3810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Дочірні клітини, які утворилися в Телофазі І, проходять </a:t>
            </a:r>
            <a:r>
              <a:rPr lang="uk-UA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метотичний</a:t>
            </a: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поділ. </a:t>
            </a:r>
            <a:r>
              <a:rPr lang="uk-UA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Центромери</a:t>
            </a: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діляться, </a:t>
            </a:r>
            <a:r>
              <a:rPr lang="uk-UA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хроматиди</a:t>
            </a: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хромосом обох дочірних клітин розходяться до їх полюсів. </a:t>
            </a:r>
            <a:endParaRPr lang="uk-UA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6" descr="30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t="65244" r="62500" b="14431"/>
          <a:stretch>
            <a:fillRect/>
          </a:stretch>
        </p:blipFill>
        <p:spPr>
          <a:xfrm>
            <a:off x="685800" y="2819400"/>
            <a:ext cx="3024000" cy="2016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467600" cy="1524000"/>
          </a:xfrm>
        </p:spPr>
        <p:txBody>
          <a:bodyPr>
            <a:noAutofit/>
          </a:bodyPr>
          <a:lstStyle/>
          <a:p>
            <a:pPr algn="ctr"/>
            <a:r>
              <a:rPr lang="uk-UA" sz="5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Телофаза (Мейоз ІІ)</a:t>
            </a:r>
            <a:endParaRPr lang="ru-RU" sz="5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2"/>
          </p:nvPr>
        </p:nvSpPr>
        <p:spPr>
          <a:xfrm>
            <a:off x="4572000" y="2819400"/>
            <a:ext cx="2438400" cy="3581400"/>
          </a:xfrm>
        </p:spPr>
        <p:txBody>
          <a:bodyPr/>
          <a:lstStyle/>
          <a:p>
            <a:pPr algn="ctr">
              <a:buNone/>
            </a:pP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Формування чотирьох гаплоїдних клітин.</a:t>
            </a:r>
            <a:endParaRPr lang="uk-UA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6" descr="30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t="84688" r="62500"/>
          <a:stretch>
            <a:fillRect/>
          </a:stretch>
        </p:blipFill>
        <p:spPr>
          <a:xfrm>
            <a:off x="1371600" y="2895600"/>
            <a:ext cx="2771553" cy="1656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5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Висновок</a:t>
            </a:r>
            <a:endParaRPr lang="ru-RU" sz="5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7467600" cy="44165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процесі мейозу підтримується постійне число хромосом і крім того відбувається поява нових з’єднань спадкових ознак у хромосомах.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мітозі відбувається подвоєння хромосом в ході їх подовжнього розщеплення, які рівномірно розподіляються по дочірнім клітинам.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Обсяг і якість вихідної інформації не змінюється, і зберігається в повній мірі.</a:t>
            </a:r>
            <a:endParaRPr lang="uk-UA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5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Мітоз</a:t>
            </a:r>
            <a:endParaRPr lang="ru-RU" sz="5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Мітоз – процес поділу ядра, при якому відбувається точний розподіл комплексу хромосом з наявною ДНК між дочірними клітинами.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Біологічне значення мітозу: дочірні клітини, що утворюються в результаті цього способу поділу, є генетично ідентичними материнській.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Мітоз забезпечує сталість хромосомного набору в ряду поколінь клітин.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Лежить в основі таких процесів, як ріст, регенерація, нестатеве розмноження та інше.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5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Мейоз</a:t>
            </a:r>
            <a:endParaRPr lang="ru-RU" sz="5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7391400" cy="48737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Мейоз – процес поділу клітинного ядра з утворенням чотирьох дочірних ядер, які мають вдвоє менше хромосом. Цей поділ називають редукційним.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Мейоз є досконалим механізмом, який забезпечує сталість каріотипу видів, які розмножуються  статевим способом.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Мейоз також забезпечує спадкову мінливість організмів.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</a:pP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28600" y="274638"/>
            <a:ext cx="8153400" cy="868362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Порівняння двох типів поділу клітин</a:t>
            </a:r>
            <a:endParaRPr lang="ru-RU" sz="32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sz="quarter" idx="1"/>
          </p:nvPr>
        </p:nvGraphicFramePr>
        <p:xfrm>
          <a:off x="228600" y="1219200"/>
          <a:ext cx="7772400" cy="5181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3048000"/>
                <a:gridCol w="2514600"/>
              </a:tblGrid>
              <a:tr h="604892"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Мітоз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Мейоз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54976"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Відбувається</a:t>
                      </a:r>
                      <a:r>
                        <a:rPr lang="uk-UA" sz="18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 клітинах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Соматичних і статевих</a:t>
                      </a:r>
                      <a:endParaRPr lang="ru-RU" sz="18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 утворенні гамет (статеві клітини)</a:t>
                      </a:r>
                      <a:endParaRPr lang="ru-RU" sz="18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488966"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В результаті утворюються клітини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Дві клітини</a:t>
                      </a:r>
                      <a:r>
                        <a:rPr lang="uk-UA" sz="18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дочірні, точні копії материнської</a:t>
                      </a:r>
                      <a:endParaRPr lang="ru-RU" sz="18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Чотири клітини (статеві) відрізняються від материнської</a:t>
                      </a:r>
                      <a:r>
                        <a:rPr lang="uk-UA" sz="18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кількістю хромосом</a:t>
                      </a:r>
                      <a:endParaRPr lang="ru-RU" sz="18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935680"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uk-UA" sz="18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Кількість хромосом в клітинах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Диплоїдний набір хромосом (2</a:t>
                      </a:r>
                      <a:r>
                        <a:rPr lang="el-GR" sz="18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π</a:t>
                      </a:r>
                      <a:r>
                        <a:rPr lang="uk-UA" sz="18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8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Гаплоїдний набір хромосом (</a:t>
                      </a:r>
                      <a:r>
                        <a:rPr lang="el-GR" sz="18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π</a:t>
                      </a:r>
                      <a:r>
                        <a:rPr lang="uk-UA" sz="18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8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497087"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Значення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Забезпечує генетичну стабільність, ріст, безстатеве розмноження, регенерацію, заміщення клітин, індивідуальний розвиток</a:t>
                      </a:r>
                      <a:endParaRPr lang="ru-RU" sz="18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Забезпечує статеве розмноження, генетичну мінливість</a:t>
                      </a:r>
                      <a:endParaRPr lang="ru-RU" sz="18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5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Профаза (Мітоз)</a:t>
            </a:r>
            <a:endParaRPr lang="ru-RU" sz="5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Содержимое 15" descr="29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t="11667" r="62354" b="65000"/>
          <a:stretch>
            <a:fillRect/>
          </a:stretch>
        </p:blipFill>
        <p:spPr>
          <a:xfrm>
            <a:off x="1143000" y="2286000"/>
            <a:ext cx="2820873" cy="2592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5" name="Содержимое 14"/>
          <p:cNvSpPr>
            <a:spLocks noGrp="1"/>
          </p:cNvSpPr>
          <p:nvPr>
            <p:ph sz="quarter" idx="2"/>
          </p:nvPr>
        </p:nvSpPr>
        <p:spPr>
          <a:xfrm>
            <a:off x="4270248" y="1828800"/>
            <a:ext cx="3657600" cy="4343400"/>
          </a:xfrm>
        </p:spPr>
        <p:txBody>
          <a:bodyPr/>
          <a:lstStyle/>
          <a:p>
            <a:pPr algn="ctr">
              <a:buNone/>
            </a:pP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Хромосоми </a:t>
            </a:r>
            <a:r>
              <a:rPr lang="uk-UA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спіралізуються</a:t>
            </a: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у результаті чого стають видимі. Кожна хромосома складається з двох </a:t>
            </a:r>
            <a:r>
              <a:rPr lang="uk-UA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хроматид</a:t>
            </a: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Ядерна оболонка і ядерце руйнуються. У клітинах тварин </a:t>
            </a:r>
            <a:r>
              <a:rPr lang="uk-UA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центріолі</a:t>
            </a: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розходяться до полюсів клітини.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5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Метафаза (Мітоз)</a:t>
            </a:r>
            <a:endParaRPr lang="ru-RU" sz="5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Содержимое 15" descr="29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t="35000" r="62354" b="41667"/>
          <a:stretch>
            <a:fillRect/>
          </a:stretch>
        </p:blipFill>
        <p:spPr>
          <a:xfrm>
            <a:off x="990600" y="2209800"/>
            <a:ext cx="2820873" cy="2592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5" name="Содержимое 14"/>
          <p:cNvSpPr>
            <a:spLocks noGrp="1"/>
          </p:cNvSpPr>
          <p:nvPr>
            <p:ph sz="quarter" idx="2"/>
          </p:nvPr>
        </p:nvSpPr>
        <p:spPr>
          <a:xfrm>
            <a:off x="4270248" y="2286000"/>
            <a:ext cx="3657600" cy="3886200"/>
          </a:xfrm>
        </p:spPr>
        <p:txBody>
          <a:bodyPr/>
          <a:lstStyle/>
          <a:p>
            <a:pPr algn="ctr">
              <a:buNone/>
            </a:pP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Хромосоми розташовуються по екватору клітини, утворюється двополюсне веретено поділу.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5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Анафаза (Мітоз)</a:t>
            </a:r>
            <a:endParaRPr lang="ru-RU" sz="5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2"/>
          </p:nvPr>
        </p:nvSpPr>
        <p:spPr>
          <a:xfrm>
            <a:off x="4267200" y="2438400"/>
            <a:ext cx="3657600" cy="3886200"/>
          </a:xfrm>
        </p:spPr>
        <p:txBody>
          <a:bodyPr/>
          <a:lstStyle/>
          <a:p>
            <a:pPr algn="ctr">
              <a:buNone/>
            </a:pPr>
            <a:r>
              <a:rPr lang="uk-UA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Центромери</a:t>
            </a: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діляться, і </a:t>
            </a:r>
            <a:r>
              <a:rPr lang="uk-UA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хроматиди</a:t>
            </a: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(дочірні хромосоми) розходяться за допомогою ниток веретена </a:t>
            </a: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поділу </a:t>
            </a: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 полюсів клітини</a:t>
            </a:r>
          </a:p>
        </p:txBody>
      </p:sp>
      <p:pic>
        <p:nvPicPr>
          <p:cNvPr id="6" name="Содержимое 5" descr="29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t="58333" r="62354" b="18333"/>
          <a:stretch>
            <a:fillRect/>
          </a:stretch>
        </p:blipFill>
        <p:spPr>
          <a:xfrm>
            <a:off x="1143000" y="2362200"/>
            <a:ext cx="2820873" cy="2592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5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Телофаза (Мітоз)</a:t>
            </a:r>
            <a:endParaRPr lang="ru-RU" sz="5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2"/>
          </p:nvPr>
        </p:nvSpPr>
        <p:spPr>
          <a:xfrm>
            <a:off x="4267200" y="2286000"/>
            <a:ext cx="3657600" cy="3886200"/>
          </a:xfrm>
        </p:spPr>
        <p:txBody>
          <a:bodyPr/>
          <a:lstStyle/>
          <a:p>
            <a:pPr algn="ctr">
              <a:buNone/>
            </a:pP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Зникає веретено поділу. Навколо тих хромосом, які розійшлися утворюються нові ядерні оболонки. Утворюються дві дочірні клітини.</a:t>
            </a:r>
            <a:endParaRPr lang="uk-UA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29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t="58333" r="62354" b="18333"/>
          <a:stretch>
            <a:fillRect/>
          </a:stretch>
        </p:blipFill>
        <p:spPr>
          <a:xfrm>
            <a:off x="1143000" y="2362200"/>
            <a:ext cx="2820873" cy="2592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5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Профаза (Мейоз І)</a:t>
            </a:r>
            <a:endParaRPr lang="ru-RU" sz="5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2"/>
          </p:nvPr>
        </p:nvSpPr>
        <p:spPr>
          <a:xfrm>
            <a:off x="4267200" y="2590800"/>
            <a:ext cx="3657600" cy="3810000"/>
          </a:xfrm>
        </p:spPr>
        <p:txBody>
          <a:bodyPr/>
          <a:lstStyle/>
          <a:p>
            <a:pPr algn="ctr">
              <a:buNone/>
            </a:pPr>
            <a:r>
              <a:rPr lang="uk-UA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югація</a:t>
            </a: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(обмін спадкової інформації) гомологічних хромосом (одна з яких материнська, а друга - батьківська)</a:t>
            </a:r>
          </a:p>
        </p:txBody>
      </p:sp>
      <p:pic>
        <p:nvPicPr>
          <p:cNvPr id="7" name="Содержимое 6" descr="30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l="6250" t="15121" r="68750" b="71438"/>
          <a:stretch>
            <a:fillRect/>
          </a:stretch>
        </p:blipFill>
        <p:spPr>
          <a:xfrm>
            <a:off x="1066800" y="2667000"/>
            <a:ext cx="2822400" cy="217557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182</TotalTime>
  <Words>471</Words>
  <PresentationFormat>Экран (4:3)</PresentationFormat>
  <Paragraphs>50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Эркер</vt:lpstr>
      <vt:lpstr>Мітоз та Мейоз.  Спільне та відмінне </vt:lpstr>
      <vt:lpstr>Мітоз</vt:lpstr>
      <vt:lpstr>Мейоз</vt:lpstr>
      <vt:lpstr>Порівняння двох типів поділу клітин</vt:lpstr>
      <vt:lpstr>Профаза (Мітоз)</vt:lpstr>
      <vt:lpstr>Метафаза (Мітоз)</vt:lpstr>
      <vt:lpstr>Анафаза (Мітоз)</vt:lpstr>
      <vt:lpstr>Телофаза (Мітоз)</vt:lpstr>
      <vt:lpstr>Профаза (Мейоз І)</vt:lpstr>
      <vt:lpstr>Метафаза (Мейоз І)</vt:lpstr>
      <vt:lpstr>Анафаза та Телофаза (Мейоз І)</vt:lpstr>
      <vt:lpstr>Профаза, Метафаза та Анафаза (Мейоз ІІ)</vt:lpstr>
      <vt:lpstr>Телофаза (Мейоз ІІ)</vt:lpstr>
      <vt:lpstr>Висновок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Vika</dc:creator>
  <cp:lastModifiedBy>Vika</cp:lastModifiedBy>
  <cp:revision>29</cp:revision>
  <dcterms:created xsi:type="dcterms:W3CDTF">2015-01-19T18:17:00Z</dcterms:created>
  <dcterms:modified xsi:type="dcterms:W3CDTF">2015-01-24T22:37:30Z</dcterms:modified>
</cp:coreProperties>
</file>