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5" r:id="rId6"/>
    <p:sldId id="268" r:id="rId7"/>
    <p:sldId id="270" r:id="rId8"/>
    <p:sldId id="266" r:id="rId9"/>
    <p:sldId id="269" r:id="rId10"/>
    <p:sldId id="271" r:id="rId11"/>
    <p:sldId id="259" r:id="rId12"/>
    <p:sldId id="261" r:id="rId13"/>
    <p:sldId id="260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8" autoAdjust="0"/>
    <p:restoredTop sz="94660"/>
  </p:normalViewPr>
  <p:slideViewPr>
    <p:cSldViewPr>
      <p:cViewPr varScale="1">
        <p:scale>
          <a:sx n="77" d="100"/>
          <a:sy n="77" d="100"/>
        </p:scale>
        <p:origin x="-27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EA9E-55B3-4FF7-A39A-B5E5F484325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87E08-C158-4518-800D-2D5612B790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EA9E-55B3-4FF7-A39A-B5E5F484325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87E08-C158-4518-800D-2D5612B79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EA9E-55B3-4FF7-A39A-B5E5F484325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87E08-C158-4518-800D-2D5612B79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EA9E-55B3-4FF7-A39A-B5E5F484325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87E08-C158-4518-800D-2D5612B79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EA9E-55B3-4FF7-A39A-B5E5F484325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87E08-C158-4518-800D-2D5612B790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EA9E-55B3-4FF7-A39A-B5E5F484325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87E08-C158-4518-800D-2D5612B79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EA9E-55B3-4FF7-A39A-B5E5F484325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87E08-C158-4518-800D-2D5612B79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EA9E-55B3-4FF7-A39A-B5E5F484325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87E08-C158-4518-800D-2D5612B79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EA9E-55B3-4FF7-A39A-B5E5F484325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87E08-C158-4518-800D-2D5612B790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EA9E-55B3-4FF7-A39A-B5E5F484325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87E08-C158-4518-800D-2D5612B79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EA9E-55B3-4FF7-A39A-B5E5F484325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87E08-C158-4518-800D-2D5612B790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17EA9E-55B3-4FF7-A39A-B5E5F484325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887E08-C158-4518-800D-2D5612B790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428736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Інфекційні захворювання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6429396"/>
            <a:ext cx="7406640" cy="42860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Calibri" pitchFamily="34" charset="0"/>
                <a:cs typeface="Calibri" pitchFamily="34" charset="0"/>
              </a:rPr>
              <a:t>2013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3714752"/>
            <a:ext cx="3929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Виконала </a:t>
            </a:r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учениця 10-А класу</a:t>
            </a:r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Данільченко Віталія</a:t>
            </a:r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Перевірила 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Жованик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Л.І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0100" y="285728"/>
            <a:ext cx="8143900" cy="35719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Спец</a:t>
            </a:r>
            <a:r>
              <a:rPr kumimoji="0" lang="uk-UA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іалізована школа </a:t>
            </a:r>
            <a:r>
              <a:rPr kumimoji="0" lang="en-US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I-III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ступен</a:t>
            </a:r>
            <a:r>
              <a:rPr kumimoji="0" lang="uk-UA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ів з поглибленим вивченням  української мови та літератури міста Києва №273</a:t>
            </a:r>
            <a:endParaRPr kumimoji="0" lang="ru-RU" sz="1600" b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Захист Вітчизни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Сибірська виразка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14422"/>
            <a:ext cx="8143900" cy="321471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Сибірська</a:t>
            </a:r>
            <a:r>
              <a:rPr lang="ru-RU" b="1" dirty="0" smtClean="0"/>
              <a:t> </a:t>
            </a:r>
            <a:r>
              <a:rPr lang="ru-RU" b="1" dirty="0" err="1" smtClean="0"/>
              <a:t>виразка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гостра</a:t>
            </a:r>
            <a:r>
              <a:rPr lang="ru-RU" dirty="0" smtClean="0"/>
              <a:t> </a:t>
            </a:r>
            <a:r>
              <a:rPr lang="ru-RU" dirty="0" err="1" smtClean="0"/>
              <a:t>бактерійна</a:t>
            </a:r>
            <a:r>
              <a:rPr lang="ru-RU" dirty="0" smtClean="0"/>
              <a:t> </a:t>
            </a:r>
            <a:r>
              <a:rPr lang="ru-RU" dirty="0" err="1" smtClean="0"/>
              <a:t>інфекція</a:t>
            </a:r>
            <a:r>
              <a:rPr lang="ru-RU" dirty="0" smtClean="0"/>
              <a:t>, що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інтоксикацією</a:t>
            </a:r>
            <a:r>
              <a:rPr lang="ru-RU" dirty="0" smtClean="0"/>
              <a:t>,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серозно-гемморагічного</a:t>
            </a:r>
            <a:r>
              <a:rPr lang="ru-RU" dirty="0" smtClean="0"/>
              <a:t> </a:t>
            </a:r>
            <a:r>
              <a:rPr lang="ru-RU" dirty="0" err="1" smtClean="0"/>
              <a:t>запалення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 smtClean="0"/>
              <a:t>лімфатичних</a:t>
            </a:r>
            <a:r>
              <a:rPr lang="ru-RU" dirty="0" smtClean="0"/>
              <a:t> </a:t>
            </a:r>
            <a:r>
              <a:rPr lang="ru-RU" dirty="0" err="1" smtClean="0"/>
              <a:t>вузлів</a:t>
            </a:r>
            <a:r>
              <a:rPr lang="ru-RU" dirty="0" smtClean="0"/>
              <a:t> і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. </a:t>
            </a:r>
          </a:p>
          <a:p>
            <a:r>
              <a:rPr lang="uk-UA" dirty="0" smtClean="0"/>
              <a:t>Джерелом захворювання є домашні тварини (верблюди, свині, корови, коні, вівці і кози).</a:t>
            </a:r>
            <a:endParaRPr lang="ru-RU" dirty="0"/>
          </a:p>
        </p:txBody>
      </p:sp>
      <p:pic>
        <p:nvPicPr>
          <p:cNvPr id="5" name="Рисунок 4" descr="Безымянный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768462"/>
            <a:ext cx="2786050" cy="2089538"/>
          </a:xfrm>
          <a:prstGeom prst="rect">
            <a:avLst/>
          </a:prstGeom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838550"/>
            <a:ext cx="2428892" cy="2019450"/>
          </a:xfrm>
          <a:prstGeom prst="rect">
            <a:avLst/>
          </a:prstGeom>
        </p:spPr>
      </p:pic>
      <p:pic>
        <p:nvPicPr>
          <p:cNvPr id="4" name="Рисунок 3" descr="52420_20071225094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4617197"/>
            <a:ext cx="3000396" cy="22408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000924" cy="192880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Залежно</a:t>
            </a:r>
            <a:r>
              <a:rPr lang="ru-RU" dirty="0" smtClean="0"/>
              <a:t> від </a:t>
            </a:r>
            <a:r>
              <a:rPr lang="ru-RU" dirty="0" err="1" smtClean="0"/>
              <a:t>природи</a:t>
            </a:r>
            <a:r>
              <a:rPr lang="ru-RU" dirty="0" smtClean="0"/>
              <a:t> </a:t>
            </a:r>
            <a:r>
              <a:rPr lang="ru-RU" b="1" dirty="0" err="1" smtClean="0"/>
              <a:t>збудників</a:t>
            </a:r>
            <a:r>
              <a:rPr lang="ru-RU" dirty="0" smtClean="0"/>
              <a:t> </a:t>
            </a:r>
            <a:r>
              <a:rPr lang="ru-RU" dirty="0" err="1" smtClean="0"/>
              <a:t>інфекційні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класифікуються</a:t>
            </a:r>
            <a:r>
              <a:rPr lang="ru-RU" dirty="0" smtClean="0"/>
              <a:t> на: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3116"/>
            <a:ext cx="8072462" cy="47148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пріонні</a:t>
            </a:r>
            <a:r>
              <a:rPr lang="ru-RU" dirty="0" smtClean="0"/>
              <a:t> (куру, фатальна </a:t>
            </a:r>
            <a:r>
              <a:rPr lang="ru-RU" dirty="0" err="1" smtClean="0"/>
              <a:t>сімейна</a:t>
            </a:r>
            <a:r>
              <a:rPr lang="ru-RU" dirty="0" smtClean="0"/>
              <a:t> </a:t>
            </a:r>
            <a:r>
              <a:rPr lang="ru-RU" dirty="0" err="1" smtClean="0"/>
              <a:t>безсоння</a:t>
            </a:r>
            <a:r>
              <a:rPr lang="ru-RU" dirty="0" smtClean="0"/>
              <a:t>); </a:t>
            </a: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вірусні</a:t>
            </a:r>
            <a:r>
              <a:rPr lang="ru-RU" dirty="0" smtClean="0"/>
              <a:t> ( </a:t>
            </a:r>
            <a:r>
              <a:rPr lang="ru-RU" dirty="0" err="1" smtClean="0"/>
              <a:t>грип</a:t>
            </a:r>
            <a:r>
              <a:rPr lang="ru-RU" dirty="0" smtClean="0"/>
              <a:t>, </a:t>
            </a:r>
            <a:r>
              <a:rPr lang="ru-RU" dirty="0" err="1" smtClean="0"/>
              <a:t>кір</a:t>
            </a:r>
            <a:r>
              <a:rPr lang="ru-RU" dirty="0" smtClean="0"/>
              <a:t>, </a:t>
            </a:r>
            <a:r>
              <a:rPr lang="ru-RU" dirty="0" err="1" smtClean="0"/>
              <a:t>вірусні</a:t>
            </a:r>
            <a:r>
              <a:rPr lang="ru-RU" dirty="0" smtClean="0"/>
              <a:t> </a:t>
            </a:r>
            <a:r>
              <a:rPr lang="ru-RU" dirty="0" err="1" smtClean="0"/>
              <a:t>гепатити</a:t>
            </a:r>
            <a:r>
              <a:rPr lang="ru-RU" dirty="0" smtClean="0"/>
              <a:t>, </a:t>
            </a:r>
            <a:r>
              <a:rPr lang="ru-RU" dirty="0" err="1" smtClean="0"/>
              <a:t>ВІЛ-інфекція</a:t>
            </a:r>
            <a:r>
              <a:rPr lang="ru-RU" dirty="0" smtClean="0"/>
              <a:t>, </a:t>
            </a:r>
            <a:r>
              <a:rPr lang="ru-RU" dirty="0" err="1" smtClean="0"/>
              <a:t>цитомегаловірусна</a:t>
            </a:r>
            <a:r>
              <a:rPr lang="ru-RU" dirty="0" smtClean="0"/>
              <a:t> </a:t>
            </a:r>
            <a:r>
              <a:rPr lang="ru-RU" dirty="0" err="1" smtClean="0"/>
              <a:t>інфекція</a:t>
            </a:r>
            <a:r>
              <a:rPr lang="ru-RU" dirty="0" smtClean="0"/>
              <a:t>, </a:t>
            </a:r>
            <a:r>
              <a:rPr lang="ru-RU" dirty="0" err="1" smtClean="0"/>
              <a:t>менінгіт</a:t>
            </a:r>
            <a:r>
              <a:rPr lang="ru-RU" dirty="0" smtClean="0"/>
              <a:t>); </a:t>
            </a: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бактеріальні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smtClean="0"/>
              <a:t>( чума, холера, </a:t>
            </a:r>
            <a:r>
              <a:rPr lang="ru-RU" dirty="0" err="1" smtClean="0"/>
              <a:t>дизентерія</a:t>
            </a:r>
            <a:r>
              <a:rPr lang="ru-RU" dirty="0" smtClean="0"/>
              <a:t>, </a:t>
            </a:r>
            <a:r>
              <a:rPr lang="ru-RU" dirty="0" err="1" smtClean="0"/>
              <a:t>сальмонельоз</a:t>
            </a:r>
            <a:r>
              <a:rPr lang="ru-RU" dirty="0" smtClean="0"/>
              <a:t>, </a:t>
            </a:r>
            <a:r>
              <a:rPr lang="ru-RU" dirty="0" err="1" smtClean="0"/>
              <a:t>стрептококова</a:t>
            </a:r>
            <a:r>
              <a:rPr lang="ru-RU" dirty="0" smtClean="0"/>
              <a:t>, </a:t>
            </a:r>
            <a:r>
              <a:rPr lang="ru-RU" dirty="0" err="1" smtClean="0"/>
              <a:t>стафілококова</a:t>
            </a:r>
            <a:r>
              <a:rPr lang="ru-RU" dirty="0" smtClean="0"/>
              <a:t> </a:t>
            </a:r>
            <a:r>
              <a:rPr lang="ru-RU" dirty="0" err="1" smtClean="0"/>
              <a:t>інфекції</a:t>
            </a:r>
            <a:r>
              <a:rPr lang="ru-RU" dirty="0" smtClean="0"/>
              <a:t>, </a:t>
            </a:r>
            <a:r>
              <a:rPr lang="ru-RU" dirty="0" err="1" smtClean="0"/>
              <a:t>менінгіт</a:t>
            </a:r>
            <a:r>
              <a:rPr lang="ru-RU" dirty="0" smtClean="0"/>
              <a:t>); </a:t>
            </a: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протозойні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smtClean="0"/>
              <a:t>( </a:t>
            </a:r>
            <a:r>
              <a:rPr lang="ru-RU" dirty="0" err="1" smtClean="0"/>
              <a:t>амебіаз</a:t>
            </a:r>
            <a:r>
              <a:rPr lang="ru-RU" dirty="0" smtClean="0"/>
              <a:t>, </a:t>
            </a:r>
            <a:r>
              <a:rPr lang="ru-RU" dirty="0" err="1" smtClean="0"/>
              <a:t>крітоспорідіоз</a:t>
            </a:r>
            <a:r>
              <a:rPr lang="ru-RU" dirty="0" smtClean="0"/>
              <a:t>, </a:t>
            </a:r>
            <a:r>
              <a:rPr lang="ru-RU" dirty="0" err="1" smtClean="0"/>
              <a:t>ізоспоріаз</a:t>
            </a:r>
            <a:r>
              <a:rPr lang="ru-RU" dirty="0" smtClean="0"/>
              <a:t>, токсоплазмоз, </a:t>
            </a:r>
            <a:r>
              <a:rPr lang="ru-RU" dirty="0" err="1" smtClean="0"/>
              <a:t>малярія</a:t>
            </a:r>
            <a:r>
              <a:rPr lang="ru-RU" dirty="0" smtClean="0"/>
              <a:t>, </a:t>
            </a:r>
            <a:r>
              <a:rPr lang="ru-RU" dirty="0" err="1" smtClean="0"/>
              <a:t>бабезіоз</a:t>
            </a:r>
            <a:r>
              <a:rPr lang="ru-RU" dirty="0" smtClean="0"/>
              <a:t>, </a:t>
            </a:r>
            <a:r>
              <a:rPr lang="ru-RU" dirty="0" err="1" smtClean="0"/>
              <a:t>балантидіаз</a:t>
            </a:r>
            <a:r>
              <a:rPr lang="ru-RU" dirty="0" smtClean="0"/>
              <a:t>, </a:t>
            </a:r>
            <a:r>
              <a:rPr lang="ru-RU" dirty="0" err="1" smtClean="0"/>
              <a:t>бластоцістоз</a:t>
            </a:r>
            <a:r>
              <a:rPr lang="ru-RU" dirty="0" smtClean="0"/>
              <a:t>); </a:t>
            </a: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грибкові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інфекції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або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мікози</a:t>
            </a:r>
            <a:r>
              <a:rPr lang="ru-RU" dirty="0" smtClean="0"/>
              <a:t>, (</a:t>
            </a:r>
            <a:r>
              <a:rPr lang="ru-RU" dirty="0" err="1" smtClean="0"/>
              <a:t>епідермофітія</a:t>
            </a:r>
            <a:r>
              <a:rPr lang="ru-RU" dirty="0" smtClean="0"/>
              <a:t>, кандидоз, </a:t>
            </a:r>
            <a:r>
              <a:rPr lang="ru-RU" dirty="0" err="1" smtClean="0"/>
              <a:t>криптококоз</a:t>
            </a:r>
            <a:r>
              <a:rPr lang="ru-RU" dirty="0" smtClean="0"/>
              <a:t>, </a:t>
            </a:r>
            <a:r>
              <a:rPr lang="ru-RU" dirty="0" err="1" smtClean="0"/>
              <a:t>аспергільоз</a:t>
            </a:r>
            <a:r>
              <a:rPr lang="ru-RU" dirty="0" smtClean="0"/>
              <a:t>, </a:t>
            </a:r>
            <a:r>
              <a:rPr lang="ru-RU" dirty="0" err="1" smtClean="0"/>
              <a:t>мукормікоз</a:t>
            </a:r>
            <a:r>
              <a:rPr lang="ru-RU" dirty="0" smtClean="0"/>
              <a:t>, </a:t>
            </a:r>
            <a:r>
              <a:rPr lang="ru-RU" dirty="0" err="1" smtClean="0"/>
              <a:t>хромомікоз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8143900" cy="4624406"/>
          </a:xfrm>
        </p:spPr>
        <p:txBody>
          <a:bodyPr>
            <a:normAutofit/>
          </a:bodyPr>
          <a:lstStyle/>
          <a:p>
            <a:r>
              <a:rPr lang="ru-RU" dirty="0" err="1" smtClean="0"/>
              <a:t>Лідирують</a:t>
            </a:r>
            <a:r>
              <a:rPr lang="ru-RU" dirty="0" smtClean="0"/>
              <a:t> за </a:t>
            </a:r>
            <a:r>
              <a:rPr lang="ru-RU" dirty="0" err="1" smtClean="0"/>
              <a:t>кількістю</a:t>
            </a:r>
            <a:r>
              <a:rPr lang="ru-RU" dirty="0" smtClean="0"/>
              <a:t> смертей ВІЛ/ СНІД, </a:t>
            </a:r>
            <a:r>
              <a:rPr lang="ru-RU" dirty="0" err="1" smtClean="0"/>
              <a:t>туберкульоз</a:t>
            </a:r>
            <a:r>
              <a:rPr lang="ru-RU" dirty="0" smtClean="0"/>
              <a:t> і </a:t>
            </a:r>
            <a:r>
              <a:rPr lang="ru-RU" dirty="0" err="1" smtClean="0"/>
              <a:t>малярія</a:t>
            </a:r>
            <a:r>
              <a:rPr lang="ru-RU" dirty="0" smtClean="0"/>
              <a:t>. Число смертей </a:t>
            </a:r>
            <a:r>
              <a:rPr lang="ru-RU" dirty="0" err="1" smtClean="0"/>
              <a:t>майже</a:t>
            </a:r>
            <a:r>
              <a:rPr lang="ru-RU" dirty="0" smtClean="0"/>
              <a:t> по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 </a:t>
            </a:r>
            <a:r>
              <a:rPr lang="ru-RU" dirty="0" err="1" smtClean="0"/>
              <a:t>знизилася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у </a:t>
            </a:r>
            <a:r>
              <a:rPr lang="ru-RU" dirty="0" err="1" smtClean="0"/>
              <a:t>СНІДу</a:t>
            </a:r>
            <a:r>
              <a:rPr lang="ru-RU" dirty="0" smtClean="0"/>
              <a:t> цей </a:t>
            </a:r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 err="1" smtClean="0"/>
              <a:t>зріс</a:t>
            </a:r>
            <a:r>
              <a:rPr lang="ru-RU" dirty="0" smtClean="0"/>
              <a:t> в 4 рази. </a:t>
            </a:r>
            <a:r>
              <a:rPr lang="ru-RU" dirty="0" err="1" smtClean="0"/>
              <a:t>Дитячі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 в себе коклюш, </a:t>
            </a:r>
            <a:r>
              <a:rPr lang="ru-RU" dirty="0" err="1" smtClean="0"/>
              <a:t>поліомієліт</a:t>
            </a:r>
            <a:r>
              <a:rPr lang="ru-RU" dirty="0" smtClean="0"/>
              <a:t>, </a:t>
            </a:r>
            <a:r>
              <a:rPr lang="ru-RU" dirty="0" err="1" smtClean="0"/>
              <a:t>дифтерію</a:t>
            </a:r>
            <a:r>
              <a:rPr lang="ru-RU" dirty="0" smtClean="0"/>
              <a:t>, </a:t>
            </a:r>
            <a:r>
              <a:rPr lang="ru-RU" dirty="0" err="1" smtClean="0"/>
              <a:t>кір</a:t>
            </a:r>
            <a:r>
              <a:rPr lang="ru-RU" dirty="0" smtClean="0"/>
              <a:t> і </a:t>
            </a:r>
            <a:r>
              <a:rPr lang="ru-RU" dirty="0" err="1" smtClean="0"/>
              <a:t>правець</a:t>
            </a:r>
            <a:r>
              <a:rPr lang="ru-RU" dirty="0" smtClean="0"/>
              <a:t>, а також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відсоток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 </a:t>
            </a:r>
            <a:r>
              <a:rPr lang="ru-RU" dirty="0" err="1" smtClean="0"/>
              <a:t>нижніх</a:t>
            </a:r>
            <a:r>
              <a:rPr lang="ru-RU" dirty="0" smtClean="0"/>
              <a:t> </a:t>
            </a:r>
            <a:r>
              <a:rPr lang="ru-RU" dirty="0" err="1" smtClean="0"/>
              <a:t>дихальних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 і </a:t>
            </a:r>
            <a:r>
              <a:rPr lang="ru-RU" dirty="0" err="1" smtClean="0"/>
              <a:t>кишкових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understanding_tuberculosis_bas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205598"/>
            <a:ext cx="2786050" cy="2652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7498080" cy="51115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Профілактика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4"/>
            <a:ext cx="8072462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Профілактичні</a:t>
            </a:r>
            <a:r>
              <a:rPr lang="ru-RU" sz="2400" dirty="0" smtClean="0"/>
              <a:t> заходи: </a:t>
            </a:r>
          </a:p>
          <a:p>
            <a:r>
              <a:rPr lang="ru-RU" sz="2400" dirty="0" err="1" smtClean="0"/>
              <a:t>підвищення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опірності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 </a:t>
            </a:r>
            <a:r>
              <a:rPr lang="ru-RU" sz="2400" dirty="0" err="1" smtClean="0"/>
              <a:t>гігієною</a:t>
            </a:r>
            <a:r>
              <a:rPr lang="ru-RU" sz="2400" dirty="0" smtClean="0"/>
              <a:t> і </a:t>
            </a:r>
            <a:r>
              <a:rPr lang="ru-RU" sz="2400" dirty="0" err="1" smtClean="0"/>
              <a:t>фізкультурою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проведення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профілактичних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щеплень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карантинні</a:t>
            </a:r>
            <a:r>
              <a:rPr lang="ru-RU" sz="2400" dirty="0" smtClean="0"/>
              <a:t> заходи; </a:t>
            </a:r>
          </a:p>
          <a:p>
            <a:r>
              <a:rPr lang="ru-RU" sz="2400" dirty="0" err="1" smtClean="0"/>
              <a:t>лікування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джерела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інфекції</a:t>
            </a:r>
            <a:r>
              <a:rPr lang="ru-RU" sz="2400" dirty="0" smtClean="0"/>
              <a:t>. </a:t>
            </a:r>
          </a:p>
          <a:p>
            <a:endParaRPr lang="ru-RU" sz="2400" dirty="0"/>
          </a:p>
        </p:txBody>
      </p:sp>
      <p:pic>
        <p:nvPicPr>
          <p:cNvPr id="4" name="Рисунок 3" descr="105184_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274" y="3429000"/>
            <a:ext cx="5206725" cy="3429000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429000"/>
            <a:ext cx="3929090" cy="342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428868"/>
            <a:ext cx="7498080" cy="3676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dirty="0" smtClean="0"/>
              <a:t>Дякую за увагу!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8143900" cy="364331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Інфекційні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захворювання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dirty="0" smtClean="0"/>
              <a:t>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розлади</a:t>
            </a:r>
            <a:r>
              <a:rPr lang="ru-RU" sz="2800" dirty="0" smtClean="0"/>
              <a:t> здоров</a:t>
            </a:r>
            <a:r>
              <a:rPr lang="en-US" sz="2800" dirty="0" smtClean="0"/>
              <a:t>’</a:t>
            </a:r>
            <a:r>
              <a:rPr lang="uk-UA" sz="2800" dirty="0" smtClean="0"/>
              <a:t>я</a:t>
            </a:r>
            <a:r>
              <a:rPr lang="ru-RU" sz="2800" dirty="0" smtClean="0"/>
              <a:t>, що </a:t>
            </a:r>
            <a:r>
              <a:rPr lang="ru-RU" sz="2800" dirty="0" err="1" smtClean="0"/>
              <a:t>спричинюються</a:t>
            </a:r>
            <a:r>
              <a:rPr lang="ru-RU" sz="2800" dirty="0" smtClean="0"/>
              <a:t> живим </a:t>
            </a:r>
            <a:r>
              <a:rPr lang="ru-RU" sz="2800" dirty="0" err="1" smtClean="0"/>
              <a:t>збудником</a:t>
            </a:r>
            <a:r>
              <a:rPr lang="ru-RU" sz="2800" dirty="0" smtClean="0"/>
              <a:t>, мають </a:t>
            </a:r>
            <a:r>
              <a:rPr lang="ru-RU" sz="2800" dirty="0" err="1" smtClean="0"/>
              <a:t>здатність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передаватися</a:t>
            </a:r>
            <a:r>
              <a:rPr lang="ru-RU" sz="2800" dirty="0" smtClean="0"/>
              <a:t> від </a:t>
            </a:r>
            <a:r>
              <a:rPr lang="ru-RU" sz="2800" dirty="0" err="1" smtClean="0"/>
              <a:t>хворої</a:t>
            </a:r>
            <a:r>
              <a:rPr lang="ru-RU" sz="2800" dirty="0" smtClean="0"/>
              <a:t> людини до </a:t>
            </a:r>
            <a:r>
              <a:rPr lang="ru-RU" sz="2800" dirty="0" err="1" smtClean="0"/>
              <a:t>здорової</a:t>
            </a:r>
            <a:r>
              <a:rPr lang="ru-RU" sz="2800" dirty="0" smtClean="0"/>
              <a:t>, </a:t>
            </a:r>
            <a:r>
              <a:rPr lang="ru-RU" sz="2800" dirty="0" err="1" smtClean="0"/>
              <a:t>викликаючи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епідемії</a:t>
            </a:r>
            <a:r>
              <a:rPr lang="ru-RU" sz="2800" dirty="0" smtClean="0"/>
              <a:t>. Такими </a:t>
            </a:r>
            <a:r>
              <a:rPr lang="ru-RU" sz="2800" dirty="0" err="1" smtClean="0"/>
              <a:t>збудниками</a:t>
            </a:r>
            <a:r>
              <a:rPr lang="ru-RU" sz="2800" dirty="0" smtClean="0"/>
              <a:t>, як правило, є </a:t>
            </a:r>
            <a:r>
              <a:rPr lang="ru-RU" sz="2800" dirty="0" err="1" smtClean="0"/>
              <a:t>мікроорганізми</a:t>
            </a:r>
            <a:r>
              <a:rPr lang="ru-RU" sz="2800" dirty="0" smtClean="0"/>
              <a:t> — </a:t>
            </a:r>
            <a:r>
              <a:rPr lang="ru-RU" sz="2800" dirty="0" err="1" smtClean="0"/>
              <a:t>організми</a:t>
            </a:r>
            <a:r>
              <a:rPr lang="ru-RU" sz="2800" dirty="0" smtClean="0"/>
              <a:t>, </a:t>
            </a:r>
            <a:r>
              <a:rPr lang="ru-RU" sz="2800" dirty="0" err="1" smtClean="0"/>
              <a:t>котрих</a:t>
            </a:r>
            <a:r>
              <a:rPr lang="ru-RU" sz="2800" dirty="0" smtClean="0"/>
              <a:t> не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побачити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неозброєним</a:t>
            </a:r>
            <a:r>
              <a:rPr lang="ru-RU" sz="2800" dirty="0" smtClean="0"/>
              <a:t> оком, а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за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більш-менш</a:t>
            </a:r>
            <a:r>
              <a:rPr lang="ru-RU" sz="2800" dirty="0" smtClean="0"/>
              <a:t> </a:t>
            </a:r>
            <a:r>
              <a:rPr lang="ru-RU" sz="2800" dirty="0" err="1" smtClean="0"/>
              <a:t>сильних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мікроскопів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3714752"/>
            <a:ext cx="81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Збудники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357422" y="4643446"/>
            <a:ext cx="128588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16" idx="0"/>
          </p:cNvCxnSpPr>
          <p:nvPr/>
        </p:nvCxnSpPr>
        <p:spPr>
          <a:xfrm rot="5400000">
            <a:off x="3929058" y="4857760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57950" y="4500570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28794" y="542926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віруси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71868" y="542926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бактерії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500826" y="542926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найпростіші організми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143504" y="542926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гельмінти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H="1">
            <a:off x="5250661" y="4750603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85794"/>
            <a:ext cx="7498080" cy="72547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Класифікація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8215338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Існує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класифікацій</a:t>
            </a:r>
            <a:r>
              <a:rPr lang="ru-RU" dirty="0" smtClean="0"/>
              <a:t> </a:t>
            </a:r>
            <a:r>
              <a:rPr lang="ru-RU" dirty="0" err="1" smtClean="0"/>
              <a:t>інфекційних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широко використовується </a:t>
            </a:r>
            <a:r>
              <a:rPr lang="ru-RU" dirty="0" err="1" smtClean="0"/>
              <a:t>класифікація</a:t>
            </a:r>
            <a:r>
              <a:rPr lang="ru-RU" dirty="0" smtClean="0"/>
              <a:t> </a:t>
            </a:r>
            <a:r>
              <a:rPr lang="ru-RU" dirty="0" err="1" smtClean="0"/>
              <a:t>інфекційних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 Л. В. </a:t>
            </a:r>
            <a:r>
              <a:rPr lang="ru-RU" dirty="0" err="1" smtClean="0"/>
              <a:t>Громашевського</a:t>
            </a:r>
            <a:r>
              <a:rPr lang="ru-RU" dirty="0" smtClean="0"/>
              <a:t>: </a:t>
            </a: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кишкова</a:t>
            </a:r>
            <a:r>
              <a:rPr lang="ru-RU" dirty="0" smtClean="0"/>
              <a:t> ( холера, </a:t>
            </a:r>
            <a:r>
              <a:rPr lang="ru-RU" dirty="0" err="1" smtClean="0"/>
              <a:t>дизентерія</a:t>
            </a:r>
            <a:r>
              <a:rPr lang="ru-RU" dirty="0" smtClean="0"/>
              <a:t>); </a:t>
            </a: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дихальних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шляхів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smtClean="0"/>
              <a:t>( </a:t>
            </a:r>
            <a:r>
              <a:rPr lang="ru-RU" dirty="0" err="1" smtClean="0"/>
              <a:t>грип</a:t>
            </a:r>
            <a:r>
              <a:rPr lang="ru-RU" dirty="0" smtClean="0"/>
              <a:t>, коклюш, </a:t>
            </a:r>
            <a:r>
              <a:rPr lang="ru-RU" dirty="0" err="1" smtClean="0"/>
              <a:t>кір</a:t>
            </a:r>
            <a:r>
              <a:rPr lang="ru-RU" dirty="0" smtClean="0"/>
              <a:t>, </a:t>
            </a:r>
            <a:r>
              <a:rPr lang="ru-RU" dirty="0" err="1" smtClean="0"/>
              <a:t>вітряна</a:t>
            </a:r>
            <a:r>
              <a:rPr lang="ru-RU" dirty="0" smtClean="0"/>
              <a:t> </a:t>
            </a:r>
            <a:r>
              <a:rPr lang="ru-RU" dirty="0" err="1" smtClean="0"/>
              <a:t>віспа</a:t>
            </a:r>
            <a:r>
              <a:rPr lang="ru-RU" dirty="0" smtClean="0"/>
              <a:t>);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Кров'яні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 </a:t>
            </a:r>
            <a:r>
              <a:rPr lang="ru-RU" dirty="0" smtClean="0"/>
              <a:t>( </a:t>
            </a:r>
            <a:r>
              <a:rPr lang="ru-RU" dirty="0" err="1" smtClean="0"/>
              <a:t>малярія</a:t>
            </a:r>
            <a:r>
              <a:rPr lang="ru-RU" dirty="0" smtClean="0"/>
              <a:t>, </a:t>
            </a:r>
            <a:r>
              <a:rPr lang="ru-RU" dirty="0" err="1" smtClean="0"/>
              <a:t>ВІЛ-інфекція</a:t>
            </a:r>
            <a:r>
              <a:rPr lang="ru-RU" dirty="0" smtClean="0"/>
              <a:t>); </a:t>
            </a:r>
          </a:p>
          <a:p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покривів</a:t>
            </a:r>
            <a:r>
              <a:rPr lang="ru-RU" dirty="0" smtClean="0"/>
              <a:t> ( </a:t>
            </a:r>
            <a:r>
              <a:rPr lang="ru-RU" dirty="0" err="1" smtClean="0"/>
              <a:t>сибірська</a:t>
            </a:r>
            <a:r>
              <a:rPr lang="ru-RU" dirty="0" smtClean="0"/>
              <a:t> </a:t>
            </a:r>
            <a:r>
              <a:rPr lang="ru-RU" dirty="0" err="1" smtClean="0"/>
              <a:t>виразка</a:t>
            </a:r>
            <a:r>
              <a:rPr lang="ru-RU" dirty="0" smtClean="0"/>
              <a:t>, </a:t>
            </a:r>
            <a:r>
              <a:rPr lang="ru-RU" dirty="0" err="1" smtClean="0"/>
              <a:t>правець</a:t>
            </a:r>
            <a:r>
              <a:rPr lang="ru-RU" dirty="0" smtClean="0"/>
              <a:t>);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різними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механізмами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передачі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ентеровірусна</a:t>
            </a:r>
            <a:r>
              <a:rPr lang="ru-RU" dirty="0" smtClean="0"/>
              <a:t> </a:t>
            </a:r>
            <a:r>
              <a:rPr lang="ru-RU" dirty="0" err="1" smtClean="0"/>
              <a:t>інфекція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Коклюш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8143900" cy="2714644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Коклюш</a:t>
            </a:r>
            <a:r>
              <a:rPr lang="uk-UA" dirty="0" smtClean="0"/>
              <a:t> – гостра  повітряно-крапельна бактеріальна інфекція, найбільш характерною ознакою якої є </a:t>
            </a:r>
            <a:r>
              <a:rPr lang="uk-UA" dirty="0" err="1" smtClean="0"/>
              <a:t>нападоподібний</a:t>
            </a:r>
            <a:r>
              <a:rPr lang="uk-UA" dirty="0" smtClean="0"/>
              <a:t> спазматичний кашель. Небезпечне інфекційне захворювання дихальних шляхів. Дуже небезпечний для дітей молодше 2 років.</a:t>
            </a:r>
            <a:endParaRPr lang="ru-RU" dirty="0"/>
          </a:p>
        </p:txBody>
      </p:sp>
      <p:pic>
        <p:nvPicPr>
          <p:cNvPr id="4" name="Рисунок 3" descr="469px-Pertus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390897"/>
            <a:ext cx="2714644" cy="34671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Холера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85794"/>
            <a:ext cx="8143900" cy="54292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Холера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гостра</a:t>
            </a:r>
            <a:r>
              <a:rPr lang="ru-RU" dirty="0" smtClean="0"/>
              <a:t> </a:t>
            </a:r>
            <a:r>
              <a:rPr lang="ru-RU" dirty="0" err="1" smtClean="0"/>
              <a:t>кишкова</a:t>
            </a:r>
            <a:r>
              <a:rPr lang="ru-RU" dirty="0" smtClean="0"/>
              <a:t> </a:t>
            </a:r>
            <a:r>
              <a:rPr lang="ru-RU" dirty="0" err="1" smtClean="0"/>
              <a:t>інфекція</a:t>
            </a:r>
            <a:r>
              <a:rPr lang="ru-RU" dirty="0" smtClean="0"/>
              <a:t>, що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фекально-оральним</a:t>
            </a:r>
            <a:r>
              <a:rPr lang="ru-RU" dirty="0" smtClean="0"/>
              <a:t> </a:t>
            </a:r>
            <a:r>
              <a:rPr lang="ru-RU" dirty="0" err="1" smtClean="0"/>
              <a:t>механізмом</a:t>
            </a:r>
            <a:r>
              <a:rPr lang="ru-RU" dirty="0" smtClean="0"/>
              <a:t> </a:t>
            </a:r>
            <a:r>
              <a:rPr lang="ru-RU" dirty="0" err="1" smtClean="0"/>
              <a:t>зараження</a:t>
            </a:r>
            <a:r>
              <a:rPr lang="ru-RU" dirty="0" smtClean="0"/>
              <a:t>, </a:t>
            </a:r>
            <a:r>
              <a:rPr lang="ru-RU" dirty="0" err="1" smtClean="0"/>
              <a:t>ураженням</a:t>
            </a:r>
            <a:r>
              <a:rPr lang="ru-RU" dirty="0" smtClean="0"/>
              <a:t> тонкого кишечнику, водянистою </a:t>
            </a:r>
            <a:r>
              <a:rPr lang="ru-RU" dirty="0" err="1" smtClean="0"/>
              <a:t>діареєю</a:t>
            </a:r>
            <a:r>
              <a:rPr lang="ru-RU" dirty="0" smtClean="0"/>
              <a:t>, </a:t>
            </a:r>
            <a:r>
              <a:rPr lang="ru-RU" dirty="0" err="1" smtClean="0"/>
              <a:t>блювотою</a:t>
            </a:r>
            <a:r>
              <a:rPr lang="ru-RU" dirty="0" smtClean="0"/>
              <a:t>, </a:t>
            </a:r>
            <a:r>
              <a:rPr lang="ru-RU" dirty="0" err="1" smtClean="0"/>
              <a:t>швидкою</a:t>
            </a:r>
            <a:r>
              <a:rPr lang="ru-RU" dirty="0" smtClean="0"/>
              <a:t> </a:t>
            </a:r>
            <a:r>
              <a:rPr lang="ru-RU" dirty="0" err="1" smtClean="0"/>
              <a:t>втратою</a:t>
            </a:r>
            <a:r>
              <a:rPr lang="ru-RU" dirty="0" smtClean="0"/>
              <a:t> </a:t>
            </a:r>
            <a:r>
              <a:rPr lang="ru-RU" dirty="0" err="1" smtClean="0"/>
              <a:t>організмом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з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різного</a:t>
            </a:r>
            <a:r>
              <a:rPr lang="ru-RU" dirty="0" smtClean="0"/>
              <a:t>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 smtClean="0"/>
              <a:t>обезводнення</a:t>
            </a:r>
            <a:r>
              <a:rPr lang="ru-RU" dirty="0" smtClean="0"/>
              <a:t> аж до </a:t>
            </a:r>
            <a:r>
              <a:rPr lang="ru-RU" dirty="0" err="1" smtClean="0"/>
              <a:t>гіповолемічного</a:t>
            </a:r>
            <a:r>
              <a:rPr lang="ru-RU" dirty="0" smtClean="0"/>
              <a:t> шоку і </a:t>
            </a:r>
            <a:r>
              <a:rPr lang="ru-RU" dirty="0" err="1" smtClean="0"/>
              <a:t>смерті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Кір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00174"/>
            <a:ext cx="4500562" cy="535782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Кір</a:t>
            </a:r>
            <a:r>
              <a:rPr lang="ru-RU" dirty="0" smtClean="0"/>
              <a:t> — </a:t>
            </a:r>
            <a:r>
              <a:rPr lang="ru-RU" dirty="0" err="1" smtClean="0"/>
              <a:t>гостре</a:t>
            </a:r>
            <a:r>
              <a:rPr lang="ru-RU" dirty="0" smtClean="0"/>
              <a:t> </a:t>
            </a:r>
            <a:r>
              <a:rPr lang="ru-RU" dirty="0" err="1" smtClean="0"/>
              <a:t>вірусне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, яке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вираженою</a:t>
            </a:r>
            <a:r>
              <a:rPr lang="ru-RU" dirty="0" smtClean="0"/>
              <a:t> </a:t>
            </a:r>
            <a:r>
              <a:rPr lang="ru-RU" dirty="0" err="1" smtClean="0"/>
              <a:t>інтоксикацією</a:t>
            </a:r>
            <a:r>
              <a:rPr lang="ru-RU" dirty="0" smtClean="0"/>
              <a:t>, </a:t>
            </a:r>
            <a:r>
              <a:rPr lang="ru-RU" dirty="0" err="1" smtClean="0"/>
              <a:t>катаральними</a:t>
            </a:r>
            <a:r>
              <a:rPr lang="ru-RU" dirty="0" smtClean="0"/>
              <a:t> </a:t>
            </a:r>
            <a:r>
              <a:rPr lang="ru-RU" dirty="0" err="1" smtClean="0"/>
              <a:t>явищами</a:t>
            </a:r>
            <a:r>
              <a:rPr lang="ru-RU" dirty="0" smtClean="0"/>
              <a:t> з боку </a:t>
            </a:r>
            <a:r>
              <a:rPr lang="ru-RU" dirty="0" err="1" smtClean="0"/>
              <a:t>дихальних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, </a:t>
            </a:r>
            <a:r>
              <a:rPr lang="ru-RU" dirty="0" err="1" smtClean="0"/>
              <a:t>кон'юнктивітом</a:t>
            </a:r>
            <a:r>
              <a:rPr lang="ru-RU" dirty="0" smtClean="0"/>
              <a:t>, </a:t>
            </a:r>
            <a:r>
              <a:rPr lang="ru-RU" dirty="0" err="1" smtClean="0"/>
              <a:t>появою</a:t>
            </a:r>
            <a:r>
              <a:rPr lang="ru-RU" dirty="0" smtClean="0"/>
              <a:t> </a:t>
            </a:r>
            <a:r>
              <a:rPr lang="ru-RU" dirty="0" err="1" smtClean="0"/>
              <a:t>своєрідних</a:t>
            </a:r>
            <a:r>
              <a:rPr lang="ru-RU" dirty="0" smtClean="0"/>
              <a:t> </a:t>
            </a:r>
            <a:r>
              <a:rPr lang="ru-RU" dirty="0" err="1" smtClean="0"/>
              <a:t>плям</a:t>
            </a:r>
            <a:r>
              <a:rPr lang="ru-RU" dirty="0" smtClean="0"/>
              <a:t> на </a:t>
            </a:r>
            <a:r>
              <a:rPr lang="ru-RU" dirty="0" err="1" smtClean="0"/>
              <a:t>слизовій</a:t>
            </a:r>
            <a:r>
              <a:rPr lang="ru-RU" dirty="0" smtClean="0"/>
              <a:t> </a:t>
            </a:r>
            <a:r>
              <a:rPr lang="ru-RU" dirty="0" err="1" smtClean="0"/>
              <a:t>оболонці</a:t>
            </a:r>
            <a:r>
              <a:rPr lang="ru-RU" dirty="0" smtClean="0"/>
              <a:t> </a:t>
            </a:r>
            <a:r>
              <a:rPr lang="ru-RU" dirty="0" err="1" smtClean="0"/>
              <a:t>щоки</a:t>
            </a:r>
            <a:r>
              <a:rPr lang="ru-RU" dirty="0" smtClean="0"/>
              <a:t> і </a:t>
            </a:r>
            <a:r>
              <a:rPr lang="ru-RU" dirty="0" err="1" smtClean="0"/>
              <a:t>папулезно-плямистим</a:t>
            </a:r>
            <a:r>
              <a:rPr lang="ru-RU" dirty="0" smtClean="0"/>
              <a:t> </a:t>
            </a:r>
            <a:r>
              <a:rPr lang="ru-RU" dirty="0" err="1" smtClean="0"/>
              <a:t>висипом</a:t>
            </a:r>
            <a:r>
              <a:rPr lang="ru-RU" dirty="0" smtClean="0"/>
              <a:t> на </a:t>
            </a:r>
            <a:r>
              <a:rPr lang="ru-RU" dirty="0" err="1" smtClean="0"/>
              <a:t>шкірі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391px-RougeoleD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500150"/>
            <a:ext cx="3491532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Вітряна віспа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736"/>
            <a:ext cx="8143900" cy="2857520"/>
          </a:xfrm>
        </p:spPr>
        <p:txBody>
          <a:bodyPr>
            <a:normAutofit/>
          </a:bodyPr>
          <a:lstStyle/>
          <a:p>
            <a:r>
              <a:rPr lang="vi-VN" sz="2400" b="1" dirty="0" smtClean="0"/>
              <a:t>Вітряна віспа</a:t>
            </a:r>
            <a:r>
              <a:rPr lang="uk-UA" sz="2400" b="1" dirty="0" smtClean="0"/>
              <a:t> </a:t>
            </a:r>
            <a:r>
              <a:rPr lang="el-GR" sz="2400" dirty="0" smtClean="0"/>
              <a:t>— </a:t>
            </a:r>
            <a:r>
              <a:rPr lang="vi-VN" sz="2400" dirty="0" smtClean="0"/>
              <a:t>гостре інфекційне захворювання з повітряно-крапельним шляхом передачі. Характеризується лихоманкою, висипанням із доброякісним протіканням.</a:t>
            </a:r>
            <a:endParaRPr lang="ru-RU" sz="2400" dirty="0"/>
          </a:p>
        </p:txBody>
      </p:sp>
      <p:pic>
        <p:nvPicPr>
          <p:cNvPr id="4" name="Рисунок 3" descr="594px-Windpoc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8283" y="3071810"/>
            <a:ext cx="3748330" cy="37861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Дизентерія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Дизентерія</a:t>
            </a:r>
            <a:r>
              <a:rPr lang="ru-RU" dirty="0" smtClean="0"/>
              <a:t> – </a:t>
            </a:r>
            <a:r>
              <a:rPr lang="ru-RU" dirty="0" err="1" smtClean="0"/>
              <a:t>гостре</a:t>
            </a:r>
            <a:r>
              <a:rPr lang="ru-RU" dirty="0" smtClean="0"/>
              <a:t>  або </a:t>
            </a:r>
            <a:r>
              <a:rPr lang="ru-RU" dirty="0" err="1" smtClean="0"/>
              <a:t>хронічно</a:t>
            </a:r>
            <a:r>
              <a:rPr lang="ru-RU" dirty="0" smtClean="0"/>
              <a:t> </a:t>
            </a:r>
            <a:r>
              <a:rPr lang="ru-RU" dirty="0" err="1" smtClean="0"/>
              <a:t>рецидивуюче</a:t>
            </a:r>
            <a:r>
              <a:rPr lang="ru-RU" dirty="0" smtClean="0"/>
              <a:t> </a:t>
            </a:r>
            <a:r>
              <a:rPr lang="ru-RU" dirty="0" err="1" smtClean="0"/>
              <a:t>інфекційне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людини, що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переважним</a:t>
            </a:r>
            <a:r>
              <a:rPr lang="ru-RU" dirty="0" smtClean="0"/>
              <a:t> </a:t>
            </a:r>
            <a:r>
              <a:rPr lang="ru-RU" dirty="0" err="1" smtClean="0"/>
              <a:t>ураженням</a:t>
            </a:r>
            <a:r>
              <a:rPr lang="ru-RU" dirty="0" smtClean="0"/>
              <a:t> </a:t>
            </a:r>
            <a:r>
              <a:rPr lang="ru-RU" dirty="0" err="1" smtClean="0"/>
              <a:t>товстого</a:t>
            </a:r>
            <a:r>
              <a:rPr lang="ru-RU" dirty="0" smtClean="0"/>
              <a:t> кишечника.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143000"/>
          </a:xfrm>
        </p:spPr>
        <p:txBody>
          <a:bodyPr/>
          <a:lstStyle/>
          <a:p>
            <a:pPr algn="ctr"/>
            <a:r>
              <a:rPr lang="vi-V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Малярі́я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357298"/>
            <a:ext cx="8143900" cy="2857520"/>
          </a:xfrm>
        </p:spPr>
        <p:txBody>
          <a:bodyPr>
            <a:normAutofit fontScale="92500" lnSpcReduction="20000"/>
          </a:bodyPr>
          <a:lstStyle/>
          <a:p>
            <a:r>
              <a:rPr lang="vi-VN" b="1" dirty="0" smtClean="0"/>
              <a:t>Малярі́я</a:t>
            </a:r>
            <a:r>
              <a:rPr lang="uk-UA" b="1" dirty="0" smtClean="0"/>
              <a:t> - </a:t>
            </a:r>
            <a:r>
              <a:rPr lang="vi-VN" dirty="0" smtClean="0"/>
              <a:t> </a:t>
            </a:r>
            <a:r>
              <a:rPr lang="ru-RU" dirty="0" smtClean="0"/>
              <a:t>хвороба, що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нападами</a:t>
            </a:r>
            <a:r>
              <a:rPr lang="ru-RU" dirty="0" smtClean="0"/>
              <a:t> </a:t>
            </a:r>
            <a:r>
              <a:rPr lang="ru-RU" dirty="0" err="1" smtClean="0"/>
              <a:t>гарячки</a:t>
            </a:r>
            <a:r>
              <a:rPr lang="ru-RU" dirty="0" smtClean="0"/>
              <a:t>, </a:t>
            </a:r>
            <a:r>
              <a:rPr lang="ru-RU" dirty="0" err="1" smtClean="0"/>
              <a:t>гемолітичною</a:t>
            </a:r>
            <a:r>
              <a:rPr lang="ru-RU" dirty="0" smtClean="0"/>
              <a:t> </a:t>
            </a:r>
            <a:r>
              <a:rPr lang="ru-RU" dirty="0" err="1" smtClean="0"/>
              <a:t>анемією</a:t>
            </a:r>
            <a:r>
              <a:rPr lang="ru-RU" dirty="0" smtClean="0"/>
              <a:t>, </a:t>
            </a:r>
            <a:r>
              <a:rPr lang="ru-RU" dirty="0" err="1" smtClean="0"/>
              <a:t>збільшенням</a:t>
            </a:r>
            <a:r>
              <a:rPr lang="ru-RU" dirty="0" smtClean="0"/>
              <a:t> </a:t>
            </a:r>
            <a:r>
              <a:rPr lang="ru-RU" dirty="0" err="1" smtClean="0"/>
              <a:t>печінки</a:t>
            </a:r>
            <a:r>
              <a:rPr lang="ru-RU" dirty="0" smtClean="0"/>
              <a:t> й </a:t>
            </a:r>
            <a:r>
              <a:rPr lang="ru-RU" dirty="0" err="1" smtClean="0"/>
              <a:t>селезінки</a:t>
            </a:r>
            <a:r>
              <a:rPr lang="ru-RU" dirty="0" smtClean="0"/>
              <a:t>, рецидивами </a:t>
            </a:r>
            <a:r>
              <a:rPr lang="ru-RU" dirty="0" err="1" smtClean="0"/>
              <a:t>хвороби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Збудники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- </a:t>
            </a:r>
            <a:r>
              <a:rPr lang="ru-RU" dirty="0" err="1" smtClean="0"/>
              <a:t>передається</a:t>
            </a:r>
            <a:r>
              <a:rPr lang="ru-RU" dirty="0" smtClean="0"/>
              <a:t>  </a:t>
            </a:r>
            <a:r>
              <a:rPr lang="ru-RU" dirty="0" err="1" smtClean="0"/>
              <a:t>людині</a:t>
            </a:r>
            <a:r>
              <a:rPr lang="ru-RU" dirty="0" smtClean="0"/>
              <a:t> при укусах </a:t>
            </a:r>
            <a:r>
              <a:rPr lang="ru-RU" dirty="0" err="1" smtClean="0"/>
              <a:t>комарів</a:t>
            </a:r>
            <a:r>
              <a:rPr lang="ru-RU" dirty="0" smtClean="0"/>
              <a:t> роду </a:t>
            </a:r>
            <a:r>
              <a:rPr lang="ru-RU" i="1" dirty="0" err="1" smtClean="0"/>
              <a:t>Anopheles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Anopheles_stephens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833926"/>
            <a:ext cx="4572032" cy="302407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239">
      <a:dk1>
        <a:sysClr val="windowText" lastClr="000000"/>
      </a:dk1>
      <a:lt1>
        <a:srgbClr val="E8F1FE"/>
      </a:lt1>
      <a:dk2>
        <a:srgbClr val="4F271C"/>
      </a:dk2>
      <a:lt2>
        <a:srgbClr val="053274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363</TotalTime>
  <Words>497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Інфекційні захворювання</vt:lpstr>
      <vt:lpstr>Слайд 2</vt:lpstr>
      <vt:lpstr>Класифікація  </vt:lpstr>
      <vt:lpstr>Коклюш</vt:lpstr>
      <vt:lpstr>Холера</vt:lpstr>
      <vt:lpstr>Кір</vt:lpstr>
      <vt:lpstr>Вітряна віспа</vt:lpstr>
      <vt:lpstr>Дизентерія</vt:lpstr>
      <vt:lpstr>Малярі́я</vt:lpstr>
      <vt:lpstr>Сибірська виразка</vt:lpstr>
      <vt:lpstr>Залежно від природи збудників інфекційні хвороби класифікуються на: </vt:lpstr>
      <vt:lpstr>Слайд 12</vt:lpstr>
      <vt:lpstr>Профілактика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Інфекційні захворювання</dc:title>
  <dc:creator>Ludmila</dc:creator>
  <cp:lastModifiedBy>Ludmila</cp:lastModifiedBy>
  <cp:revision>41</cp:revision>
  <dcterms:created xsi:type="dcterms:W3CDTF">2013-02-25T17:47:46Z</dcterms:created>
  <dcterms:modified xsi:type="dcterms:W3CDTF">2013-03-18T21:37:59Z</dcterms:modified>
</cp:coreProperties>
</file>