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7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yberleninka.ru/article/n/ponyattya-pro-mitohondrialni-hvorobi-mitohondrialni-regulyatori-apoptozu-ta-vizhivannya-klitin" TargetMode="External"/><Relationship Id="rId3" Type="http://schemas.openxmlformats.org/officeDocument/2006/relationships/hyperlink" Target="http://uk.wikipedia.org/wiki/&#1057;&#1080;&#1085;&#1076;&#1088;&#1086;&#1084;_&#1082;&#1086;&#1090;&#1103;&#1095;&#1086;&#1075;&#1086;_&#1082;&#1088;&#1080;&#1082;&#1091;" TargetMode="External"/><Relationship Id="rId7" Type="http://schemas.openxmlformats.org/officeDocument/2006/relationships/hyperlink" Target="http://uk.wikipedia.org/wiki/&#1050;&#1083;&#1110;&#1090;&#1080;&#1085;&#1085;&#1077;_&#1103;&#1076;&#1088;&#1086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&#1057;&#1087;&#1072;&#1076;&#1082;&#1086;&#1074;&#1110;_&#1079;&#1072;&#1093;&#1074;&#1086;&#1088;&#1102;&#1074;&#1072;&#1085;&#1085;&#1103;" TargetMode="External"/><Relationship Id="rId5" Type="http://schemas.openxmlformats.org/officeDocument/2006/relationships/hyperlink" Target="http://uk.wikipedia.org/wiki/&#1055;&#1086;&#1083;&#1110;&#1076;&#1072;&#1082;&#1090;&#1080;&#1083;&#1110;&#1103;" TargetMode="External"/><Relationship Id="rId4" Type="http://schemas.openxmlformats.org/officeDocument/2006/relationships/hyperlink" Target="http://dermalatlas.ru/opuxoli-kozhi/polidaktiliya-anomaliya-razvitiya-palcev/" TargetMode="External"/><Relationship Id="rId9" Type="http://schemas.openxmlformats.org/officeDocument/2006/relationships/hyperlink" Target="http://www.mif-ua.com/archive/article/339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0%B0%D1%82%D0%B8%D0%BD%D1%81%D1%8C%D0%BA%D0%B0_%D0%BC%D0%BE%D0%B2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0639" y="556111"/>
            <a:ext cx="66543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Спадкові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хвороби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Генофонд азербайджанцев уничтожают генетические болез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174" y="1733265"/>
            <a:ext cx="4026552" cy="278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07474" y="5380672"/>
            <a:ext cx="3057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/>
              <a:t>Підготувала</a:t>
            </a:r>
          </a:p>
          <a:p>
            <a:pPr algn="r"/>
            <a:r>
              <a:rPr lang="uk-UA" b="1" dirty="0" smtClean="0"/>
              <a:t>Учениця 11 класу</a:t>
            </a:r>
          </a:p>
          <a:p>
            <a:pPr algn="r"/>
            <a:r>
              <a:rPr lang="uk-UA" b="1" dirty="0" smtClean="0"/>
              <a:t>Черкаської ЗОШ І-ІІ ст.</a:t>
            </a:r>
          </a:p>
          <a:p>
            <a:pPr algn="r"/>
            <a:r>
              <a:rPr lang="uk-UA" b="1" dirty="0" err="1" smtClean="0"/>
              <a:t>Колпакчі</a:t>
            </a:r>
            <a:r>
              <a:rPr lang="uk-UA" b="1" dirty="0" smtClean="0"/>
              <a:t> Яна</a:t>
            </a:r>
          </a:p>
          <a:p>
            <a:pPr algn="r"/>
            <a:r>
              <a:rPr lang="uk-UA" b="1" dirty="0" smtClean="0"/>
              <a:t>Вчитель:</a:t>
            </a:r>
            <a:r>
              <a:rPr lang="uk-UA" b="1" dirty="0" err="1" smtClean="0"/>
              <a:t>Кочева</a:t>
            </a:r>
            <a:r>
              <a:rPr lang="uk-UA" b="1" dirty="0" smtClean="0"/>
              <a:t> Л.В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419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602" y="368489"/>
            <a:ext cx="8625385" cy="566308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зазначено</a:t>
            </a:r>
            <a:r>
              <a:rPr lang="ru-RU" dirty="0" smtClean="0"/>
              <a:t>, синдром одержав свою </a:t>
            </a:r>
            <a:r>
              <a:rPr lang="ru-RU" dirty="0" err="1" smtClean="0"/>
              <a:t>назву</a:t>
            </a:r>
            <a:r>
              <a:rPr lang="ru-RU" dirty="0" smtClean="0"/>
              <a:t> через </a:t>
            </a:r>
            <a:r>
              <a:rPr lang="ru-RU" dirty="0" err="1" smtClean="0"/>
              <a:t>характерний</a:t>
            </a:r>
            <a:r>
              <a:rPr lang="ru-RU" dirty="0" smtClean="0"/>
              <a:t> плач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через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гортанню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нервовою</a:t>
            </a:r>
            <a:r>
              <a:rPr lang="ru-RU" dirty="0" smtClean="0"/>
              <a:t> системою. </a:t>
            </a:r>
            <a:r>
              <a:rPr lang="ru-RU" dirty="0" err="1" smtClean="0"/>
              <a:t>Близько</a:t>
            </a:r>
            <a:r>
              <a:rPr lang="ru-RU" dirty="0" smtClean="0"/>
              <a:t> 1/3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втрачають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характерну</a:t>
            </a:r>
            <a:r>
              <a:rPr lang="ru-RU" dirty="0" smtClean="0"/>
              <a:t> рису до 2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Іншими</a:t>
            </a:r>
            <a:r>
              <a:rPr lang="ru-RU" dirty="0" smtClean="0"/>
              <a:t> симптомами,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вказують</a:t>
            </a:r>
            <a:r>
              <a:rPr lang="ru-RU" dirty="0" smtClean="0"/>
              <a:t> на </a:t>
            </a:r>
            <a:r>
              <a:rPr lang="ru-RU" dirty="0" err="1" smtClean="0"/>
              <a:t>захворювання</a:t>
            </a:r>
            <a:r>
              <a:rPr lang="ru-RU" dirty="0" smtClean="0"/>
              <a:t> синдромом </a:t>
            </a:r>
            <a:r>
              <a:rPr lang="ru-RU" dirty="0" err="1" smtClean="0"/>
              <a:t>котячого</a:t>
            </a:r>
            <a:r>
              <a:rPr lang="ru-RU" dirty="0" smtClean="0"/>
              <a:t> крику є: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харчуванням</a:t>
            </a:r>
            <a:r>
              <a:rPr lang="ru-RU" dirty="0" smtClean="0"/>
              <a:t> через </a:t>
            </a:r>
            <a:r>
              <a:rPr lang="ru-RU" dirty="0" err="1" smtClean="0"/>
              <a:t>труднощі</a:t>
            </a:r>
            <a:r>
              <a:rPr lang="ru-RU" dirty="0" smtClean="0"/>
              <a:t> при </a:t>
            </a:r>
            <a:r>
              <a:rPr lang="ru-RU" dirty="0" err="1" smtClean="0"/>
              <a:t>ковтанні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смоктанні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smtClean="0"/>
              <a:t>вага при </a:t>
            </a:r>
            <a:r>
              <a:rPr lang="ru-RU" dirty="0" err="1" smtClean="0"/>
              <a:t>народженні</a:t>
            </a:r>
            <a:r>
              <a:rPr lang="ru-RU" dirty="0" smtClean="0"/>
              <a:t> та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(в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суттєва</a:t>
            </a:r>
            <a:r>
              <a:rPr lang="ru-RU" dirty="0" smtClean="0"/>
              <a:t> </a:t>
            </a:r>
            <a:r>
              <a:rPr lang="ru-RU" dirty="0" err="1" smtClean="0"/>
              <a:t>затримка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когнітивних</a:t>
            </a:r>
            <a:r>
              <a:rPr lang="ru-RU" dirty="0" smtClean="0"/>
              <a:t>, </a:t>
            </a:r>
            <a:r>
              <a:rPr lang="ru-RU" dirty="0" err="1" smtClean="0"/>
              <a:t>мовленнєвих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та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поведінкові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гіперактивність</a:t>
            </a:r>
            <a:r>
              <a:rPr lang="ru-RU" dirty="0" smtClean="0"/>
              <a:t>, </a:t>
            </a:r>
            <a:r>
              <a:rPr lang="ru-RU" dirty="0" err="1" smtClean="0"/>
              <a:t>агресія</a:t>
            </a:r>
            <a:r>
              <a:rPr lang="ru-RU" dirty="0" smtClean="0"/>
              <a:t>, </a:t>
            </a:r>
            <a:r>
              <a:rPr lang="ru-RU" dirty="0" err="1" smtClean="0"/>
              <a:t>істерики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одноманітні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рухи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повторюються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нетипові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зникнути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посилитися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надмірне</a:t>
            </a:r>
            <a:r>
              <a:rPr lang="ru-RU" dirty="0" smtClean="0"/>
              <a:t>, </a:t>
            </a:r>
            <a:r>
              <a:rPr lang="ru-RU" dirty="0" err="1" smtClean="0"/>
              <a:t>неконтрольоване</a:t>
            </a:r>
            <a:r>
              <a:rPr lang="ru-RU" dirty="0" smtClean="0"/>
              <a:t> </a:t>
            </a:r>
            <a:r>
              <a:rPr lang="ru-RU" dirty="0" err="1" smtClean="0"/>
              <a:t>слиновиділення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</a:t>
            </a:r>
          </a:p>
          <a:p>
            <a:r>
              <a:rPr lang="ru-RU" dirty="0" err="1" smtClean="0"/>
              <a:t>Діагноз</a:t>
            </a:r>
            <a:r>
              <a:rPr lang="ru-RU" dirty="0" smtClean="0"/>
              <a:t> </a:t>
            </a:r>
            <a:r>
              <a:rPr lang="ru-RU" dirty="0" err="1" smtClean="0"/>
              <a:t>ставлять</a:t>
            </a:r>
            <a:r>
              <a:rPr lang="ru-RU" dirty="0" smtClean="0"/>
              <a:t> на </a:t>
            </a:r>
            <a:r>
              <a:rPr lang="ru-RU" dirty="0" err="1" smtClean="0"/>
              <a:t>підставі</a:t>
            </a:r>
            <a:r>
              <a:rPr lang="ru-RU" dirty="0" smtClean="0"/>
              <a:t> характерного </a:t>
            </a:r>
            <a:r>
              <a:rPr lang="ru-RU" dirty="0" err="1" smtClean="0"/>
              <a:t>дитячого</a:t>
            </a:r>
            <a:r>
              <a:rPr lang="ru-RU" dirty="0" smtClean="0"/>
              <a:t> крику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характерних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симптомів</a:t>
            </a:r>
            <a:r>
              <a:rPr lang="ru-RU" dirty="0" smtClean="0"/>
              <a:t>. </a:t>
            </a:r>
            <a:r>
              <a:rPr lang="ru-RU" dirty="0" err="1" smtClean="0"/>
              <a:t>Генетична</a:t>
            </a:r>
            <a:r>
              <a:rPr lang="ru-RU" dirty="0" smtClean="0"/>
              <a:t> </a:t>
            </a:r>
            <a:r>
              <a:rPr lang="ru-RU" dirty="0" err="1" smtClean="0"/>
              <a:t>консультація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генетичне</a:t>
            </a:r>
            <a:r>
              <a:rPr lang="ru-RU" dirty="0" smtClean="0"/>
              <a:t>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запропоновані</a:t>
            </a:r>
            <a:r>
              <a:rPr lang="ru-RU" dirty="0" smtClean="0"/>
              <a:t> для </a:t>
            </a:r>
            <a:r>
              <a:rPr lang="ru-RU" dirty="0" err="1" smtClean="0"/>
              <a:t>сімей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хворими</a:t>
            </a:r>
            <a:r>
              <a:rPr lang="ru-RU" dirty="0" smtClean="0"/>
              <a:t> особами,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синдром. </a:t>
            </a:r>
            <a:r>
              <a:rPr lang="ru-RU" dirty="0" err="1" smtClean="0"/>
              <a:t>Серцеві</a:t>
            </a:r>
            <a:r>
              <a:rPr lang="ru-RU" dirty="0" smtClean="0"/>
              <a:t> вади часто </a:t>
            </a:r>
            <a:r>
              <a:rPr lang="ru-RU" dirty="0" err="1" smtClean="0"/>
              <a:t>вимагають</a:t>
            </a:r>
            <a:r>
              <a:rPr lang="ru-RU" dirty="0" smtClean="0"/>
              <a:t> </a:t>
            </a:r>
            <a:r>
              <a:rPr lang="ru-RU" dirty="0" err="1" smtClean="0"/>
              <a:t>хірургічної</a:t>
            </a:r>
            <a:r>
              <a:rPr lang="ru-RU" dirty="0" smtClean="0"/>
              <a:t> </a:t>
            </a:r>
            <a:r>
              <a:rPr lang="ru-RU" dirty="0" err="1" smtClean="0"/>
              <a:t>корекції</a:t>
            </a:r>
            <a:r>
              <a:rPr lang="ru-RU" dirty="0" smtClean="0"/>
              <a:t>, тому часто </a:t>
            </a:r>
            <a:r>
              <a:rPr lang="ru-RU" dirty="0" err="1" smtClean="0"/>
              <a:t>необхідна</a:t>
            </a:r>
            <a:r>
              <a:rPr lang="ru-RU" dirty="0" smtClean="0"/>
              <a:t> </a:t>
            </a:r>
            <a:r>
              <a:rPr lang="ru-RU" dirty="0" err="1" smtClean="0"/>
              <a:t>консультація</a:t>
            </a:r>
            <a:r>
              <a:rPr lang="ru-RU" dirty="0" smtClean="0"/>
              <a:t> </a:t>
            </a:r>
            <a:r>
              <a:rPr lang="ru-RU" dirty="0" err="1" smtClean="0"/>
              <a:t>дитячого</a:t>
            </a:r>
            <a:r>
              <a:rPr lang="ru-RU" dirty="0" smtClean="0"/>
              <a:t> </a:t>
            </a:r>
            <a:r>
              <a:rPr lang="ru-RU" dirty="0" err="1" smtClean="0"/>
              <a:t>кардіохірурга</a:t>
            </a:r>
            <a:r>
              <a:rPr lang="ru-RU" dirty="0" smtClean="0"/>
              <a:t> та </a:t>
            </a:r>
            <a:r>
              <a:rPr lang="ru-RU" dirty="0" err="1" smtClean="0"/>
              <a:t>спеціальна</a:t>
            </a:r>
            <a:r>
              <a:rPr lang="ru-RU" dirty="0" smtClean="0"/>
              <a:t> </a:t>
            </a:r>
            <a:r>
              <a:rPr lang="ru-RU" dirty="0" err="1" smtClean="0"/>
              <a:t>діагностика</a:t>
            </a:r>
            <a:r>
              <a:rPr lang="ru-RU" dirty="0" smtClean="0"/>
              <a:t> (</a:t>
            </a:r>
            <a:r>
              <a:rPr lang="ru-RU" dirty="0" err="1" smtClean="0"/>
              <a:t>ехо-кардіографія</a:t>
            </a:r>
            <a:r>
              <a:rPr lang="ru-RU" dirty="0" smtClean="0"/>
              <a:t>).За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проведених</a:t>
            </a:r>
            <a:r>
              <a:rPr lang="ru-RU" dirty="0" smtClean="0"/>
              <a:t> у 2012 </a:t>
            </a:r>
            <a:r>
              <a:rPr lang="ru-RU" dirty="0" err="1" smtClean="0"/>
              <a:t>році</a:t>
            </a:r>
            <a:r>
              <a:rPr lang="ru-RU" dirty="0" smtClean="0"/>
              <a:t> хворобу </a:t>
            </a:r>
            <a:r>
              <a:rPr lang="ru-RU" dirty="0" err="1" smtClean="0"/>
              <a:t>котячого</a:t>
            </a:r>
            <a:r>
              <a:rPr lang="ru-RU" dirty="0" smtClean="0"/>
              <a:t> крику </a:t>
            </a:r>
            <a:r>
              <a:rPr lang="ru-RU" dirty="0" err="1" smtClean="0"/>
              <a:t>мають</a:t>
            </a:r>
            <a:r>
              <a:rPr lang="ru-RU" dirty="0" smtClean="0"/>
              <a:t> 0,08% людей у </a:t>
            </a:r>
            <a:r>
              <a:rPr lang="ru-RU" dirty="0" err="1" smtClean="0"/>
              <a:t>Європі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419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7344" y="351009"/>
            <a:ext cx="4512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4400" b="1" dirty="0" smtClean="0"/>
              <a:t>Синдром </a:t>
            </a:r>
            <a:r>
              <a:rPr lang="ru-RU" sz="4400" b="1" dirty="0" err="1" smtClean="0"/>
              <a:t>Гурлера</a:t>
            </a:r>
            <a:endParaRPr lang="ru-RU" sz="4400" b="1" dirty="0"/>
          </a:p>
        </p:txBody>
      </p:sp>
      <p:pic>
        <p:nvPicPr>
          <p:cNvPr id="23554" name="Picture 2" descr="text06-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85418"/>
            <a:ext cx="2857500" cy="3305175"/>
          </a:xfrm>
          <a:prstGeom prst="rect">
            <a:avLst/>
          </a:prstGeom>
          <a:noFill/>
        </p:spPr>
      </p:pic>
      <p:pic>
        <p:nvPicPr>
          <p:cNvPr id="23556" name="Picture 4" descr="1471-2350-9-102-3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8879" y="3807725"/>
            <a:ext cx="4345121" cy="30502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5187" y="1163304"/>
            <a:ext cx="4551529" cy="378565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Дана </a:t>
            </a:r>
            <a:r>
              <a:rPr lang="ru-RU" sz="2000" dirty="0" err="1" smtClean="0"/>
              <a:t>патологія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відома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назвою</a:t>
            </a:r>
            <a:r>
              <a:rPr lang="ru-RU" sz="2000" dirty="0" smtClean="0"/>
              <a:t>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гаргоилизм</a:t>
            </a:r>
            <a:r>
              <a:rPr lang="ru-RU" sz="2000" b="1" dirty="0" smtClean="0"/>
              <a:t>»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зумовлене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порушенням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мукополісахаридів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ліпідів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Пацієнтами</a:t>
            </a:r>
            <a:r>
              <a:rPr lang="ru-RU" sz="2000" dirty="0" smtClean="0"/>
              <a:t> часто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діти</a:t>
            </a:r>
            <a:r>
              <a:rPr lang="ru-RU" sz="2000" dirty="0" smtClean="0"/>
              <a:t>. Вони </a:t>
            </a:r>
            <a:r>
              <a:rPr lang="ru-RU" sz="2000" dirty="0" err="1" smtClean="0"/>
              <a:t>низькорослі</a:t>
            </a:r>
            <a:r>
              <a:rPr lang="ru-RU" sz="2000" dirty="0" smtClean="0"/>
              <a:t>,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крутим </a:t>
            </a:r>
            <a:r>
              <a:rPr lang="ru-RU" sz="2000" dirty="0" err="1" smtClean="0"/>
              <a:t>чолом</a:t>
            </a:r>
            <a:r>
              <a:rPr lang="ru-RU" sz="2000" dirty="0" smtClean="0"/>
              <a:t>, </a:t>
            </a:r>
            <a:r>
              <a:rPr lang="ru-RU" sz="2000" dirty="0" err="1" smtClean="0"/>
              <a:t>збільшеним</a:t>
            </a:r>
            <a:r>
              <a:rPr lang="ru-RU" sz="2000" dirty="0" smtClean="0"/>
              <a:t> черепом, впалым </a:t>
            </a:r>
            <a:r>
              <a:rPr lang="ru-RU" sz="2000" dirty="0" err="1" smtClean="0"/>
              <a:t>коренем</a:t>
            </a:r>
            <a:r>
              <a:rPr lang="ru-RU" sz="2000" dirty="0" smtClean="0"/>
              <a:t> носа, великою </a:t>
            </a:r>
            <a:r>
              <a:rPr lang="ru-RU" sz="2000" dirty="0" err="1" smtClean="0"/>
              <a:t>мовою</a:t>
            </a:r>
            <a:r>
              <a:rPr lang="ru-RU" sz="2000" dirty="0" smtClean="0"/>
              <a:t>, </a:t>
            </a:r>
            <a:r>
              <a:rPr lang="ru-RU" sz="2000" dirty="0" err="1" smtClean="0"/>
              <a:t>товстими</a:t>
            </a:r>
            <a:r>
              <a:rPr lang="ru-RU" sz="2000" dirty="0" smtClean="0"/>
              <a:t> губами, </a:t>
            </a:r>
            <a:r>
              <a:rPr lang="ru-RU" sz="2000" dirty="0" err="1" smtClean="0"/>
              <a:t>особливим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виразом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обличчя</a:t>
            </a:r>
            <a:r>
              <a:rPr lang="ru-RU" sz="2000" dirty="0" smtClean="0"/>
              <a:t>, </a:t>
            </a:r>
            <a:r>
              <a:rPr lang="ru-RU" sz="2000" dirty="0" err="1" smtClean="0"/>
              <a:t>обмеженням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рухливості</a:t>
            </a:r>
            <a:r>
              <a:rPr lang="ru-RU" sz="2000" dirty="0" smtClean="0"/>
              <a:t>, короткою </a:t>
            </a:r>
            <a:r>
              <a:rPr lang="ru-RU" sz="2000" dirty="0" err="1" smtClean="0"/>
              <a:t>шиєю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рядом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</a:t>
            </a:r>
            <a:r>
              <a:rPr lang="ru-RU" sz="2000" dirty="0" smtClean="0"/>
              <a:t>. Кисть хворого </a:t>
            </a:r>
            <a:r>
              <a:rPr lang="ru-RU" sz="2000" dirty="0" err="1" smtClean="0"/>
              <a:t>віддалено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нагадує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тризуб</a:t>
            </a:r>
            <a:r>
              <a:rPr lang="ru-RU" sz="2000" dirty="0" smtClean="0"/>
              <a:t>. </a:t>
            </a:r>
            <a:r>
              <a:rPr lang="ru-RU" sz="2000" dirty="0" err="1" smtClean="0"/>
              <a:t>Живіт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сідниці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виражені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419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3425" y="392963"/>
            <a:ext cx="5629703" cy="5632311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В органах </a:t>
            </a:r>
            <a:r>
              <a:rPr lang="ru-RU" sz="2400" dirty="0" err="1" smtClean="0"/>
              <a:t>спостерігаються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наступні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гепатоспленомегалія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дифузне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помутніння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рогівки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пупкові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грижі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глухота;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гіпертрихоз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простежуються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хрипкий</a:t>
            </a:r>
            <a:r>
              <a:rPr lang="ru-RU" sz="2400" dirty="0" smtClean="0"/>
              <a:t> голос;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слабоумство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карієс</a:t>
            </a:r>
            <a:r>
              <a:rPr lang="ru-RU" sz="2400" dirty="0" smtClean="0"/>
              <a:t> </a:t>
            </a:r>
            <a:r>
              <a:rPr lang="ru-RU" sz="2400" dirty="0" err="1" smtClean="0"/>
              <a:t>зубів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тверді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сухі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волосся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проблеми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нігтями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4578" name="Picture 2" descr="http://svitppt.com.ua/images/6/5349/960/img19.jpg"/>
          <p:cNvPicPr>
            <a:picLocks noChangeAspect="1" noChangeArrowheads="1"/>
          </p:cNvPicPr>
          <p:nvPr/>
        </p:nvPicPr>
        <p:blipFill>
          <a:blip r:embed="rId3" cstate="print"/>
          <a:srcRect r="65224"/>
          <a:stretch>
            <a:fillRect/>
          </a:stretch>
        </p:blipFill>
        <p:spPr bwMode="auto">
          <a:xfrm>
            <a:off x="6219141" y="450376"/>
            <a:ext cx="2733789" cy="5895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419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3801" y="1017726"/>
            <a:ext cx="7049069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http://uk.wikipedia.org/wiki/</a:t>
            </a:r>
            <a:r>
              <a:rPr lang="ru-RU" dirty="0" err="1" smtClean="0">
                <a:hlinkClick r:id="rId3"/>
              </a:rPr>
              <a:t>Синдром_котячого_крику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http://dermalatlas.ru/opuxoli-kozhi/polidaktiliya-anomaliya-razvitiya-palcev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http://uk.wikipedia.org/wiki/</a:t>
            </a:r>
            <a:r>
              <a:rPr lang="ru-RU" dirty="0" err="1" smtClean="0">
                <a:hlinkClick r:id="rId5"/>
              </a:rPr>
              <a:t>Полідактилія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http://uk.wikipedia.org/wiki/</a:t>
            </a:r>
            <a:r>
              <a:rPr lang="ru-RU" dirty="0" err="1" smtClean="0">
                <a:hlinkClick r:id="rId6"/>
              </a:rPr>
              <a:t>Спадкові_захворювання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http://uk.wikipedia.org/wiki/</a:t>
            </a:r>
            <a:r>
              <a:rPr lang="ru-RU" dirty="0" err="1" smtClean="0">
                <a:hlinkClick r:id="rId7"/>
              </a:rPr>
              <a:t>Клітинне_ядро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cyberleninka.ru/article/n/ponyattya-pro-mitohondrialni-hvorobi-mitohondrialni-regulyatori-apoptozu-ta-vizhivannya-klitin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www.mif-ua.com/archive/article/33989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http://svitppt.com.ua/medicina/spadkovi-hvorobi-lyudini.html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5218" y="313899"/>
            <a:ext cx="723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Використані матеріали: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7102" y="627536"/>
            <a:ext cx="1895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План:</a:t>
            </a:r>
            <a:endParaRPr lang="ru-RU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206" y="1771520"/>
            <a:ext cx="802112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 action="ppaction://hlinkshowjump?jump=nextslide"/>
              </a:rPr>
              <a:t>Спадкові хвороби:загальне;</a:t>
            </a:r>
            <a:endParaRPr lang="uk-U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Полідактилія;</a:t>
            </a:r>
            <a:endParaRPr lang="uk-U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Синдром котячого лементу;</a:t>
            </a:r>
            <a:endParaRPr lang="uk-U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hlinkClick r:id="rId5" action="ppaction://hlinksldjump"/>
              </a:rPr>
              <a:t>Синдром </a:t>
            </a:r>
            <a:r>
              <a:rPr lang="ru-RU" sz="3600" dirty="0" err="1" smtClean="0">
                <a:hlinkClick r:id="rId5" action="ppaction://hlinksldjump"/>
              </a:rPr>
              <a:t>Гурлера</a:t>
            </a:r>
            <a:endParaRPr lang="ru-RU" sz="36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9558" y="272955"/>
            <a:ext cx="8229599" cy="6124754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b="1" dirty="0" err="1" smtClean="0"/>
              <a:t>Спадкові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хвороби</a:t>
            </a:r>
            <a:r>
              <a:rPr lang="ru-RU" sz="2000" dirty="0" smtClean="0"/>
              <a:t> —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обумовлені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порушеннями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процесах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збереження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передачі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реалізації</a:t>
            </a:r>
            <a:r>
              <a:rPr lang="ru-RU" sz="2000" dirty="0" smtClean="0"/>
              <a:t> </a:t>
            </a:r>
            <a:r>
              <a:rPr lang="ru-RU" sz="2000" dirty="0" err="1" smtClean="0"/>
              <a:t>генетичної</a:t>
            </a:r>
            <a:r>
              <a:rPr lang="ru-RU" sz="2000" dirty="0" smtClean="0"/>
              <a:t> 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. З </a:t>
            </a:r>
            <a:r>
              <a:rPr lang="ru-RU" sz="2000" dirty="0" err="1" smtClean="0"/>
              <a:t>розвитком</a:t>
            </a:r>
            <a:r>
              <a:rPr lang="ru-RU" sz="2000" dirty="0" smtClean="0"/>
              <a:t> генетики 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, у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генетики </a:t>
            </a:r>
            <a:r>
              <a:rPr lang="ru-RU" sz="2000" dirty="0" err="1" smtClean="0"/>
              <a:t>медичної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встановлена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спадкова</a:t>
            </a:r>
            <a:r>
              <a:rPr lang="ru-RU" sz="2000" dirty="0" smtClean="0"/>
              <a:t> природа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синдромів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 хворобами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невстановленою</a:t>
            </a:r>
            <a:r>
              <a:rPr lang="ru-RU" sz="2000" dirty="0" smtClean="0"/>
              <a:t> </a:t>
            </a:r>
            <a:r>
              <a:rPr lang="ru-RU" sz="2000" b="1" i="1" dirty="0" err="1" smtClean="0"/>
              <a:t>етіологією</a:t>
            </a:r>
            <a:r>
              <a:rPr lang="ru-RU" sz="20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err="1" smtClean="0"/>
              <a:t>Етіоло́гія</a:t>
            </a:r>
            <a:r>
              <a:rPr lang="ru-RU" sz="2000" dirty="0" smtClean="0"/>
              <a:t> </a:t>
            </a:r>
            <a:r>
              <a:rPr lang="ru-RU" sz="2000" dirty="0" smtClean="0"/>
              <a:t>— </a:t>
            </a:r>
            <a:r>
              <a:rPr lang="ru-RU" sz="2000" dirty="0" err="1" smtClean="0"/>
              <a:t>розділ</a:t>
            </a:r>
            <a:r>
              <a:rPr lang="ru-RU" sz="2000" dirty="0" smtClean="0"/>
              <a:t> </a:t>
            </a:r>
            <a:r>
              <a:rPr lang="ru-RU" sz="2000" dirty="0" err="1" smtClean="0"/>
              <a:t>медицини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вивчає</a:t>
            </a:r>
            <a:r>
              <a:rPr lang="ru-RU" sz="2000" dirty="0" smtClean="0"/>
              <a:t> причини хвороб</a:t>
            </a:r>
            <a:r>
              <a:rPr lang="ru-RU" sz="20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uk-UA" sz="2000" dirty="0" smtClean="0"/>
          </a:p>
          <a:p>
            <a:pPr marL="457200" indent="-457200"/>
            <a:r>
              <a:rPr lang="uk-UA" sz="2000" dirty="0" smtClean="0"/>
              <a:t>	</a:t>
            </a:r>
            <a:r>
              <a:rPr lang="uk-UA" sz="3200" b="1" dirty="0" smtClean="0"/>
              <a:t>	Причини: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спадкових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 лежать </a:t>
            </a:r>
            <a:r>
              <a:rPr lang="ru-RU" sz="2000" dirty="0" err="1" smtClean="0"/>
              <a:t>мутації</a:t>
            </a:r>
            <a:r>
              <a:rPr lang="ru-RU" sz="2000" dirty="0" smtClean="0"/>
              <a:t>: </a:t>
            </a:r>
            <a:r>
              <a:rPr lang="ru-RU" sz="2000" dirty="0" err="1" smtClean="0"/>
              <a:t>генні</a:t>
            </a:r>
            <a:r>
              <a:rPr lang="ru-RU" sz="2000" dirty="0" smtClean="0"/>
              <a:t>, </a:t>
            </a:r>
            <a:r>
              <a:rPr lang="ru-RU" sz="2000" dirty="0" err="1" smtClean="0"/>
              <a:t>хромосомні</a:t>
            </a:r>
            <a:r>
              <a:rPr lang="ru-RU" sz="2000" dirty="0" smtClean="0"/>
              <a:t> та </a:t>
            </a:r>
            <a:r>
              <a:rPr lang="ru-RU" sz="2000" dirty="0" err="1" smtClean="0"/>
              <a:t>геномні</a:t>
            </a:r>
            <a:r>
              <a:rPr lang="ru-RU" sz="2000" dirty="0" smtClean="0"/>
              <a:t>.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спадкові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об’єднати</a:t>
            </a:r>
            <a:r>
              <a:rPr lang="ru-RU" sz="2000" dirty="0" smtClean="0"/>
              <a:t> в 4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err="1" smtClean="0"/>
              <a:t>генні</a:t>
            </a:r>
            <a:r>
              <a:rPr lang="ru-RU" sz="2000" dirty="0" smtClean="0"/>
              <a:t> (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 </a:t>
            </a:r>
            <a:r>
              <a:rPr lang="ru-RU" sz="2000" dirty="0" err="1" smtClean="0"/>
              <a:t>нуклеотидів</a:t>
            </a:r>
            <a:r>
              <a:rPr lang="ru-RU" sz="2000" dirty="0" smtClean="0"/>
              <a:t>),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err="1" smtClean="0"/>
              <a:t>геномні</a:t>
            </a:r>
            <a:r>
              <a:rPr lang="ru-RU" sz="2000" dirty="0" smtClean="0"/>
              <a:t> (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цілих</a:t>
            </a:r>
            <a:r>
              <a:rPr lang="ru-RU" sz="2000" dirty="0" smtClean="0"/>
              <a:t> хромосом),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err="1" smtClean="0"/>
              <a:t>хромосомні</a:t>
            </a:r>
            <a:r>
              <a:rPr lang="ru-RU" sz="2000" dirty="0" smtClean="0"/>
              <a:t> (</a:t>
            </a:r>
            <a:r>
              <a:rPr lang="ru-RU" sz="2000" dirty="0" err="1" smtClean="0"/>
              <a:t>внутрішньо</a:t>
            </a:r>
            <a:r>
              <a:rPr lang="ru-RU" sz="2000" dirty="0" smtClean="0"/>
              <a:t>-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міжхромосомні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перебудови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endParaRPr lang="ru-RU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err="1" smtClean="0"/>
              <a:t>мультифакторіальні</a:t>
            </a:r>
            <a:r>
              <a:rPr lang="ru-RU" sz="2000" dirty="0" smtClean="0"/>
              <a:t> (на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гени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).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0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vitppt.com.ua/images/6/5349/960/img2.jpg"/>
          <p:cNvPicPr>
            <a:picLocks noChangeAspect="1" noChangeArrowheads="1"/>
          </p:cNvPicPr>
          <p:nvPr/>
        </p:nvPicPr>
        <p:blipFill>
          <a:blip r:embed="rId2" cstate="print"/>
          <a:srcRect b="92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481435" y="515926"/>
            <a:ext cx="6929300" cy="4154984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За </a:t>
            </a:r>
            <a:r>
              <a:rPr lang="ru-RU" sz="2400" dirty="0" err="1" smtClean="0"/>
              <a:t>локалізацією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спричиняють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, </a:t>
            </a:r>
            <a:r>
              <a:rPr lang="ru-RU" sz="2400" dirty="0" err="1" smtClean="0"/>
              <a:t>спадкові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хвороби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розділити</a:t>
            </a:r>
            <a:r>
              <a:rPr lang="ru-RU" sz="2400" dirty="0" smtClean="0"/>
              <a:t> на</a:t>
            </a:r>
            <a:r>
              <a:rPr lang="ru-RU" sz="2400" b="1" dirty="0" smtClean="0"/>
              <a:t> </a:t>
            </a:r>
            <a:r>
              <a:rPr lang="ru-RU" sz="2400" b="1" i="1" dirty="0" err="1" smtClean="0"/>
              <a:t>ядерні</a:t>
            </a:r>
            <a:r>
              <a:rPr lang="ru-RU" sz="2400" i="1" dirty="0" smtClean="0"/>
              <a:t> </a:t>
            </a:r>
            <a:r>
              <a:rPr lang="ru-RU" sz="2400" dirty="0" smtClean="0"/>
              <a:t>та</a:t>
            </a:r>
            <a:r>
              <a:rPr lang="ru-RU" sz="2400" i="1" dirty="0" smtClean="0"/>
              <a:t> </a:t>
            </a:r>
            <a:r>
              <a:rPr lang="ru-RU" sz="2400" b="1" i="1" dirty="0" err="1" smtClean="0"/>
              <a:t>мітохондріальні</a:t>
            </a:r>
            <a:r>
              <a:rPr lang="ru-RU" sz="24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4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Ядерні спадкові </a:t>
            </a:r>
            <a:r>
              <a:rPr lang="uk-UA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хвороби-спадкові хвороби,що стосуються ядерного спадкового матеріалу</a:t>
            </a:r>
          </a:p>
          <a:p>
            <a:pPr marL="457200" indent="-457200"/>
            <a:endParaRPr lang="uk-UA" sz="2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Мітохондріальні</a:t>
            </a:r>
            <a:r>
              <a:rPr lang="uk-UA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хвороби-</a:t>
            </a:r>
            <a:r>
              <a:rPr lang="uk-UA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спадкові хвороби,що зумовлені будь-яким порушенням  в генах дихального ланцюга і супроводжується розвитком спадкової патології</a:t>
            </a: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2946" y="586592"/>
            <a:ext cx="4798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207" y="1771520"/>
            <a:ext cx="3183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789158" cy="4401205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Людина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носієм</a:t>
            </a:r>
            <a:r>
              <a:rPr lang="ru-RU" sz="2000" dirty="0" smtClean="0"/>
              <a:t> одного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патологічних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для того,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наявність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виявилася</a:t>
            </a:r>
            <a:r>
              <a:rPr lang="ru-RU" sz="2000" dirty="0" smtClean="0"/>
              <a:t> хворобою, </a:t>
            </a:r>
            <a:r>
              <a:rPr lang="ru-RU" sz="2000" dirty="0" err="1" smtClean="0"/>
              <a:t>необхідний</a:t>
            </a:r>
            <a:r>
              <a:rPr lang="ru-RU" sz="2000" dirty="0" smtClean="0"/>
              <a:t> ряд умов. Для </a:t>
            </a:r>
            <a:r>
              <a:rPr lang="ru-RU" sz="2000" dirty="0" err="1" smtClean="0"/>
              <a:t>моногенних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аутосомно</a:t>
            </a:r>
            <a:r>
              <a:rPr lang="ru-RU" sz="2000" dirty="0" smtClean="0"/>
              <a:t>- </a:t>
            </a:r>
            <a:r>
              <a:rPr lang="ru-RU" sz="2000" dirty="0" err="1" smtClean="0"/>
              <a:t>рецесивних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 такою </a:t>
            </a:r>
            <a:r>
              <a:rPr lang="ru-RU" sz="2000" dirty="0" err="1" smtClean="0"/>
              <a:t>умовою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зустріч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</a:t>
            </a:r>
            <a:r>
              <a:rPr lang="ru-RU" sz="2000" dirty="0" smtClean="0"/>
              <a:t> </a:t>
            </a:r>
            <a:r>
              <a:rPr lang="ru-RU" sz="2000" dirty="0" err="1" smtClean="0"/>
              <a:t>носієм</a:t>
            </a:r>
            <a:r>
              <a:rPr lang="ru-RU" sz="2000" dirty="0" smtClean="0"/>
              <a:t> </a:t>
            </a:r>
            <a:r>
              <a:rPr lang="ru-RU" sz="2000" dirty="0" err="1" smtClean="0"/>
              <a:t>мутації</a:t>
            </a:r>
            <a:r>
              <a:rPr lang="ru-RU" sz="2000" dirty="0" smtClean="0"/>
              <a:t> в тому ж </a:t>
            </a:r>
            <a:r>
              <a:rPr lang="ru-RU" sz="2000" dirty="0" err="1" smtClean="0"/>
              <a:t>генні</a:t>
            </a:r>
            <a:r>
              <a:rPr lang="ru-RU" sz="2000" dirty="0" smtClean="0"/>
              <a:t> — </a:t>
            </a:r>
            <a:r>
              <a:rPr lang="ru-RU" sz="2000" dirty="0" err="1" smtClean="0"/>
              <a:t>і</a:t>
            </a:r>
            <a:r>
              <a:rPr lang="ru-RU" sz="2000" dirty="0" smtClean="0"/>
              <a:t> в 25%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такої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подружньої</a:t>
            </a:r>
            <a:r>
              <a:rPr lang="ru-RU" sz="2000" dirty="0" smtClean="0"/>
              <a:t> пари народиться хвора </a:t>
            </a:r>
            <a:r>
              <a:rPr lang="ru-RU" sz="2000" dirty="0" err="1" smtClean="0"/>
              <a:t>дитина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Спадкові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пошкодженням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генетичного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апарату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пошкоджень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успадковуються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розрізняти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спадкові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уроджених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 </a:t>
            </a:r>
            <a:r>
              <a:rPr lang="ru-RU" sz="2000" b="1" i="1" dirty="0" err="1" smtClean="0"/>
              <a:t>ембріогенезу</a:t>
            </a:r>
            <a:r>
              <a:rPr lang="ru-RU" sz="2000" b="1" i="1" dirty="0" smtClean="0"/>
              <a:t>.</a:t>
            </a:r>
          </a:p>
          <a:p>
            <a:endParaRPr lang="uk-UA" sz="2000" b="1" i="1" dirty="0" smtClean="0"/>
          </a:p>
          <a:p>
            <a:r>
              <a:rPr lang="ru-RU" sz="2000" b="1" dirty="0" err="1" smtClean="0"/>
              <a:t>Ембріогенез</a:t>
            </a:r>
            <a:r>
              <a:rPr lang="ru-RU" sz="2000" dirty="0" smtClean="0"/>
              <a:t> 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Зародковий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розвиток</a:t>
            </a:r>
            <a:r>
              <a:rPr lang="ru-RU" sz="2000" dirty="0" smtClean="0"/>
              <a:t>, </a:t>
            </a:r>
            <a:r>
              <a:rPr lang="ru-RU" sz="2000" b="1" dirty="0" err="1" smtClean="0"/>
              <a:t>Ембріональний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розвиток</a:t>
            </a:r>
            <a:r>
              <a:rPr lang="ru-RU" sz="2000" dirty="0" smtClean="0"/>
              <a:t>,—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оболонках</a:t>
            </a:r>
            <a:r>
              <a:rPr lang="ru-RU" sz="2000" dirty="0" smtClean="0"/>
              <a:t> </a:t>
            </a:r>
            <a:r>
              <a:rPr lang="ru-RU" sz="2000" dirty="0" err="1" smtClean="0"/>
              <a:t>яйцеклітини</a:t>
            </a:r>
            <a:r>
              <a:rPr lang="ru-RU" sz="2000" dirty="0" smtClean="0"/>
              <a:t> поза </a:t>
            </a:r>
            <a:r>
              <a:rPr lang="ru-RU" sz="2000" dirty="0" err="1" smtClean="0"/>
              <a:t>материнським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організмом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усередині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.</a:t>
            </a:r>
            <a:endParaRPr lang="ru-RU" sz="2000" b="1" i="1" dirty="0"/>
          </a:p>
        </p:txBody>
      </p:sp>
      <p:pic>
        <p:nvPicPr>
          <p:cNvPr id="17414" name="Picture 6" descr="Вся правда о теории эволюции, доказательства сотворения мира - Программирование процессов в живых телах"/>
          <p:cNvPicPr>
            <a:picLocks noChangeAspect="1" noChangeArrowheads="1"/>
          </p:cNvPicPr>
          <p:nvPr/>
        </p:nvPicPr>
        <p:blipFill>
          <a:blip r:embed="rId3" cstate="print"/>
          <a:srcRect t="57791"/>
          <a:stretch>
            <a:fillRect/>
          </a:stretch>
        </p:blipFill>
        <p:spPr bwMode="auto">
          <a:xfrm>
            <a:off x="592301" y="4445757"/>
            <a:ext cx="7620000" cy="2412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2946" y="586592"/>
            <a:ext cx="4798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207" y="1771520"/>
            <a:ext cx="3183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97763"/>
            <a:ext cx="3261815" cy="3170099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Полідактилія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3" tooltip="Латинська мова"/>
              </a:rPr>
              <a:t>лат.</a:t>
            </a:r>
            <a:r>
              <a:rPr lang="ru-RU" sz="2000" dirty="0" smtClean="0"/>
              <a:t> </a:t>
            </a:r>
            <a:r>
              <a:rPr lang="en-US" sz="2000" i="1" dirty="0" err="1" smtClean="0"/>
              <a:t>polydactylia</a:t>
            </a:r>
            <a:r>
              <a:rPr lang="en-US" sz="2000" dirty="0" smtClean="0"/>
              <a:t>) — </a:t>
            </a:r>
            <a:r>
              <a:rPr lang="ru-RU" sz="2000" dirty="0" err="1" smtClean="0"/>
              <a:t>вроджена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аномалія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характеризується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наявністю</a:t>
            </a:r>
            <a:r>
              <a:rPr lang="ru-RU" sz="2000" dirty="0" smtClean="0"/>
              <a:t> «</a:t>
            </a:r>
            <a:r>
              <a:rPr lang="ru-RU" sz="2000" dirty="0" err="1" smtClean="0"/>
              <a:t>зайвих</a:t>
            </a:r>
            <a:r>
              <a:rPr lang="ru-RU" sz="2000" dirty="0" smtClean="0"/>
              <a:t>» </a:t>
            </a:r>
            <a:r>
              <a:rPr lang="ru-RU" sz="2000" dirty="0" err="1" smtClean="0"/>
              <a:t>пальців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руці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ступні</a:t>
            </a:r>
            <a:r>
              <a:rPr lang="ru-RU" sz="2000" dirty="0" smtClean="0"/>
              <a:t>. Як правило, </a:t>
            </a:r>
            <a:r>
              <a:rPr lang="ru-RU" sz="2000" dirty="0" err="1" smtClean="0"/>
              <a:t>шостий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палець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ступні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підлягає</a:t>
            </a:r>
            <a:r>
              <a:rPr lang="ru-RU" sz="2000" dirty="0" smtClean="0"/>
              <a:t> </a:t>
            </a:r>
            <a:r>
              <a:rPr lang="ru-RU" sz="2000" dirty="0" err="1" smtClean="0"/>
              <a:t>хірургічному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видаленню</a:t>
            </a:r>
            <a:endParaRPr lang="ru-RU" sz="2000" dirty="0" smtClean="0"/>
          </a:p>
          <a:p>
            <a:endParaRPr lang="uk-UA" sz="2000" dirty="0" smtClean="0"/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56848" y="0"/>
            <a:ext cx="375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Полідактилія</a:t>
            </a:r>
            <a:endParaRPr lang="ru-RU" sz="4800" b="1" dirty="0"/>
          </a:p>
        </p:txBody>
      </p:sp>
      <p:pic>
        <p:nvPicPr>
          <p:cNvPr id="15362" name="Picture 2" descr="Индийский младенец родился с 34 пальцами, побив мировой рекорд &quot; Новости по-украински - InUKR.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508" y="832513"/>
            <a:ext cx="3730385" cy="2797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Polydactyly 01 Lfoot 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154" y="2647666"/>
            <a:ext cx="2076846" cy="4210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Полидактилия фото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7855" y="3957851"/>
            <a:ext cx="3866865" cy="2900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2946" y="586592"/>
            <a:ext cx="4798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207" y="1771520"/>
            <a:ext cx="3183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41969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45660" y="198357"/>
            <a:ext cx="8707272" cy="5723870"/>
            <a:chOff x="243580" y="198357"/>
            <a:chExt cx="8375440" cy="5723870"/>
          </a:xfrm>
          <a:solidFill>
            <a:schemeClr val="bg1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243580" y="198357"/>
              <a:ext cx="8375439" cy="163121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000" dirty="0" err="1" smtClean="0"/>
                <a:t>Полідактилія</a:t>
              </a:r>
              <a:r>
                <a:rPr lang="ru-RU" sz="2000" dirty="0" smtClean="0"/>
                <a:t> не становить </a:t>
              </a:r>
              <a:r>
                <a:rPr lang="ru-RU" sz="2000" dirty="0" err="1" smtClean="0"/>
                <a:t>загрозу</a:t>
              </a:r>
              <a:r>
                <a:rPr lang="ru-RU" sz="2000" dirty="0" smtClean="0"/>
                <a:t> для </a:t>
              </a:r>
              <a:r>
                <a:rPr lang="ru-RU" sz="2000" dirty="0" err="1" smtClean="0"/>
                <a:t>життя</a:t>
              </a:r>
              <a:r>
                <a:rPr lang="ru-RU" sz="2000" dirty="0" smtClean="0"/>
                <a:t>, </a:t>
              </a:r>
              <a:r>
                <a:rPr lang="ru-RU" sz="2000" dirty="0" err="1" smtClean="0"/>
                <a:t>проте</a:t>
              </a:r>
              <a:r>
                <a:rPr lang="ru-RU" sz="2000" dirty="0" smtClean="0"/>
                <a:t>, </a:t>
              </a:r>
              <a:r>
                <a:rPr lang="ru-RU" sz="2000" dirty="0" err="1" smtClean="0"/>
                <a:t>аномалія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може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порушувати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функції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кінцівок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і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переставляє</a:t>
              </a:r>
              <a:r>
                <a:rPr lang="ru-RU" sz="2000" dirty="0" smtClean="0"/>
                <a:t> собою </a:t>
              </a:r>
              <a:r>
                <a:rPr lang="ru-RU" sz="2000" dirty="0" err="1" smtClean="0"/>
                <a:t>серйозну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психологічну</a:t>
              </a:r>
              <a:r>
                <a:rPr lang="ru-RU" sz="2000" dirty="0" smtClean="0"/>
                <a:t> проблему. </a:t>
              </a:r>
              <a:r>
                <a:rPr lang="ru-RU" sz="2000" dirty="0" err="1" smtClean="0"/>
                <a:t>Крім</a:t>
              </a:r>
              <a:r>
                <a:rPr lang="ru-RU" sz="2000" dirty="0" smtClean="0"/>
                <a:t> того, </a:t>
              </a:r>
              <a:r>
                <a:rPr lang="ru-RU" sz="2000" dirty="0" err="1" smtClean="0"/>
                <a:t>полідактилія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може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обмежити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фізичний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розвиток</a:t>
              </a:r>
              <a:r>
                <a:rPr lang="ru-RU" sz="2000" dirty="0" smtClean="0"/>
                <a:t>, стати причиною </a:t>
              </a:r>
              <a:r>
                <a:rPr lang="ru-RU" sz="2000" dirty="0" err="1" smtClean="0"/>
                <a:t>необхідності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носити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ортопедичне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взуття</a:t>
              </a:r>
              <a:r>
                <a:rPr lang="ru-RU" sz="2000" dirty="0" smtClean="0"/>
                <a:t>, а в </a:t>
              </a:r>
              <a:r>
                <a:rPr lang="ru-RU" sz="2000" dirty="0" err="1" smtClean="0"/>
                <a:t>дорослому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житті</a:t>
              </a:r>
              <a:r>
                <a:rPr lang="ru-RU" sz="2000" dirty="0" smtClean="0"/>
                <a:t> - </a:t>
              </a:r>
              <a:r>
                <a:rPr lang="ru-RU" sz="2000" dirty="0" err="1" smtClean="0"/>
                <a:t>накласти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обмеження</a:t>
              </a:r>
              <a:r>
                <a:rPr lang="ru-RU" sz="2000" dirty="0" smtClean="0"/>
                <a:t> на </a:t>
              </a:r>
              <a:r>
                <a:rPr lang="ru-RU" sz="2000" dirty="0" err="1" smtClean="0"/>
                <a:t>вибір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професії</a:t>
              </a:r>
              <a:r>
                <a:rPr lang="ru-RU" sz="2000" dirty="0" smtClean="0"/>
                <a:t>.</a:t>
              </a:r>
              <a:endParaRPr lang="ru-RU" sz="2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6708" y="1828799"/>
              <a:ext cx="8362312" cy="4093428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000" dirty="0" err="1" smtClean="0"/>
                <a:t>Існує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кілька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типів</a:t>
              </a:r>
              <a:r>
                <a:rPr lang="ru-RU" sz="2000" dirty="0" smtClean="0"/>
                <a:t> полидактилии. </a:t>
              </a:r>
              <a:r>
                <a:rPr lang="ru-RU" sz="2000" dirty="0" err="1" smtClean="0"/>
                <a:t>Класифікація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типів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аномалії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здійснюється</a:t>
              </a:r>
              <a:r>
                <a:rPr lang="ru-RU" sz="2000" dirty="0" smtClean="0"/>
                <a:t> за </a:t>
              </a:r>
              <a:r>
                <a:rPr lang="ru-RU" sz="2000" dirty="0" err="1" smtClean="0"/>
                <a:t>кількома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ознаками</a:t>
              </a:r>
              <a:r>
                <a:rPr lang="ru-RU" sz="2000" dirty="0" smtClean="0"/>
                <a:t>: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dirty="0" err="1" smtClean="0"/>
                <a:t>Преаксиальную</a:t>
              </a:r>
              <a:r>
                <a:rPr lang="ru-RU" sz="2000" dirty="0" smtClean="0"/>
                <a:t> </a:t>
              </a:r>
              <a:r>
                <a:rPr lang="ru-RU" sz="2000" dirty="0" smtClean="0"/>
                <a:t>(</a:t>
              </a:r>
              <a:r>
                <a:rPr lang="ru-RU" sz="2000" dirty="0" err="1" smtClean="0"/>
                <a:t>радіальну</a:t>
              </a:r>
              <a:r>
                <a:rPr lang="ru-RU" sz="2000" dirty="0" smtClean="0"/>
                <a:t>). У </a:t>
              </a:r>
              <a:r>
                <a:rPr lang="ru-RU" sz="2000" dirty="0" err="1" smtClean="0"/>
                <a:t>цьому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випадку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спостерігається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дублювання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сегментів</a:t>
              </a:r>
              <a:r>
                <a:rPr lang="ru-RU" sz="2000" dirty="0" smtClean="0"/>
                <a:t> великого </a:t>
              </a:r>
              <a:r>
                <a:rPr lang="ru-RU" sz="2000" dirty="0" err="1" smtClean="0"/>
                <a:t>пальця</a:t>
              </a:r>
              <a:r>
                <a:rPr lang="ru-RU" sz="2000" dirty="0" smtClean="0"/>
                <a:t>.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dirty="0" err="1" smtClean="0"/>
                <a:t>Центральну</a:t>
              </a:r>
              <a:r>
                <a:rPr lang="ru-RU" sz="2000" dirty="0" smtClean="0"/>
                <a:t>. При </a:t>
              </a:r>
              <a:r>
                <a:rPr lang="ru-RU" sz="2000" dirty="0" err="1" smtClean="0"/>
                <a:t>цій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формі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спостерігається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аномалії</a:t>
              </a:r>
              <a:r>
                <a:rPr lang="ru-RU" sz="2000" dirty="0" smtClean="0"/>
                <a:t> 2-4 </a:t>
              </a:r>
              <a:r>
                <a:rPr lang="ru-RU" sz="2000" dirty="0" err="1" smtClean="0"/>
                <a:t>пальців</a:t>
              </a:r>
              <a:r>
                <a:rPr lang="ru-RU" sz="2000" dirty="0" smtClean="0"/>
                <a:t>.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dirty="0" err="1" smtClean="0"/>
                <a:t>Постаксиальную</a:t>
              </a:r>
              <a:r>
                <a:rPr lang="ru-RU" sz="2000" dirty="0" smtClean="0"/>
                <a:t> </a:t>
              </a:r>
              <a:r>
                <a:rPr lang="ru-RU" sz="2000" dirty="0" smtClean="0"/>
                <a:t>(</a:t>
              </a:r>
              <a:r>
                <a:rPr lang="ru-RU" sz="2000" dirty="0" err="1" smtClean="0"/>
                <a:t>ульнарную</a:t>
              </a:r>
              <a:r>
                <a:rPr lang="ru-RU" sz="2000" dirty="0" smtClean="0"/>
                <a:t>). При </a:t>
              </a:r>
              <a:r>
                <a:rPr lang="ru-RU" sz="2000" dirty="0" err="1" smtClean="0"/>
                <a:t>цьому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відбувається</a:t>
              </a:r>
              <a:r>
                <a:rPr lang="ru-RU" sz="2000" dirty="0" smtClean="0"/>
                <a:t> дупликация </a:t>
              </a:r>
              <a:r>
                <a:rPr lang="ru-RU" sz="2000" dirty="0" err="1" smtClean="0"/>
                <a:t>мізинця</a:t>
              </a:r>
              <a:r>
                <a:rPr lang="ru-RU" sz="2000" dirty="0" smtClean="0"/>
                <a:t>.</a:t>
              </a:r>
              <a:br>
                <a:rPr lang="ru-RU" sz="2000" dirty="0" smtClean="0"/>
              </a:br>
              <a:endParaRPr lang="ru-RU" sz="2000" dirty="0" smtClean="0"/>
            </a:p>
            <a:p>
              <a:pPr>
                <a:buFont typeface="Arial" pitchFamily="34" charset="0"/>
                <a:buChar char="•"/>
              </a:pPr>
              <a:r>
                <a:rPr lang="ru-RU" sz="2000" dirty="0" err="1" smtClean="0"/>
                <a:t>Класифікація</a:t>
              </a:r>
              <a:r>
                <a:rPr lang="ru-RU" sz="2000" dirty="0" smtClean="0"/>
                <a:t> </a:t>
              </a:r>
              <a:r>
                <a:rPr lang="ru-RU" sz="2000" dirty="0" smtClean="0"/>
                <a:t>за типом </a:t>
              </a:r>
              <a:r>
                <a:rPr lang="ru-RU" sz="2000" dirty="0" err="1" smtClean="0"/>
                <a:t>подвоєння</a:t>
              </a:r>
              <a:r>
                <a:rPr lang="ru-RU" sz="2000" dirty="0" smtClean="0"/>
                <a:t>:</a:t>
              </a:r>
              <a:r>
                <a:rPr lang="ru-RU" sz="2000" dirty="0" smtClean="0"/>
                <a:t/>
              </a:r>
              <a:br>
                <a:rPr lang="ru-RU" sz="2000" dirty="0" smtClean="0"/>
              </a:br>
              <a:r>
                <a:rPr lang="en-US" sz="2000" dirty="0" smtClean="0"/>
                <a:t>I </a:t>
              </a:r>
              <a:r>
                <a:rPr lang="ru-RU" sz="2000" dirty="0" smtClean="0"/>
                <a:t>тип. </a:t>
              </a:r>
              <a:r>
                <a:rPr lang="ru-RU" sz="2000" dirty="0" err="1" smtClean="0"/>
                <a:t>Додатковий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палець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представляє</a:t>
              </a:r>
              <a:r>
                <a:rPr lang="ru-RU" sz="2000" dirty="0" smtClean="0"/>
                <a:t> собою рудимент, </a:t>
              </a:r>
              <a:r>
                <a:rPr lang="ru-RU" sz="2000" dirty="0" err="1" smtClean="0"/>
                <a:t>що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складається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з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шкіри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і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м'яких</a:t>
              </a:r>
              <a:r>
                <a:rPr lang="ru-RU" sz="2000" dirty="0" smtClean="0"/>
                <a:t> тканин.</a:t>
              </a:r>
              <a:br>
                <a:rPr lang="ru-RU" sz="2000" dirty="0" smtClean="0"/>
              </a:br>
              <a:r>
                <a:rPr lang="en-US" sz="2000" dirty="0" smtClean="0"/>
                <a:t>II </a:t>
              </a:r>
              <a:r>
                <a:rPr lang="ru-RU" sz="2000" dirty="0" smtClean="0"/>
                <a:t>тип. </a:t>
              </a:r>
              <a:r>
                <a:rPr lang="ru-RU" sz="2000" dirty="0" err="1" smtClean="0"/>
                <a:t>Додатковий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палець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утворюється</a:t>
              </a:r>
              <a:r>
                <a:rPr lang="ru-RU" sz="2000" dirty="0" smtClean="0"/>
                <a:t> в </a:t>
              </a:r>
              <a:r>
                <a:rPr lang="ru-RU" sz="2000" dirty="0" err="1" smtClean="0"/>
                <a:t>результаті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роздвоєння</a:t>
              </a:r>
              <a:r>
                <a:rPr lang="ru-RU" sz="2000" dirty="0" smtClean="0"/>
                <a:t> основного.</a:t>
              </a:r>
              <a:br>
                <a:rPr lang="ru-RU" sz="2000" dirty="0" smtClean="0"/>
              </a:br>
              <a:r>
                <a:rPr lang="en-US" sz="2000" dirty="0" smtClean="0"/>
                <a:t>III </a:t>
              </a:r>
              <a:r>
                <a:rPr lang="ru-RU" sz="2000" dirty="0" smtClean="0"/>
                <a:t>тип. </a:t>
              </a:r>
              <a:r>
                <a:rPr lang="ru-RU" sz="2000" dirty="0" err="1" smtClean="0"/>
                <a:t>Додатковий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палець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є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повноцінним</a:t>
              </a:r>
              <a:r>
                <a:rPr lang="ru-RU" sz="2000" dirty="0" smtClean="0"/>
                <a:t>, </a:t>
              </a:r>
              <a:r>
                <a:rPr lang="ru-RU" sz="2000" dirty="0" err="1" smtClean="0"/>
                <a:t>він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має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нормальну</a:t>
              </a:r>
              <a:r>
                <a:rPr lang="ru-RU" sz="2000" dirty="0" smtClean="0"/>
                <a:t> форму </a:t>
              </a:r>
              <a:r>
                <a:rPr lang="ru-RU" sz="2000" dirty="0" err="1" smtClean="0"/>
                <a:t>і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розміри</a:t>
              </a:r>
              <a:r>
                <a:rPr lang="ru-RU" sz="2000" dirty="0" smtClean="0"/>
                <a:t>.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419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200" y="214531"/>
            <a:ext cx="8605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Синдром котячого </a:t>
            </a:r>
            <a:r>
              <a:rPr lang="uk-UA" sz="3600" b="1" dirty="0" smtClean="0"/>
              <a:t>крику (лементу)</a:t>
            </a:r>
            <a:endParaRPr lang="uk-UA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194" y="1028343"/>
            <a:ext cx="4203510" cy="395309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Синдром </a:t>
            </a:r>
            <a:r>
              <a:rPr lang="ru-RU" b="1" dirty="0" err="1" smtClean="0"/>
              <a:t>котячого</a:t>
            </a:r>
            <a:r>
              <a:rPr lang="ru-RU" b="1" dirty="0" smtClean="0"/>
              <a:t> крику</a:t>
            </a:r>
            <a:r>
              <a:rPr lang="ru-RU" dirty="0" smtClean="0"/>
              <a:t> </a:t>
            </a:r>
            <a:r>
              <a:rPr lang="ru-RU" dirty="0" smtClean="0"/>
              <a:t>- </a:t>
            </a:r>
            <a:r>
              <a:rPr lang="ru-RU" dirty="0" err="1" smtClean="0"/>
              <a:t>рідкісне</a:t>
            </a:r>
            <a:r>
              <a:rPr lang="ru-RU" dirty="0" smtClean="0"/>
              <a:t> </a:t>
            </a:r>
            <a:r>
              <a:rPr lang="ru-RU" dirty="0" err="1" smtClean="0"/>
              <a:t>генетичне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відсутністю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5 </a:t>
            </a:r>
            <a:r>
              <a:rPr lang="ru-RU" dirty="0" err="1" smtClean="0"/>
              <a:t>хромосоми</a:t>
            </a:r>
            <a:r>
              <a:rPr lang="ru-RU" dirty="0" smtClean="0"/>
              <a:t>. </a:t>
            </a:r>
            <a:r>
              <a:rPr lang="ru-RU" dirty="0" err="1" smtClean="0"/>
              <a:t>Уражені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захворюванням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(</a:t>
            </a:r>
            <a:r>
              <a:rPr lang="ru-RU" dirty="0" err="1" smtClean="0"/>
              <a:t>переважно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) </a:t>
            </a:r>
            <a:r>
              <a:rPr lang="ru-RU" dirty="0" err="1" smtClean="0"/>
              <a:t>мають</a:t>
            </a:r>
            <a:r>
              <a:rPr lang="ru-RU" dirty="0" smtClean="0"/>
              <a:t> плач, </a:t>
            </a:r>
            <a:r>
              <a:rPr lang="ru-RU" dirty="0" err="1" smtClean="0"/>
              <a:t>який</a:t>
            </a:r>
            <a:r>
              <a:rPr lang="ru-RU" dirty="0" smtClean="0"/>
              <a:t> схожий на котячий крик, </a:t>
            </a:r>
            <a:r>
              <a:rPr lang="ru-RU" dirty="0" err="1" smtClean="0"/>
              <a:t>саме</a:t>
            </a:r>
            <a:r>
              <a:rPr lang="ru-RU" dirty="0" smtClean="0"/>
              <a:t> тому </a:t>
            </a:r>
            <a:r>
              <a:rPr lang="ru-RU" dirty="0" err="1" smtClean="0"/>
              <a:t>цей</a:t>
            </a:r>
            <a:r>
              <a:rPr lang="ru-RU" dirty="0" smtClean="0"/>
              <a:t> синдром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en-US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дослівно</a:t>
            </a:r>
            <a:r>
              <a:rPr lang="ru-RU" dirty="0" smtClean="0"/>
              <a:t> </a:t>
            </a:r>
            <a:r>
              <a:rPr lang="ru-RU" dirty="0" err="1" smtClean="0"/>
              <a:t>озаначає</a:t>
            </a:r>
            <a:r>
              <a:rPr lang="ru-RU" dirty="0" smtClean="0"/>
              <a:t> «плач </a:t>
            </a:r>
            <a:r>
              <a:rPr lang="ru-RU" dirty="0" err="1" smtClean="0"/>
              <a:t>кішки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крик кота». </a:t>
            </a:r>
            <a:r>
              <a:rPr lang="ru-RU" dirty="0" err="1" smtClean="0"/>
              <a:t>Вперше</a:t>
            </a:r>
            <a:r>
              <a:rPr lang="ru-RU" dirty="0" smtClean="0"/>
              <a:t> хворобу описав </a:t>
            </a:r>
            <a:r>
              <a:rPr lang="ru-RU" dirty="0" err="1" smtClean="0"/>
              <a:t>Жером</a:t>
            </a:r>
            <a:r>
              <a:rPr lang="ru-RU" dirty="0" smtClean="0"/>
              <a:t> </a:t>
            </a:r>
            <a:r>
              <a:rPr lang="ru-RU" dirty="0" err="1" smtClean="0"/>
              <a:t>Лежен</a:t>
            </a:r>
            <a:r>
              <a:rPr lang="ru-RU" dirty="0" smtClean="0"/>
              <a:t> у 1963 </a:t>
            </a:r>
            <a:r>
              <a:rPr lang="ru-RU" dirty="0" err="1" smtClean="0"/>
              <a:t>році.Частота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синдрому — 1 </a:t>
            </a:r>
            <a:r>
              <a:rPr lang="ru-RU" dirty="0" err="1" smtClean="0"/>
              <a:t>дитина</a:t>
            </a:r>
            <a:r>
              <a:rPr lang="ru-RU" dirty="0" smtClean="0"/>
              <a:t> на 50000 </a:t>
            </a:r>
            <a:r>
              <a:rPr lang="ru-RU" dirty="0" err="1" smtClean="0"/>
              <a:t>народжених</a:t>
            </a:r>
            <a:r>
              <a:rPr lang="ru-RU" dirty="0" smtClean="0"/>
              <a:t>,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та </a:t>
            </a:r>
            <a:r>
              <a:rPr lang="ru-RU" dirty="0" err="1" smtClean="0"/>
              <a:t>частіше</a:t>
            </a:r>
            <a:r>
              <a:rPr lang="ru-RU" dirty="0" smtClean="0"/>
              <a:t> нею </a:t>
            </a:r>
            <a:r>
              <a:rPr lang="ru-RU" dirty="0" err="1" smtClean="0"/>
              <a:t>хворіють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синдром кошачьего кр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421" y="1005885"/>
            <a:ext cx="4394579" cy="5852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414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Яна</cp:lastModifiedBy>
  <cp:revision>31</cp:revision>
  <dcterms:created xsi:type="dcterms:W3CDTF">2013-11-19T05:52:05Z</dcterms:created>
  <dcterms:modified xsi:type="dcterms:W3CDTF">2014-11-12T19:00:50Z</dcterms:modified>
</cp:coreProperties>
</file>