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2206" autoAdjust="0"/>
  </p:normalViewPr>
  <p:slideViewPr>
    <p:cSldViewPr>
      <p:cViewPr>
        <p:scale>
          <a:sx n="100" d="100"/>
          <a:sy n="100" d="100"/>
        </p:scale>
        <p:origin x="-504" y="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932A18-E2A7-4AD4-B2C0-D4D0FA573367}" type="datetimeFigureOut">
              <a:rPr lang="uk-UA" smtClean="0"/>
              <a:t>01.10.2014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6B5C2C-CAF7-41BB-8CC5-45CF71E32C9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7774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B5C2C-CAF7-41BB-8CC5-45CF71E32C9E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1558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225F-B376-4878-A049-5E4BD55DC2D3}" type="datetimeFigureOut">
              <a:rPr lang="uk-UA" smtClean="0"/>
              <a:t>01.10.2014</a:t>
            </a:fld>
            <a:endParaRPr lang="uk-U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7DE3AE-AC0C-4301-B81E-CE130777C5FA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225F-B376-4878-A049-5E4BD55DC2D3}" type="datetimeFigureOut">
              <a:rPr lang="uk-UA" smtClean="0"/>
              <a:t>01.10.2014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E3AE-AC0C-4301-B81E-CE130777C5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225F-B376-4878-A049-5E4BD55DC2D3}" type="datetimeFigureOut">
              <a:rPr lang="uk-UA" smtClean="0"/>
              <a:t>01.10.2014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DE3AE-AC0C-4301-B81E-CE130777C5F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225F-B376-4878-A049-5E4BD55DC2D3}" type="datetimeFigureOut">
              <a:rPr lang="uk-UA" smtClean="0"/>
              <a:t>01.10.2014</a:t>
            </a:fld>
            <a:endParaRPr lang="uk-U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7DE3AE-AC0C-4301-B81E-CE130777C5FA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225F-B376-4878-A049-5E4BD55DC2D3}" type="datetimeFigureOut">
              <a:rPr lang="uk-UA" smtClean="0"/>
              <a:t>01.10.2014</a:t>
            </a:fld>
            <a:endParaRPr lang="uk-UA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7DE3AE-AC0C-4301-B81E-CE130777C5FA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225F-B376-4878-A049-5E4BD55DC2D3}" type="datetimeFigureOut">
              <a:rPr lang="uk-UA" smtClean="0"/>
              <a:t>01.10.2014</a:t>
            </a:fld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7DE3AE-AC0C-4301-B81E-CE130777C5FA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225F-B376-4878-A049-5E4BD55DC2D3}" type="datetimeFigureOut">
              <a:rPr lang="uk-UA" smtClean="0"/>
              <a:t>01.10.2014</a:t>
            </a:fld>
            <a:endParaRPr lang="uk-U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7DE3AE-AC0C-4301-B81E-CE130777C5FA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225F-B376-4878-A049-5E4BD55DC2D3}" type="datetimeFigureOut">
              <a:rPr lang="uk-UA" smtClean="0"/>
              <a:t>01.10.2014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7DE3AE-AC0C-4301-B81E-CE130777C5FA}" type="slidenum">
              <a:rPr lang="uk-UA" smtClean="0"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225F-B376-4878-A049-5E4BD55DC2D3}" type="datetimeFigureOut">
              <a:rPr lang="uk-UA" smtClean="0"/>
              <a:t>01.10.2014</a:t>
            </a:fld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7DE3AE-AC0C-4301-B81E-CE130777C5FA}" type="slidenum">
              <a:rPr lang="uk-UA" smtClean="0"/>
              <a:t>‹#›</a:t>
            </a:fld>
            <a:endParaRPr lang="uk-U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225F-B376-4878-A049-5E4BD55DC2D3}" type="datetimeFigureOut">
              <a:rPr lang="uk-UA" smtClean="0"/>
              <a:t>01.10.2014</a:t>
            </a:fld>
            <a:endParaRPr lang="uk-U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7DE3AE-AC0C-4301-B81E-CE130777C5FA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D225F-B376-4878-A049-5E4BD55DC2D3}" type="datetimeFigureOut">
              <a:rPr lang="uk-UA" smtClean="0"/>
              <a:t>01.10.2014</a:t>
            </a:fld>
            <a:endParaRPr lang="uk-U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7DE3AE-AC0C-4301-B81E-CE130777C5FA}" type="slidenum">
              <a:rPr lang="uk-UA" smtClean="0"/>
              <a:t>‹#›</a:t>
            </a:fld>
            <a:endParaRPr lang="uk-UA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7A8D225F-B376-4878-A049-5E4BD55DC2D3}" type="datetimeFigureOut">
              <a:rPr lang="uk-UA" smtClean="0"/>
              <a:t>01.10.2014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FD7DE3AE-AC0C-4301-B81E-CE130777C5FA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ipe/>
  </p:transition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2656" y="1052736"/>
            <a:ext cx="7543800" cy="2152650"/>
          </a:xfrm>
        </p:spPr>
        <p:txBody>
          <a:bodyPr/>
          <a:lstStyle/>
          <a:p>
            <a:r>
              <a:rPr lang="ru-RU" dirty="0" err="1" smtClean="0"/>
              <a:t>Закони</a:t>
            </a:r>
            <a:r>
              <a:rPr lang="ru-RU" dirty="0" smtClean="0"/>
              <a:t> Менделя</a:t>
            </a: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2123728" y="3429000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Підготував </a:t>
            </a:r>
            <a:r>
              <a:rPr lang="uk-UA" dirty="0" err="1" smtClean="0"/>
              <a:t>Саліх</a:t>
            </a:r>
            <a:r>
              <a:rPr lang="uk-UA" dirty="0" smtClean="0"/>
              <a:t> </a:t>
            </a:r>
            <a:r>
              <a:rPr lang="uk-UA" dirty="0" err="1" smtClean="0"/>
              <a:t>Мікаель</a:t>
            </a:r>
            <a:r>
              <a:rPr lang="uk-UA" dirty="0" smtClean="0"/>
              <a:t> 11-Ф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19354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851920" y="1988840"/>
            <a:ext cx="5240904" cy="38778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 sz="2800" dirty="0" smtClean="0"/>
              <a:t>— закони, що становлять основу класичної генетики. У своїх працях Грегор Мендель ґрунтувався на дослідженнях, </a:t>
            </a:r>
            <a:r>
              <a:rPr lang="vi-VN" sz="2800" dirty="0" smtClean="0">
                <a:effectLst/>
              </a:rPr>
              <a:t>проведених</a:t>
            </a:r>
            <a:r>
              <a:rPr lang="vi-VN" sz="2800" dirty="0" smtClean="0"/>
              <a:t> на горосі посівному</a:t>
            </a:r>
            <a:r>
              <a:rPr lang="en-US" sz="2800" dirty="0" smtClean="0"/>
              <a:t>. </a:t>
            </a:r>
            <a:r>
              <a:rPr lang="vi-VN" sz="2800" dirty="0" smtClean="0"/>
              <a:t>Цей об'єкт виявився вдалим, тому що для нього характерне самозапилення, яке уможливлює одержання чистих ліній, тобто особин гомозиготних за більшістю генів. </a:t>
            </a:r>
            <a:endParaRPr lang="uk-UA" sz="2800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27584" y="404664"/>
            <a:ext cx="7543800" cy="914400"/>
          </a:xfrm>
        </p:spPr>
        <p:txBody>
          <a:bodyPr/>
          <a:lstStyle/>
          <a:p>
            <a:pPr algn="ctr"/>
            <a:r>
              <a:rPr lang="vi-VN" dirty="0"/>
              <a:t>Зако́ни Ме́нделя </a:t>
            </a:r>
            <a:endParaRPr lang="uk-UA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0768"/>
            <a:ext cx="3641293" cy="4608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683568" y="609329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Грегор</a:t>
            </a:r>
            <a:r>
              <a:rPr lang="uk-UA" dirty="0" smtClean="0"/>
              <a:t> Мендель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653752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779912" y="620688"/>
            <a:ext cx="5364088" cy="6120680"/>
          </a:xfrm>
        </p:spPr>
        <p:txBody>
          <a:bodyPr>
            <a:normAutofit fontScale="92500" lnSpcReduction="10000"/>
          </a:bodyPr>
          <a:lstStyle/>
          <a:p>
            <a:r>
              <a:rPr lang="uk-UA" sz="2400" dirty="0"/>
              <a:t>Основні уявлення про спадковість, поширені до початку </a:t>
            </a:r>
            <a:r>
              <a:rPr lang="en-US" sz="2400" dirty="0"/>
              <a:t>XX </a:t>
            </a:r>
            <a:r>
              <a:rPr lang="uk-UA" sz="2400" dirty="0"/>
              <a:t>століття, базувались на двох принципах. </a:t>
            </a:r>
            <a:endParaRPr lang="uk-UA" sz="2400" dirty="0" smtClean="0"/>
          </a:p>
          <a:p>
            <a:r>
              <a:rPr lang="uk-UA" sz="2400" dirty="0" smtClean="0"/>
              <a:t>По-перше</a:t>
            </a:r>
            <a:r>
              <a:rPr lang="uk-UA" sz="2400" dirty="0"/>
              <a:t>, вважалось, що спадковість працює тільки в межах одного </a:t>
            </a:r>
            <a:r>
              <a:rPr lang="uk-UA" sz="2400" dirty="0" smtClean="0"/>
              <a:t>виду.</a:t>
            </a:r>
          </a:p>
          <a:p>
            <a:r>
              <a:rPr lang="uk-UA" sz="2400" dirty="0" smtClean="0"/>
              <a:t>Хоч </a:t>
            </a:r>
            <a:r>
              <a:rPr lang="uk-UA" sz="2400" dirty="0"/>
              <a:t>у міфології багатьох народів стрічаються такі гібридні тварини як мінотаври, </a:t>
            </a:r>
            <a:r>
              <a:rPr lang="uk-UA" sz="2400" dirty="0" smtClean="0"/>
              <a:t>кентаври. Починаючи </a:t>
            </a:r>
            <a:r>
              <a:rPr lang="uk-UA" sz="2400" dirty="0"/>
              <a:t>із Середньовіччя людям стало відомо, що гібридизація між такими далекими видами переважно є неможливою</a:t>
            </a:r>
            <a:r>
              <a:rPr lang="uk-UA" sz="2400" dirty="0" smtClean="0"/>
              <a:t>.</a:t>
            </a:r>
          </a:p>
          <a:p>
            <a:r>
              <a:rPr lang="uk-UA" sz="2400" dirty="0" smtClean="0"/>
              <a:t> </a:t>
            </a:r>
            <a:r>
              <a:rPr lang="uk-UA" sz="2400" dirty="0"/>
              <a:t>Таким чином сформувалось поняття про те, що спадковість і мінливість діє тільки всередині кожного виду, а самі види залишились незмінними від часу їхнього створення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332656"/>
            <a:ext cx="8064896" cy="914400"/>
          </a:xfrm>
        </p:spPr>
        <p:txBody>
          <a:bodyPr/>
          <a:lstStyle/>
          <a:p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Уявлення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спадковість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Менделя</a:t>
            </a:r>
            <a:endParaRPr lang="uk-UA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96752"/>
            <a:ext cx="3456384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367131"/>
            <a:ext cx="2448272" cy="2491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064773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35868" y="836712"/>
            <a:ext cx="8256240" cy="2520280"/>
          </a:xfrm>
        </p:spPr>
        <p:txBody>
          <a:bodyPr>
            <a:normAutofit fontScale="92500"/>
          </a:bodyPr>
          <a:lstStyle/>
          <a:p>
            <a:r>
              <a:rPr lang="uk-UA" sz="2400" dirty="0" err="1">
                <a:effectLst/>
                <a:latin typeface="Times New Roman" pitchFamily="18" charset="0"/>
                <a:cs typeface="Times New Roman" pitchFamily="18" charset="0"/>
              </a:rPr>
              <a:t>Грегор</a:t>
            </a:r>
            <a:r>
              <a:rPr lang="uk-UA" sz="2400" dirty="0">
                <a:effectLst/>
                <a:latin typeface="Times New Roman" pitchFamily="18" charset="0"/>
                <a:cs typeface="Times New Roman" pitchFamily="18" charset="0"/>
              </a:rPr>
              <a:t> Мендель народився 1822 року у Моравії. По закінченню школи і </a:t>
            </a:r>
            <a:r>
              <a:rPr lang="uk-UA" sz="2400" dirty="0" err="1">
                <a:effectLst/>
                <a:latin typeface="Times New Roman" pitchFamily="18" charset="0"/>
                <a:cs typeface="Times New Roman" pitchFamily="18" charset="0"/>
              </a:rPr>
              <a:t>Оломоуцького</a:t>
            </a:r>
            <a:r>
              <a:rPr lang="uk-UA" sz="2400" dirty="0">
                <a:effectLst/>
                <a:latin typeface="Times New Roman" pitchFamily="18" charset="0"/>
                <a:cs typeface="Times New Roman" pitchFamily="18" charset="0"/>
              </a:rPr>
              <a:t> інституту філософії у віці 21 </a:t>
            </a:r>
            <a:r>
              <a:rPr lang="uk-UA" sz="2400" dirty="0" smtClean="0">
                <a:effectLst/>
                <a:latin typeface="Times New Roman" pitchFamily="18" charset="0"/>
                <a:cs typeface="Times New Roman" pitchFamily="18" charset="0"/>
              </a:rPr>
              <a:t>рік </a:t>
            </a:r>
            <a:r>
              <a:rPr lang="uk-UA" sz="2400" dirty="0">
                <a:effectLst/>
                <a:latin typeface="Times New Roman" pitchFamily="18" charset="0"/>
                <a:cs typeface="Times New Roman" pitchFamily="18" charset="0"/>
              </a:rPr>
              <a:t>він постригся в монахи </a:t>
            </a:r>
            <a:r>
              <a:rPr lang="uk-UA" sz="2400" dirty="0" err="1">
                <a:effectLst/>
                <a:latin typeface="Times New Roman" pitchFamily="18" charset="0"/>
                <a:cs typeface="Times New Roman" pitchFamily="18" charset="0"/>
              </a:rPr>
              <a:t>Августинського</a:t>
            </a:r>
            <a:r>
              <a:rPr lang="uk-UA" sz="2400" dirty="0">
                <a:effectLst/>
                <a:latin typeface="Times New Roman" pitchFamily="18" charset="0"/>
                <a:cs typeface="Times New Roman" pitchFamily="18" charset="0"/>
              </a:rPr>
              <a:t> монастиря Святого Томаса у місті </a:t>
            </a:r>
            <a:r>
              <a:rPr lang="uk-UA" sz="2400" dirty="0" err="1">
                <a:effectLst/>
                <a:latin typeface="Times New Roman" pitchFamily="18" charset="0"/>
                <a:cs typeface="Times New Roman" pitchFamily="18" charset="0"/>
              </a:rPr>
              <a:t>Брюнн</a:t>
            </a:r>
            <a:r>
              <a:rPr lang="uk-UA" sz="2400" dirty="0">
                <a:effectLst/>
                <a:latin typeface="Times New Roman" pitchFamily="18" charset="0"/>
                <a:cs typeface="Times New Roman" pitchFamily="18" charset="0"/>
              </a:rPr>
              <a:t> (зараз Брно, Чехія</a:t>
            </a:r>
            <a:r>
              <a:rPr lang="uk-UA" sz="2400" dirty="0" smtClean="0">
                <a:effectLst/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 Тут у садку </a:t>
            </a:r>
            <a:r>
              <a:rPr lang="ru-RU" sz="2400" dirty="0" err="1">
                <a:effectLst/>
                <a:latin typeface="Times New Roman" pitchFamily="18" charset="0"/>
                <a:cs typeface="Times New Roman" pitchFamily="18" charset="0"/>
              </a:rPr>
              <a:t>монастиря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effectLst/>
                <a:latin typeface="Times New Roman" pitchFamily="18" charset="0"/>
                <a:cs typeface="Times New Roman" pitchFamily="18" charset="0"/>
              </a:rPr>
              <a:t>починаючи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effectLst/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 1857 року </a:t>
            </a:r>
            <a:r>
              <a:rPr lang="ru-RU" sz="2400" dirty="0" err="1">
                <a:effectLst/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 проводив </a:t>
            </a:r>
            <a:r>
              <a:rPr lang="ru-RU" sz="2400" dirty="0" err="1">
                <a:effectLst/>
                <a:latin typeface="Times New Roman" pitchFamily="18" charset="0"/>
                <a:cs typeface="Times New Roman" pitchFamily="18" charset="0"/>
              </a:rPr>
              <a:t>досліди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effectLst/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 заклали </a:t>
            </a:r>
            <a:r>
              <a:rPr lang="ru-RU" sz="2400" dirty="0" err="1">
                <a:effectLst/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effectLst/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генетики. </a:t>
            </a:r>
            <a:r>
              <a:rPr lang="ru-RU" sz="2400" dirty="0" err="1">
                <a:effectLst/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effectLst/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effectLst/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 представив 1865 року на </a:t>
            </a:r>
            <a:r>
              <a:rPr lang="ru-RU" sz="2400" dirty="0" err="1">
                <a:effectLst/>
                <a:latin typeface="Times New Roman" pitchFamily="18" charset="0"/>
                <a:cs typeface="Times New Roman" pitchFamily="18" charset="0"/>
              </a:rPr>
              <a:t>засіданні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effectLst/>
                <a:latin typeface="Times New Roman" pitchFamily="18" charset="0"/>
                <a:cs typeface="Times New Roman" pitchFamily="18" charset="0"/>
              </a:rPr>
              <a:t>Брюннського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effectLst/>
                <a:latin typeface="Times New Roman" pitchFamily="18" charset="0"/>
                <a:cs typeface="Times New Roman" pitchFamily="18" charset="0"/>
              </a:rPr>
              <a:t>товариства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effectLst/>
                <a:latin typeface="Times New Roman" pitchFamily="18" charset="0"/>
                <a:cs typeface="Times New Roman" pitchFamily="18" charset="0"/>
              </a:rPr>
              <a:t>природознавства</a:t>
            </a:r>
            <a:r>
              <a:rPr lang="ru-RU" sz="2400" dirty="0"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429000"/>
            <a:ext cx="6264696" cy="28739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07704" y="188640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Початок дослідів</a:t>
            </a:r>
            <a:endParaRPr lang="uk-UA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6340678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Монастир</a:t>
            </a:r>
            <a:r>
              <a:rPr lang="ru-RU" dirty="0" smtClean="0"/>
              <a:t> у Брно, де </a:t>
            </a:r>
            <a:r>
              <a:rPr lang="ru-RU" dirty="0" err="1" smtClean="0"/>
              <a:t>працював</a:t>
            </a:r>
            <a:r>
              <a:rPr lang="ru-RU" dirty="0" smtClean="0"/>
              <a:t> Мендель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286553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44008" y="1268760"/>
            <a:ext cx="4392488" cy="5112568"/>
          </a:xfrm>
        </p:spPr>
        <p:txBody>
          <a:bodyPr>
            <a:noAutofit/>
          </a:bodyPr>
          <a:lstStyle/>
          <a:p>
            <a:r>
              <a:rPr lang="ru-RU" sz="2000" dirty="0" smtClean="0"/>
              <a:t>Як </a:t>
            </a:r>
            <a:r>
              <a:rPr lang="ru-RU" sz="2000" dirty="0"/>
              <a:t>модель для </a:t>
            </a:r>
            <a:r>
              <a:rPr lang="ru-RU" sz="2000" dirty="0" err="1"/>
              <a:t>своїх</a:t>
            </a:r>
            <a:r>
              <a:rPr lang="ru-RU" sz="2000" dirty="0"/>
              <a:t> </a:t>
            </a:r>
            <a:r>
              <a:rPr lang="ru-RU" sz="2000" dirty="0" err="1"/>
              <a:t>досліджень</a:t>
            </a:r>
            <a:r>
              <a:rPr lang="ru-RU" sz="2000" dirty="0"/>
              <a:t> </a:t>
            </a:r>
            <a:r>
              <a:rPr lang="ru-RU" sz="2000" dirty="0" err="1"/>
              <a:t>Грегор</a:t>
            </a:r>
            <a:r>
              <a:rPr lang="ru-RU" sz="2000" dirty="0"/>
              <a:t> Мендель </a:t>
            </a:r>
            <a:r>
              <a:rPr lang="ru-RU" sz="2000" dirty="0" err="1"/>
              <a:t>вибрав</a:t>
            </a:r>
            <a:r>
              <a:rPr lang="ru-RU" sz="2000" dirty="0"/>
              <a:t> горох </a:t>
            </a:r>
            <a:r>
              <a:rPr lang="ru-RU" sz="2000" dirty="0" err="1"/>
              <a:t>посівний</a:t>
            </a:r>
            <a:r>
              <a:rPr lang="ru-RU" sz="2000" dirty="0"/>
              <a:t> (</a:t>
            </a:r>
            <a:r>
              <a:rPr lang="ru-RU" sz="2000" dirty="0" err="1"/>
              <a:t>Pisum</a:t>
            </a:r>
            <a:r>
              <a:rPr lang="ru-RU" sz="2000" dirty="0"/>
              <a:t> </a:t>
            </a:r>
            <a:r>
              <a:rPr lang="ru-RU" sz="2000" dirty="0" err="1"/>
              <a:t>sativum</a:t>
            </a:r>
            <a:r>
              <a:rPr lang="ru-RU" sz="2000" dirty="0"/>
              <a:t>) Для </a:t>
            </a:r>
            <a:r>
              <a:rPr lang="ru-RU" sz="2000" dirty="0" err="1"/>
              <a:t>цього</a:t>
            </a:r>
            <a:r>
              <a:rPr lang="ru-RU" sz="2000" dirty="0"/>
              <a:t> </a:t>
            </a:r>
            <a:r>
              <a:rPr lang="ru-RU" sz="2000" dirty="0" err="1"/>
              <a:t>було</a:t>
            </a:r>
            <a:r>
              <a:rPr lang="ru-RU" sz="2000" dirty="0"/>
              <a:t> </a:t>
            </a:r>
            <a:r>
              <a:rPr lang="ru-RU" sz="2000" dirty="0" err="1"/>
              <a:t>кілька</a:t>
            </a:r>
            <a:r>
              <a:rPr lang="ru-RU" sz="2000" dirty="0"/>
              <a:t> причин. </a:t>
            </a:r>
            <a:r>
              <a:rPr lang="ru-RU" sz="2000" dirty="0" err="1"/>
              <a:t>По-перше</a:t>
            </a:r>
            <a:r>
              <a:rPr lang="ru-RU" sz="2000" dirty="0"/>
              <a:t>, </a:t>
            </a:r>
            <a:r>
              <a:rPr lang="ru-RU" sz="2000" dirty="0" err="1"/>
              <a:t>попередні</a:t>
            </a:r>
            <a:r>
              <a:rPr lang="ru-RU" sz="2000" dirty="0"/>
              <a:t> </a:t>
            </a:r>
            <a:r>
              <a:rPr lang="ru-RU" sz="2000" dirty="0" err="1"/>
              <a:t>дані</a:t>
            </a:r>
            <a:r>
              <a:rPr lang="ru-RU" sz="2000" dirty="0"/>
              <a:t>, </a:t>
            </a:r>
            <a:r>
              <a:rPr lang="ru-RU" sz="2000" dirty="0" err="1"/>
              <a:t>отримані</a:t>
            </a:r>
            <a:r>
              <a:rPr lang="ru-RU" sz="2000" dirty="0"/>
              <a:t> у </a:t>
            </a:r>
            <a:r>
              <a:rPr lang="ru-RU" sz="2000" dirty="0" err="1"/>
              <a:t>працях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цією</a:t>
            </a:r>
            <a:r>
              <a:rPr lang="ru-RU" sz="2000" dirty="0"/>
              <a:t> </a:t>
            </a:r>
            <a:r>
              <a:rPr lang="ru-RU" sz="2000" dirty="0" err="1"/>
              <a:t>рослиною</a:t>
            </a:r>
            <a:r>
              <a:rPr lang="ru-RU" sz="2000" dirty="0"/>
              <a:t>, </a:t>
            </a:r>
            <a:r>
              <a:rPr lang="ru-RU" sz="2000" dirty="0" err="1"/>
              <a:t>свідчили</a:t>
            </a:r>
            <a:r>
              <a:rPr lang="ru-RU" sz="2000" dirty="0"/>
              <a:t> про те,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очікувати</a:t>
            </a:r>
            <a:r>
              <a:rPr lang="ru-RU" sz="2000" dirty="0"/>
              <a:t> </a:t>
            </a:r>
            <a:r>
              <a:rPr lang="ru-RU" sz="2000" dirty="0" err="1"/>
              <a:t>розщеплення</a:t>
            </a:r>
            <a:r>
              <a:rPr lang="ru-RU" sz="2000" dirty="0"/>
              <a:t> </a:t>
            </a:r>
            <a:r>
              <a:rPr lang="ru-RU" sz="2000" dirty="0" err="1"/>
              <a:t>ознак</a:t>
            </a:r>
            <a:r>
              <a:rPr lang="ru-RU" sz="2000" dirty="0"/>
              <a:t> у потомства. </a:t>
            </a:r>
            <a:r>
              <a:rPr lang="ru-RU" sz="2000" dirty="0" err="1"/>
              <a:t>По-друге</a:t>
            </a:r>
            <a:r>
              <a:rPr lang="ru-RU" sz="2000" dirty="0"/>
              <a:t>, у </a:t>
            </a:r>
            <a:r>
              <a:rPr lang="ru-RU" sz="2000" dirty="0" err="1"/>
              <a:t>торговців</a:t>
            </a:r>
            <a:r>
              <a:rPr lang="ru-RU" sz="2000" dirty="0"/>
              <a:t> </a:t>
            </a:r>
            <a:r>
              <a:rPr lang="ru-RU" sz="2000" dirty="0" err="1"/>
              <a:t>насінням</a:t>
            </a:r>
            <a:r>
              <a:rPr lang="ru-RU" sz="2000" dirty="0"/>
              <a:t>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було</a:t>
            </a:r>
            <a:r>
              <a:rPr lang="ru-RU" sz="2000" dirty="0"/>
              <a:t> </a:t>
            </a:r>
            <a:r>
              <a:rPr lang="ru-RU" sz="2000" dirty="0" err="1"/>
              <a:t>купити</a:t>
            </a:r>
            <a:r>
              <a:rPr lang="ru-RU" sz="2000" dirty="0"/>
              <a:t> </a:t>
            </a:r>
            <a:r>
              <a:rPr lang="ru-RU" sz="2000" dirty="0" err="1"/>
              <a:t>різні</a:t>
            </a:r>
            <a:r>
              <a:rPr lang="ru-RU" sz="2000" dirty="0"/>
              <a:t> </a:t>
            </a:r>
            <a:r>
              <a:rPr lang="ru-RU" sz="2000" dirty="0" err="1"/>
              <a:t>сорти</a:t>
            </a:r>
            <a:r>
              <a:rPr lang="ru-RU" sz="2000" dirty="0"/>
              <a:t> </a:t>
            </a:r>
            <a:r>
              <a:rPr lang="ru-RU" sz="2000" dirty="0" err="1"/>
              <a:t>цієї</a:t>
            </a:r>
            <a:r>
              <a:rPr lang="ru-RU" sz="2000" dirty="0"/>
              <a:t> </a:t>
            </a:r>
            <a:r>
              <a:rPr lang="ru-RU" sz="2000" dirty="0" err="1"/>
              <a:t>рослини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відрізнялись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собою </a:t>
            </a:r>
            <a:r>
              <a:rPr lang="ru-RU" sz="2000" dirty="0" err="1"/>
              <a:t>чіткими</a:t>
            </a:r>
            <a:r>
              <a:rPr lang="ru-RU" sz="2000" dirty="0"/>
              <a:t> </a:t>
            </a:r>
            <a:r>
              <a:rPr lang="ru-RU" sz="2000" dirty="0" err="1"/>
              <a:t>ознаками</a:t>
            </a:r>
            <a:r>
              <a:rPr lang="ru-RU" sz="2000" dirty="0"/>
              <a:t>, такими як </a:t>
            </a:r>
            <a:r>
              <a:rPr lang="ru-RU" sz="2000" dirty="0" err="1"/>
              <a:t>забарвлення</a:t>
            </a:r>
            <a:r>
              <a:rPr lang="ru-RU" sz="2000" dirty="0"/>
              <a:t> </a:t>
            </a:r>
            <a:r>
              <a:rPr lang="ru-RU" sz="2000" dirty="0" err="1"/>
              <a:t>віночка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насіння</a:t>
            </a:r>
            <a:r>
              <a:rPr lang="ru-RU" sz="2000" dirty="0"/>
              <a:t>. </a:t>
            </a:r>
            <a:endParaRPr lang="uk-UA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260648"/>
            <a:ext cx="7543800" cy="914400"/>
          </a:xfrm>
        </p:spPr>
        <p:txBody>
          <a:bodyPr/>
          <a:lstStyle/>
          <a:p>
            <a:pPr algn="ctr"/>
            <a:r>
              <a:rPr lang="uk-UA" dirty="0"/>
              <a:t>Вибір об'єкта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4" y="1916832"/>
            <a:ext cx="4779612" cy="31972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99592" y="522920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Квітка гороху посівного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058357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51920" y="1052736"/>
            <a:ext cx="5112568" cy="5733256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Після того, як Мендель пересвідчився, що обрані ним сорти є чистими лініями, він проводив </a:t>
            </a:r>
            <a:r>
              <a:rPr lang="uk-UA" dirty="0" err="1" smtClean="0"/>
              <a:t>експеременти</a:t>
            </a:r>
            <a:r>
              <a:rPr lang="uk-UA" dirty="0" smtClean="0"/>
              <a:t> із гібридизації. Перші схрещування були </a:t>
            </a:r>
            <a:r>
              <a:rPr lang="uk-UA" dirty="0" err="1" smtClean="0"/>
              <a:t>моногібридними</a:t>
            </a:r>
            <a:r>
              <a:rPr lang="uk-UA" dirty="0"/>
              <a:t>, тобто такими, у яких враховувалась якась тільки одна ознака, наприклад, колір квітів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/>
              <a:t>Після отримання гібридів першого покоління (</a:t>
            </a:r>
            <a:r>
              <a:rPr lang="en-US" dirty="0"/>
              <a:t>F1) </a:t>
            </a:r>
            <a:r>
              <a:rPr lang="uk-UA" dirty="0"/>
              <a:t>Мендель дозволяв їм </a:t>
            </a:r>
            <a:r>
              <a:rPr lang="uk-UA" dirty="0" err="1"/>
              <a:t>самозапилитись</a:t>
            </a:r>
            <a:r>
              <a:rPr lang="uk-UA" dirty="0"/>
              <a:t>, для того, щоб відбулось розщеплення альтернативних станів ознак у другому поколінні (</a:t>
            </a:r>
            <a:r>
              <a:rPr lang="en-US" dirty="0"/>
              <a:t>F2). </a:t>
            </a:r>
            <a:r>
              <a:rPr lang="uk-UA" dirty="0"/>
              <a:t>Після цього він рахував всі рослини із конкретним </a:t>
            </a:r>
            <a:r>
              <a:rPr lang="uk-UA" dirty="0" smtClean="0"/>
              <a:t>фенотипом.</a:t>
            </a:r>
          </a:p>
          <a:p>
            <a:r>
              <a:rPr lang="uk-UA" dirty="0" smtClean="0"/>
              <a:t>Аналогічним </a:t>
            </a:r>
            <a:r>
              <a:rPr lang="uk-UA" dirty="0"/>
              <a:t>чином Мендель проводив також і </a:t>
            </a:r>
            <a:r>
              <a:rPr lang="uk-UA" dirty="0" err="1"/>
              <a:t>ди-</a:t>
            </a:r>
            <a:r>
              <a:rPr lang="uk-UA" dirty="0"/>
              <a:t> і </a:t>
            </a:r>
            <a:r>
              <a:rPr lang="uk-UA" dirty="0" err="1"/>
              <a:t>тригібридні</a:t>
            </a:r>
            <a:r>
              <a:rPr lang="uk-UA" dirty="0"/>
              <a:t> схрещування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116632"/>
            <a:ext cx="7543800" cy="914400"/>
          </a:xfrm>
        </p:spPr>
        <p:txBody>
          <a:bodyPr/>
          <a:lstStyle/>
          <a:p>
            <a:r>
              <a:rPr lang="uk-UA" dirty="0" smtClean="0"/>
              <a:t>Постановка досліду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340768"/>
            <a:ext cx="3473666" cy="43204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9552" y="580526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Г.Мендель</a:t>
            </a:r>
          </a:p>
        </p:txBody>
      </p:sp>
    </p:spTree>
    <p:extLst>
      <p:ext uri="{BB962C8B-B14F-4D97-AF65-F5344CB8AC3E}">
        <p14:creationId xmlns:p14="http://schemas.microsoft.com/office/powerpoint/2010/main" val="29361602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980729"/>
            <a:ext cx="8640960" cy="3168352"/>
          </a:xfrm>
        </p:spPr>
        <p:txBody>
          <a:bodyPr/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Перший закон Менделя або закон одноманітності гібридів першого покоління формулюється так:</a:t>
            </a:r>
          </a:p>
          <a:p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У першому поколінні від схрещування </a:t>
            </a:r>
            <a:r>
              <a:rPr lang="uk-UA" sz="2800" b="1" dirty="0" err="1">
                <a:latin typeface="Times New Roman" pitchFamily="18" charset="0"/>
                <a:cs typeface="Times New Roman" pitchFamily="18" charset="0"/>
              </a:rPr>
              <a:t>гомозигот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 із домінантною та рецесивною ознаками виявляється тільки домінантна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ознака.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914400"/>
          </a:xfrm>
        </p:spPr>
        <p:txBody>
          <a:bodyPr/>
          <a:lstStyle/>
          <a:p>
            <a:pPr algn="ctr"/>
            <a:r>
              <a:rPr lang="uk-UA" dirty="0" smtClean="0">
                <a:effectLst/>
              </a:rPr>
              <a:t>Перший закон</a:t>
            </a:r>
            <a:endParaRPr lang="uk-UA" dirty="0">
              <a:effectLst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789038"/>
            <a:ext cx="4392488" cy="2914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5968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80728"/>
            <a:ext cx="8688288" cy="2937519"/>
          </a:xfrm>
        </p:spPr>
        <p:txBody>
          <a:bodyPr>
            <a:normAutofit/>
          </a:bodyPr>
          <a:lstStyle/>
          <a:p>
            <a:r>
              <a:rPr lang="ru-RU" sz="2800" dirty="0" err="1"/>
              <a:t>Другий</a:t>
            </a:r>
            <a:r>
              <a:rPr lang="ru-RU" sz="2800" dirty="0"/>
              <a:t> закон Менделя </a:t>
            </a:r>
            <a:r>
              <a:rPr lang="ru-RU" sz="2800" dirty="0" err="1"/>
              <a:t>або</a:t>
            </a:r>
            <a:r>
              <a:rPr lang="ru-RU" sz="2800" dirty="0"/>
              <a:t> закон </a:t>
            </a:r>
            <a:r>
              <a:rPr lang="ru-RU" sz="2800" dirty="0" err="1"/>
              <a:t>розщеплення</a:t>
            </a:r>
            <a:r>
              <a:rPr lang="ru-RU" sz="2800" dirty="0"/>
              <a:t> говорить:</a:t>
            </a:r>
          </a:p>
          <a:p>
            <a:r>
              <a:rPr lang="ru-RU" sz="2800" dirty="0"/>
              <a:t>При </a:t>
            </a:r>
            <a:r>
              <a:rPr lang="ru-RU" sz="2800" dirty="0" err="1"/>
              <a:t>схрещуванні</a:t>
            </a:r>
            <a:r>
              <a:rPr lang="ru-RU" sz="2800" dirty="0"/>
              <a:t> </a:t>
            </a:r>
            <a:r>
              <a:rPr lang="ru-RU" sz="2800" dirty="0" err="1"/>
              <a:t>гібридів</a:t>
            </a:r>
            <a:r>
              <a:rPr lang="ru-RU" sz="2800" dirty="0"/>
              <a:t> </a:t>
            </a:r>
            <a:r>
              <a:rPr lang="ru-RU" sz="2800" dirty="0" err="1"/>
              <a:t>першого</a:t>
            </a:r>
            <a:r>
              <a:rPr lang="ru-RU" sz="2800" dirty="0"/>
              <a:t> </a:t>
            </a:r>
            <a:r>
              <a:rPr lang="ru-RU" sz="2800" dirty="0" err="1"/>
              <a:t>покоління</a:t>
            </a:r>
            <a:r>
              <a:rPr lang="ru-RU" sz="2800" dirty="0"/>
              <a:t> у </a:t>
            </a:r>
            <a:r>
              <a:rPr lang="ru-RU" sz="2800" dirty="0" err="1"/>
              <a:t>нащадків</a:t>
            </a:r>
            <a:r>
              <a:rPr lang="ru-RU" sz="2800" dirty="0"/>
              <a:t> </a:t>
            </a:r>
            <a:r>
              <a:rPr lang="ru-RU" sz="2800" dirty="0" err="1"/>
              <a:t>спостерігається</a:t>
            </a:r>
            <a:r>
              <a:rPr lang="ru-RU" sz="2800" dirty="0"/>
              <a:t> </a:t>
            </a:r>
            <a:r>
              <a:rPr lang="ru-RU" sz="2800" dirty="0" err="1"/>
              <a:t>розщеплення</a:t>
            </a:r>
            <a:r>
              <a:rPr lang="ru-RU" sz="2800" dirty="0"/>
              <a:t> </a:t>
            </a:r>
            <a:r>
              <a:rPr lang="ru-RU" sz="2800" dirty="0" err="1"/>
              <a:t>фенотипових</a:t>
            </a:r>
            <a:r>
              <a:rPr lang="ru-RU" sz="2800" dirty="0"/>
              <a:t> </a:t>
            </a:r>
            <a:r>
              <a:rPr lang="ru-RU" sz="2800" dirty="0" err="1"/>
              <a:t>класів</a:t>
            </a:r>
            <a:r>
              <a:rPr lang="ru-RU" sz="2800" dirty="0"/>
              <a:t> у </a:t>
            </a:r>
            <a:r>
              <a:rPr lang="ru-RU" sz="2800" dirty="0" err="1"/>
              <a:t>співвідношенні</a:t>
            </a:r>
            <a:r>
              <a:rPr lang="ru-RU" sz="2800" dirty="0"/>
              <a:t> 3:1</a:t>
            </a:r>
            <a:endParaRPr lang="uk-UA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188640"/>
            <a:ext cx="7543800" cy="914400"/>
          </a:xfrm>
        </p:spPr>
        <p:txBody>
          <a:bodyPr/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Другий закон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762303"/>
            <a:ext cx="5832648" cy="289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5926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200128" y="1196752"/>
            <a:ext cx="4943872" cy="4464496"/>
          </a:xfrm>
        </p:spPr>
        <p:txBody>
          <a:bodyPr>
            <a:noAutofit/>
          </a:bodyPr>
          <a:lstStyle/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Третій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закон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"Закон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незалежного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успадкування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пара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альтернативних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варіантів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успадковується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пар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розщеплення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3:1 за кожною з пар (як і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моногібридному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схрещуванні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дигібридному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схрещуванні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(коли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спостереження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ведеться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двома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ознаками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гібридів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другого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покоління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спостерігають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розщеплення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9:3:3:1.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справедливий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знаходяться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хромосомах.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1548680" y="116632"/>
            <a:ext cx="7543800" cy="914400"/>
          </a:xfrm>
        </p:spPr>
        <p:txBody>
          <a:bodyPr/>
          <a:lstStyle/>
          <a:p>
            <a:pPr algn="ctr"/>
            <a:r>
              <a:rPr lang="uk-UA" sz="5400" dirty="0">
                <a:effectLst/>
                <a:latin typeface="Times New Roman" pitchFamily="18" charset="0"/>
                <a:cs typeface="Times New Roman" pitchFamily="18" charset="0"/>
              </a:rPr>
              <a:t>Третій закон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0" y="1628800"/>
            <a:ext cx="4184500" cy="3333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18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93</TotalTime>
  <Words>521</Words>
  <Application>Microsoft Office PowerPoint</Application>
  <PresentationFormat>Экран (4:3)</PresentationFormat>
  <Paragraphs>33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Базовая</vt:lpstr>
      <vt:lpstr>Закони Менделя</vt:lpstr>
      <vt:lpstr>Зако́ни Ме́нделя </vt:lpstr>
      <vt:lpstr>Уявлення про спадковість до Менделя</vt:lpstr>
      <vt:lpstr>Презентация PowerPoint</vt:lpstr>
      <vt:lpstr>Вибір об'єкта</vt:lpstr>
      <vt:lpstr>Постановка досліду</vt:lpstr>
      <vt:lpstr>Перший закон</vt:lpstr>
      <vt:lpstr>Другий закон</vt:lpstr>
      <vt:lpstr>Третій закон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Закони Менделя</dc:title>
  <dc:creator>mikae_000</dc:creator>
  <cp:lastModifiedBy>mikae_000</cp:lastModifiedBy>
  <cp:revision>8</cp:revision>
  <dcterms:created xsi:type="dcterms:W3CDTF">2014-10-01T15:04:19Z</dcterms:created>
  <dcterms:modified xsi:type="dcterms:W3CDTF">2014-10-01T16:37:32Z</dcterms:modified>
</cp:coreProperties>
</file>