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6" r:id="rId4"/>
    <p:sldId id="265" r:id="rId5"/>
    <p:sldId id="264" r:id="rId6"/>
    <p:sldId id="263" r:id="rId7"/>
    <p:sldId id="262" r:id="rId8"/>
    <p:sldId id="260" r:id="rId9"/>
    <p:sldId id="270" r:id="rId10"/>
    <p:sldId id="259" r:id="rId11"/>
    <p:sldId id="258" r:id="rId12"/>
    <p:sldId id="269" r:id="rId13"/>
    <p:sldId id="268" r:id="rId14"/>
    <p:sldId id="267" r:id="rId15"/>
    <p:sldId id="271" r:id="rId16"/>
    <p:sldId id="272" r:id="rId17"/>
    <p:sldId id="274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84420"/>
    <a:srgbClr val="FF3399"/>
    <a:srgbClr val="47008E"/>
    <a:srgbClr val="FF0066"/>
    <a:srgbClr val="0000FF"/>
    <a:srgbClr val="00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8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9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8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4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5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2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9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2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6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2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2"/>
            <a:ext cx="9144000" cy="68749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020" y="0"/>
            <a:ext cx="8561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Раціональне харчування</a:t>
            </a:r>
            <a:endParaRPr lang="ru-RU" sz="7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2533" y="4509120"/>
            <a:ext cx="3074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Роботу п</a:t>
            </a:r>
            <a:r>
              <a:rPr lang="uk-UA" sz="2400" dirty="0" err="1" smtClean="0">
                <a:solidFill>
                  <a:srgbClr val="0070C0"/>
                </a:solidFill>
              </a:rPr>
              <a:t>ідготувала</a:t>
            </a:r>
            <a:r>
              <a:rPr lang="uk-UA" sz="2400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uk-UA" sz="2400" dirty="0"/>
              <a:t>у</a:t>
            </a:r>
            <a:r>
              <a:rPr lang="uk-UA" sz="2400" dirty="0" smtClean="0"/>
              <a:t>чениця 10 класу</a:t>
            </a:r>
          </a:p>
          <a:p>
            <a:pPr algn="ctr"/>
            <a:r>
              <a:rPr lang="uk-UA" sz="2400" dirty="0" smtClean="0"/>
              <a:t>ЗОШ І-ІІІ ст. №19</a:t>
            </a:r>
          </a:p>
          <a:p>
            <a:pPr algn="ctr"/>
            <a:r>
              <a:rPr lang="uk-UA" sz="2400" dirty="0" smtClean="0"/>
              <a:t>м. Черкас</a:t>
            </a:r>
          </a:p>
          <a:p>
            <a:pPr algn="ctr"/>
            <a:r>
              <a:rPr lang="uk-UA" sz="2400" dirty="0" smtClean="0"/>
              <a:t>Пономаренко Анжела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6165"/>
            <a:ext cx="5112568" cy="42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2" y="3789040"/>
            <a:ext cx="4105345" cy="2786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53" y="52158"/>
            <a:ext cx="3220728" cy="2429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09" y="4127295"/>
            <a:ext cx="3810000" cy="2595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98" y="4509120"/>
            <a:ext cx="2819584" cy="22137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Йод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побудові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роботі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щитовидної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залози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разі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недостатнього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надходження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йоду 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розвивається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базедова хвороба.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Найбільше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йоду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морській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воді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морській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капусті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морській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також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яйцях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цибулі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салаті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шпинаті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хурмі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Фтор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формуванні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зубів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кісткового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скелета,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міститъся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питній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воді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Цинк є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необхідним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елементом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формуванні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поведінки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реакцій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йому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належить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важлива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роль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процесах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утворення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заживленню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ран,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регуляції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синтезу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колагену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пролонгуванні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дії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інсуліну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входить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багатьох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ферментів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(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більш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ніж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200),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які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Georgia" pitchFamily="18" charset="0"/>
              </a:rPr>
              <a:t>беруть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участь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обмінних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реакціях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989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60540" cy="3240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Мікроелемент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селен як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есенціальний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компонент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їжі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почали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розглядати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середині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ХХ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сторіччя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Селен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характеризується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вираженими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антиоксидантними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властивостями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;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стимулюючи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утворення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антитіл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селен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підвищує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імунну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реактивність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Добова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потреба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дорослої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селені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складає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— 150—200 мкг.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Головним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джерелом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селену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харчуванні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є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зернові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особливо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пшениця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(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зародки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0" y="3789040"/>
            <a:ext cx="4063254" cy="28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TextBox 1"/>
          <p:cNvSpPr txBox="1"/>
          <p:nvPr/>
        </p:nvSpPr>
        <p:spPr>
          <a:xfrm>
            <a:off x="755576" y="0"/>
            <a:ext cx="803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FF"/>
                </a:solidFill>
                <a:latin typeface="Monotype Corsiva" pitchFamily="66" charset="0"/>
              </a:rPr>
              <a:t>Патології при нестачі хімічних елементів </a:t>
            </a:r>
          </a:p>
          <a:p>
            <a:r>
              <a:rPr lang="uk-UA" sz="3600" dirty="0" smtClean="0">
                <a:solidFill>
                  <a:srgbClr val="0000FF"/>
                </a:solidFill>
                <a:latin typeface="Monotype Corsiva" pitchFamily="66" charset="0"/>
              </a:rPr>
              <a:t>                      у організмі людини</a:t>
            </a:r>
            <a:endParaRPr lang="ru-RU" sz="36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00329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При </a:t>
            </a:r>
            <a:r>
              <a:rPr lang="ru-RU" sz="2400" dirty="0" err="1">
                <a:latin typeface="Georgia" pitchFamily="18" charset="0"/>
              </a:rPr>
              <a:t>нестачі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Магнію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в </a:t>
            </a:r>
            <a:r>
              <a:rPr lang="ru-RU" sz="2400" dirty="0" err="1">
                <a:latin typeface="Georgia" pitchFamily="18" charset="0"/>
              </a:rPr>
              <a:t>людини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розвивається</a:t>
            </a:r>
            <a:r>
              <a:rPr lang="ru-RU" sz="2400" dirty="0">
                <a:latin typeface="Georgia" pitchFamily="18" charset="0"/>
              </a:rPr>
              <a:t> ряд </a:t>
            </a:r>
            <a:r>
              <a:rPr lang="ru-RU" sz="2400" dirty="0" err="1">
                <a:latin typeface="Georgia" pitchFamily="18" charset="0"/>
              </a:rPr>
              <a:t>патологій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Можна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виділити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наступні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основні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ознаки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дефіциту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Магнію</a:t>
            </a:r>
            <a:r>
              <a:rPr lang="ru-RU" sz="2400" dirty="0">
                <a:latin typeface="Georgia" pitchFamily="18" charset="0"/>
              </a:rPr>
              <a:t>:</a:t>
            </a:r>
          </a:p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dirty="0" err="1">
                <a:latin typeface="Georgia" pitchFamily="18" charset="0"/>
              </a:rPr>
              <a:t>порушення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роботи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серцево-судинної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системи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dirty="0" err="1">
                <a:latin typeface="Georgia" pitchFamily="18" charset="0"/>
              </a:rPr>
              <a:t>депресивний</a:t>
            </a:r>
            <a:r>
              <a:rPr lang="ru-RU" sz="2400" dirty="0">
                <a:latin typeface="Georgia" pitchFamily="18" charset="0"/>
              </a:rPr>
              <a:t> стан, </a:t>
            </a:r>
            <a:r>
              <a:rPr lang="ru-RU" sz="2400" dirty="0" err="1">
                <a:latin typeface="Georgia" pitchFamily="18" charset="0"/>
              </a:rPr>
              <a:t>що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супроводжується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зниженням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концентрації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уваги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пам'яті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швидкої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втомлюваності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запамороченням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головними</a:t>
            </a:r>
            <a:r>
              <a:rPr lang="ru-RU" sz="2400" dirty="0">
                <a:latin typeface="Georgia" pitchFamily="18" charset="0"/>
              </a:rPr>
              <a:t> болями;</a:t>
            </a:r>
          </a:p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dirty="0" err="1">
                <a:latin typeface="Georgia" pitchFamily="18" charset="0"/>
              </a:rPr>
              <a:t>м'язові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спазми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судоми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r>
              <a:rPr lang="ru-RU" sz="2400" dirty="0" smtClean="0">
                <a:latin typeface="Georgia" pitchFamily="18" charset="0"/>
              </a:rPr>
              <a:t>- </a:t>
            </a:r>
            <a:r>
              <a:rPr lang="ru-RU" sz="2400" dirty="0" err="1">
                <a:latin typeface="Georgia" pitchFamily="18" charset="0"/>
              </a:rPr>
              <a:t>втрата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апетиту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нудота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блювота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dirty="0" err="1">
                <a:latin typeface="Georgia" pitchFamily="18" charset="0"/>
              </a:rPr>
              <a:t>Гостра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нестача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Магнію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зустрічається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досить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рідко</a:t>
            </a:r>
            <a:r>
              <a:rPr lang="ru-RU" sz="2400" dirty="0">
                <a:latin typeface="Georgia" pitchFamily="18" charset="0"/>
              </a:rPr>
              <a:t>, а ось </a:t>
            </a:r>
            <a:r>
              <a:rPr lang="ru-RU" sz="2400" dirty="0" err="1">
                <a:latin typeface="Georgia" pitchFamily="18" charset="0"/>
              </a:rPr>
              <a:t>незначне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зниження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вмісту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магнію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організмі</a:t>
            </a:r>
            <a:r>
              <a:rPr lang="ru-RU" sz="2400" dirty="0">
                <a:latin typeface="Georgia" pitchFamily="18" charset="0"/>
              </a:rPr>
              <a:t> широко </a:t>
            </a:r>
            <a:r>
              <a:rPr lang="ru-RU" sz="2400" dirty="0" err="1">
                <a:latin typeface="Georgia" pitchFamily="18" charset="0"/>
              </a:rPr>
              <a:t>поширене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Найчастіше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зоні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ризику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опиняються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вагітні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жінки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жінки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післяпологовому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періоді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літні</a:t>
            </a:r>
            <a:r>
              <a:rPr lang="ru-RU" sz="2400" dirty="0">
                <a:latin typeface="Georgia" pitchFamily="18" charset="0"/>
              </a:rPr>
              <a:t> люди, </a:t>
            </a:r>
            <a:r>
              <a:rPr lang="ru-RU" sz="2400" dirty="0" err="1">
                <a:latin typeface="Georgia" pitchFamily="18" charset="0"/>
              </a:rPr>
              <a:t>хворі</a:t>
            </a:r>
            <a:r>
              <a:rPr lang="ru-RU" sz="2400" dirty="0">
                <a:latin typeface="Georgia" pitchFamily="18" charset="0"/>
              </a:rPr>
              <a:t> з </a:t>
            </a:r>
            <a:r>
              <a:rPr lang="ru-RU" sz="2400" dirty="0" err="1">
                <a:latin typeface="Georgia" pitchFamily="18" charset="0"/>
              </a:rPr>
              <a:t>тривалими</a:t>
            </a:r>
            <a:r>
              <a:rPr lang="ru-RU" sz="2400" dirty="0">
                <a:latin typeface="Georgia" pitchFamily="18" charset="0"/>
              </a:rPr>
              <a:t> проносами і </a:t>
            </a:r>
            <a:r>
              <a:rPr lang="ru-RU" sz="2400" dirty="0" err="1">
                <a:latin typeface="Georgia" pitchFamily="18" charset="0"/>
              </a:rPr>
              <a:t>блювотою</a:t>
            </a:r>
            <a:r>
              <a:rPr lang="ru-RU" sz="2400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054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33002"/>
            <a:ext cx="3810000" cy="238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27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Кількість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натрію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організмі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зменшується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внаслідок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гострого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зневоднення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При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нестачі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натрію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людина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відчуває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сильну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спрагу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У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неї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стають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сухими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слизові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оболонки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шкіра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У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важких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випадках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може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підвищитися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температура і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навіть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настати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помутніння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свідомості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Калій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також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вимивається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з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результаті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зневоднення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Від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нестачі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калію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знижується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тонус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м'язів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працездатність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з'являється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сонливість</a:t>
            </a: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Кальцій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є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частиною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зубів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нестача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призводить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до остеопорозу, коли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збіднюється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мінеральний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склад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Через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це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вони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стають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дуже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крихкими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Від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нестачі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кальцію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можуть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з'явитися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м'язові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спазми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, а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також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конвульсії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848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97" y="4748818"/>
            <a:ext cx="3333750" cy="2000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Наслідки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нестачі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йоду. 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Наслідком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недостатнього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вмісту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 є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збої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функціях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щитовидної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залози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пояснюється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тим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 -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незамінний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компонент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гормонів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цієї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залози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Оскільки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ці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гормони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 основному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керують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енергетичними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процесами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то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недолік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проявляється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зниженням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вироблення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енергії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 тканинах і органах. Особливо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несприятливо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дефіцит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позначається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У них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спостерігається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помітне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відставання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як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розумовому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так і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фізичному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дорослих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недостатність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виражається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появою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зоба. На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недостатність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 в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крові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відповідає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збільшеними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розмірами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щитовидної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залози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Окрім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зростання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зоба,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спостерігається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зниження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температури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тіла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апатія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загальмованість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випадання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волосся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набряки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по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всьому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тілу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75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51125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При </a:t>
            </a:r>
            <a:r>
              <a:rPr lang="ru-RU" sz="2400" dirty="0" err="1">
                <a:latin typeface="Georgia" pitchFamily="18" charset="0"/>
              </a:rPr>
              <a:t>нестачі</a:t>
            </a:r>
            <a:r>
              <a:rPr lang="ru-RU" sz="2400" dirty="0">
                <a:latin typeface="Georgia" pitchFamily="18" charset="0"/>
              </a:rPr>
              <a:t> фосфору в </a:t>
            </a:r>
            <a:r>
              <a:rPr lang="ru-RU" sz="2400" dirty="0" err="1">
                <a:latin typeface="Georgia" pitchFamily="18" charset="0"/>
              </a:rPr>
              <a:t>організмі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розвиваються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різні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захворювання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кісток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r>
              <a:rPr lang="ru-RU" sz="2400" dirty="0" err="1" smtClean="0">
                <a:latin typeface="Georgia" pitchFamily="18" charset="0"/>
              </a:rPr>
              <a:t>Надмірне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надходження</a:t>
            </a:r>
            <a:r>
              <a:rPr lang="ru-RU" sz="2400" dirty="0">
                <a:latin typeface="Georgia" pitchFamily="18" charset="0"/>
              </a:rPr>
              <a:t> фосфору </a:t>
            </a:r>
            <a:r>
              <a:rPr lang="ru-RU" sz="2400" dirty="0" err="1">
                <a:latin typeface="Georgia" pitchFamily="18" charset="0"/>
              </a:rPr>
              <a:t>призводить</a:t>
            </a:r>
            <a:r>
              <a:rPr lang="ru-RU" sz="2400" dirty="0">
                <a:latin typeface="Georgia" pitchFamily="18" charset="0"/>
              </a:rPr>
              <a:t> до </a:t>
            </a:r>
            <a:r>
              <a:rPr lang="ru-RU" sz="2400" dirty="0" err="1">
                <a:latin typeface="Georgia" pitchFamily="18" charset="0"/>
              </a:rPr>
              <a:t>розвитку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підвищеного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вмісту</a:t>
            </a:r>
            <a:r>
              <a:rPr lang="ru-RU" sz="2400" dirty="0">
                <a:latin typeface="Georgia" pitchFamily="18" charset="0"/>
              </a:rPr>
              <a:t> фосфору в </a:t>
            </a:r>
            <a:r>
              <a:rPr lang="ru-RU" sz="2400" dirty="0" err="1">
                <a:latin typeface="Georgia" pitchFamily="18" charset="0"/>
              </a:rPr>
              <a:t>крові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що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провокує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розвиток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сечокам'яної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хвороби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Цей</a:t>
            </a:r>
            <a:r>
              <a:rPr lang="ru-RU" sz="2400" dirty="0">
                <a:latin typeface="Georgia" pitchFamily="18" charset="0"/>
              </a:rPr>
              <a:t> факт </a:t>
            </a:r>
            <a:r>
              <a:rPr lang="ru-RU" sz="2400" dirty="0" err="1">
                <a:latin typeface="Georgia" pitchFamily="18" charset="0"/>
              </a:rPr>
              <a:t>має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велике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значення</a:t>
            </a:r>
            <a:r>
              <a:rPr lang="ru-RU" sz="2400" dirty="0">
                <a:latin typeface="Georgia" pitchFamily="18" charset="0"/>
              </a:rPr>
              <a:t> у </a:t>
            </a:r>
            <a:r>
              <a:rPr lang="ru-RU" sz="2400" dirty="0" err="1">
                <a:latin typeface="Georgia" pitchFamily="18" charset="0"/>
              </a:rPr>
              <a:t>дітей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молодшого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віку</a:t>
            </a:r>
            <a:r>
              <a:rPr lang="ru-RU" sz="2400" dirty="0">
                <a:latin typeface="Georgia" pitchFamily="18" charset="0"/>
              </a:rPr>
              <a:t>, у них </a:t>
            </a:r>
            <a:r>
              <a:rPr lang="ru-RU" sz="2400" dirty="0" err="1">
                <a:latin typeface="Georgia" pitchFamily="18" charset="0"/>
              </a:rPr>
              <a:t>органи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ще</a:t>
            </a:r>
            <a:r>
              <a:rPr lang="ru-RU" sz="2400" dirty="0">
                <a:latin typeface="Georgia" pitchFamily="18" charset="0"/>
              </a:rPr>
              <a:t> не </a:t>
            </a:r>
            <a:r>
              <a:rPr lang="ru-RU" sz="2400" dirty="0" err="1">
                <a:latin typeface="Georgia" pitchFamily="18" charset="0"/>
              </a:rPr>
              <a:t>сформовані</a:t>
            </a:r>
            <a:r>
              <a:rPr lang="ru-RU" sz="2400" dirty="0">
                <a:latin typeface="Georgia" pitchFamily="18" charset="0"/>
              </a:rPr>
              <a:t> до </a:t>
            </a:r>
            <a:r>
              <a:rPr lang="ru-RU" sz="2400" dirty="0" err="1">
                <a:latin typeface="Georgia" pitchFamily="18" charset="0"/>
              </a:rPr>
              <a:t>кінця</a:t>
            </a:r>
            <a:r>
              <a:rPr lang="ru-RU" sz="2400" dirty="0">
                <a:latin typeface="Georgia" pitchFamily="18" charset="0"/>
              </a:rPr>
              <a:t> і не </a:t>
            </a:r>
            <a:r>
              <a:rPr lang="ru-RU" sz="2400" dirty="0" err="1">
                <a:latin typeface="Georgia" pitchFamily="18" charset="0"/>
              </a:rPr>
              <a:t>можуть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забезпечити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його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повноцінне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виведення</a:t>
            </a:r>
            <a:r>
              <a:rPr lang="ru-RU" sz="2400" dirty="0">
                <a:latin typeface="Georgia" pitchFamily="18" charset="0"/>
              </a:rPr>
              <a:t>. При </a:t>
            </a:r>
            <a:r>
              <a:rPr lang="ru-RU" sz="2400" dirty="0" err="1">
                <a:latin typeface="Georgia" pitchFamily="18" charset="0"/>
              </a:rPr>
              <a:t>порушеннях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обміну</a:t>
            </a:r>
            <a:r>
              <a:rPr lang="ru-RU" sz="2400" dirty="0">
                <a:latin typeface="Georgia" pitchFamily="18" charset="0"/>
              </a:rPr>
              <a:t> фосфору </a:t>
            </a:r>
            <a:r>
              <a:rPr lang="ru-RU" sz="2400" dirty="0" err="1">
                <a:latin typeface="Georgia" pitchFamily="18" charset="0"/>
              </a:rPr>
              <a:t>виникає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розм'якшення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кісткової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тканини</a:t>
            </a:r>
            <a:r>
              <a:rPr lang="ru-RU" sz="2400" dirty="0">
                <a:latin typeface="Georgia" pitchFamily="18" charset="0"/>
              </a:rPr>
              <a:t> у </a:t>
            </a:r>
            <a:r>
              <a:rPr lang="ru-RU" sz="2400" dirty="0" err="1">
                <a:latin typeface="Georgia" pitchFamily="18" charset="0"/>
              </a:rPr>
              <a:t>дорослих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розвивається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рахіт</a:t>
            </a:r>
            <a:r>
              <a:rPr lang="ru-RU" sz="2400" dirty="0">
                <a:latin typeface="Georgia" pitchFamily="18" charset="0"/>
              </a:rPr>
              <a:t> у </a:t>
            </a:r>
            <a:r>
              <a:rPr lang="ru-RU" sz="2400" dirty="0" err="1">
                <a:latin typeface="Georgia" pitchFamily="18" charset="0"/>
              </a:rPr>
              <a:t>дітей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3240360" cy="39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9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58" y="2852936"/>
            <a:ext cx="2847975" cy="3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84" y="22940"/>
            <a:ext cx="95770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47008E"/>
                </a:solidFill>
                <a:latin typeface="Georgia" pitchFamily="18" charset="0"/>
              </a:rPr>
              <a:t>Більша</a:t>
            </a:r>
            <a:r>
              <a:rPr lang="ru-RU" sz="2000" dirty="0" smtClean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частина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симптомів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дефіциту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пов'язана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гіпоксією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(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кисневим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голодуванням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),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оскільки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саме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сприяє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виробленню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еритроцитів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і синтезу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гемоглобіну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який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приєднує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до себе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кисень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транспортує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в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тканини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. </a:t>
            </a:r>
            <a:r>
              <a:rPr lang="ru-RU" sz="2000" dirty="0" smtClean="0">
                <a:solidFill>
                  <a:srgbClr val="47008E"/>
                </a:solidFill>
                <a:latin typeface="Georgia" pitchFamily="18" charset="0"/>
              </a:rPr>
              <a:t> Причини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нестачі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різноманітні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. Вони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пов'язані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або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недостатнім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надходженням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або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порушенням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засвоєння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або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крововтратою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. До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основних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відносяться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неповноцінне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харчування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зловживання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чаєм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та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кавою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підвищене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споживання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кальцію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дефіцит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вітамінів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С і В12,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крововтрати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гастрит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зниженою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кислотністю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глистні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інвазії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порушення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функцій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щитовидної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залози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пухлини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опромінення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інфекції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ревматизм,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хвороби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печінки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селезінки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вагітність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, донорство.</a:t>
            </a:r>
          </a:p>
          <a:p>
            <a:r>
              <a:rPr lang="ru-RU" sz="2000" dirty="0" err="1" smtClean="0">
                <a:solidFill>
                  <a:srgbClr val="47008E"/>
                </a:solidFill>
                <a:latin typeface="Georgia" pitchFamily="18" charset="0"/>
              </a:rPr>
              <a:t>Дефіцит</a:t>
            </a:r>
            <a:r>
              <a:rPr lang="ru-RU" sz="2000" dirty="0" smtClean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викликає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Хвороби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крові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-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анемію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гемохроматоз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Зниження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імунітету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-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часті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простудні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та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запальні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захворювання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Порушення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роботи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центральної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нервової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системи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-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головний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біль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запаморочення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безсоння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зниження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пам'яті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та </a:t>
            </a:r>
            <a:r>
              <a:rPr lang="ru-RU" sz="2000" dirty="0" err="1" smtClean="0">
                <a:solidFill>
                  <a:srgbClr val="47008E"/>
                </a:solidFill>
                <a:latin typeface="Georgia" pitchFamily="18" charset="0"/>
              </a:rPr>
              <a:t>уваги</a:t>
            </a:r>
            <a:r>
              <a:rPr lang="ru-RU" sz="2000" dirty="0" smtClean="0">
                <a:solidFill>
                  <a:srgbClr val="47008E"/>
                </a:solidFill>
                <a:latin typeface="Georgia" pitchFamily="18" charset="0"/>
              </a:rPr>
              <a:t>;</a:t>
            </a:r>
            <a:endParaRPr lang="ru-RU" sz="2000" dirty="0">
              <a:solidFill>
                <a:srgbClr val="47008E"/>
              </a:solidFill>
              <a:latin typeface="Georgia" pitchFamily="18" charset="0"/>
            </a:endParaRP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Серцево-судинні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хвороби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Захворювання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шлунково-кишкового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тракту -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хронічний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гастродуоденіт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запалення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слизової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шлунка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Сухість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шкіри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волосся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а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також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вугровий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висип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Запалення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слизової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47008E"/>
                </a:solidFill>
                <a:latin typeface="Georgia" pitchFamily="18" charset="0"/>
              </a:rPr>
              <a:t>оболонки</a:t>
            </a:r>
            <a:r>
              <a:rPr lang="ru-RU" sz="2000" dirty="0" smtClean="0">
                <a:solidFill>
                  <a:srgbClr val="47008E"/>
                </a:solidFill>
                <a:latin typeface="Georgia" pitchFamily="18" charset="0"/>
              </a:rPr>
              <a:t> рота 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і </a:t>
            </a:r>
            <a:r>
              <a:rPr lang="ru-RU" sz="2000" dirty="0" smtClean="0">
                <a:solidFill>
                  <a:srgbClr val="47008E"/>
                </a:solidFill>
                <a:latin typeface="Georgia" pitchFamily="18" charset="0"/>
              </a:rPr>
              <a:t>носа.</a:t>
            </a:r>
            <a:endParaRPr lang="ru-RU" sz="2000" dirty="0">
              <a:solidFill>
                <a:srgbClr val="47008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60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49" y="2924944"/>
            <a:ext cx="4505325" cy="3381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650" y="170344"/>
            <a:ext cx="65162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3399"/>
                </a:solidFill>
                <a:latin typeface="Monotype Corsiva" pitchFamily="66" charset="0"/>
              </a:rPr>
              <a:t>                       Режим </a:t>
            </a:r>
            <a:r>
              <a:rPr lang="ru-RU" sz="4000" dirty="0" err="1">
                <a:solidFill>
                  <a:srgbClr val="FF3399"/>
                </a:solidFill>
                <a:latin typeface="Monotype Corsiva" pitchFamily="66" charset="0"/>
              </a:rPr>
              <a:t>харчування</a:t>
            </a:r>
            <a:endParaRPr lang="ru-RU" sz="4000" dirty="0">
              <a:solidFill>
                <a:srgbClr val="FF3399"/>
              </a:solidFill>
              <a:latin typeface="Monotype Corsiva" pitchFamily="66" charset="0"/>
            </a:endParaRPr>
          </a:p>
          <a:p>
            <a:r>
              <a:rPr lang="ru-RU" sz="2400" dirty="0" err="1">
                <a:latin typeface="Georgia" pitchFamily="18" charset="0"/>
              </a:rPr>
              <a:t>Велике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значення</a:t>
            </a:r>
            <a:r>
              <a:rPr lang="ru-RU" sz="2400" dirty="0">
                <a:latin typeface="Georgia" pitchFamily="18" charset="0"/>
              </a:rPr>
              <a:t> для </a:t>
            </a:r>
            <a:r>
              <a:rPr lang="ru-RU" sz="2400" dirty="0" err="1">
                <a:latin typeface="Georgia" pitchFamily="18" charset="0"/>
              </a:rPr>
              <a:t>кращого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засвоєння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їжі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має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правильний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розподіл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її</a:t>
            </a:r>
            <a:r>
              <a:rPr lang="ru-RU" sz="2400" dirty="0">
                <a:latin typeface="Georgia" pitchFamily="18" charset="0"/>
              </a:rPr>
              <a:t> на </a:t>
            </a:r>
            <a:r>
              <a:rPr lang="ru-RU" sz="2400" dirty="0" err="1">
                <a:latin typeface="Georgia" pitchFamily="18" charset="0"/>
              </a:rPr>
              <a:t>окремі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прийоми</a:t>
            </a:r>
            <a:r>
              <a:rPr lang="ru-RU" sz="2400" dirty="0">
                <a:latin typeface="Georgia" pitchFamily="18" charset="0"/>
              </a:rPr>
              <a:t>. Для </a:t>
            </a:r>
            <a:r>
              <a:rPr lang="ru-RU" sz="2400" dirty="0" err="1">
                <a:latin typeface="Georgia" pitchFamily="18" charset="0"/>
              </a:rPr>
              <a:t>нормальної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роботи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шлунково-кишкового</a:t>
            </a:r>
            <a:r>
              <a:rPr lang="ru-RU" sz="2400" dirty="0">
                <a:latin typeface="Georgia" pitchFamily="18" charset="0"/>
              </a:rPr>
              <a:t> тракту </a:t>
            </a:r>
            <a:r>
              <a:rPr lang="ru-RU" sz="2400" dirty="0" err="1">
                <a:latin typeface="Georgia" pitchFamily="18" charset="0"/>
              </a:rPr>
              <a:t>необхідно</a:t>
            </a:r>
            <a:r>
              <a:rPr lang="ru-RU" sz="2400" dirty="0">
                <a:latin typeface="Georgia" pitchFamily="18" charset="0"/>
              </a:rPr>
              <a:t> твердо </a:t>
            </a:r>
            <a:r>
              <a:rPr lang="ru-RU" sz="2400" dirty="0" err="1">
                <a:latin typeface="Georgia" pitchFamily="18" charset="0"/>
              </a:rPr>
              <a:t>встановити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години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прийому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їжі</a:t>
            </a:r>
            <a:r>
              <a:rPr lang="ru-RU" sz="2400" dirty="0">
                <a:latin typeface="Georgia" pitchFamily="18" charset="0"/>
              </a:rPr>
              <a:t> і правильно </a:t>
            </a:r>
            <a:r>
              <a:rPr lang="ru-RU" sz="2400" dirty="0" err="1">
                <a:latin typeface="Georgia" pitchFamily="18" charset="0"/>
              </a:rPr>
              <a:t>розподілити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її</a:t>
            </a:r>
            <a:r>
              <a:rPr lang="ru-RU" sz="2400" dirty="0">
                <a:latin typeface="Georgia" pitchFamily="18" charset="0"/>
              </a:rPr>
              <a:t> як по </a:t>
            </a:r>
            <a:r>
              <a:rPr lang="ru-RU" sz="2400" dirty="0" err="1">
                <a:latin typeface="Georgia" pitchFamily="18" charset="0"/>
              </a:rPr>
              <a:t>калорійності</a:t>
            </a:r>
            <a:r>
              <a:rPr lang="ru-RU" sz="2400" dirty="0">
                <a:latin typeface="Georgia" pitchFamily="18" charset="0"/>
              </a:rPr>
              <a:t>, так і по продуктах, </a:t>
            </a:r>
            <a:r>
              <a:rPr lang="ru-RU" sz="2400" dirty="0" err="1">
                <a:latin typeface="Georgia" pitchFamily="18" charset="0"/>
              </a:rPr>
              <a:t>які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входять</a:t>
            </a:r>
            <a:r>
              <a:rPr lang="ru-RU" sz="2400" dirty="0">
                <a:latin typeface="Georgia" pitchFamily="18" charset="0"/>
              </a:rPr>
              <a:t> до </a:t>
            </a:r>
            <a:r>
              <a:rPr lang="ru-RU" sz="2400" dirty="0" err="1">
                <a:latin typeface="Georgia" pitchFamily="18" charset="0"/>
              </a:rPr>
              <a:t>неї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Найкращим</a:t>
            </a:r>
            <a:r>
              <a:rPr lang="ru-RU" sz="2400" dirty="0">
                <a:latin typeface="Georgia" pitchFamily="18" charset="0"/>
              </a:rPr>
              <a:t> режимом </a:t>
            </a:r>
            <a:r>
              <a:rPr lang="ru-RU" sz="2400" dirty="0" err="1">
                <a:latin typeface="Georgia" pitchFamily="18" charset="0"/>
              </a:rPr>
              <a:t>харчування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слід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вважати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чотириразовий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прийом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їжі</a:t>
            </a:r>
            <a:r>
              <a:rPr lang="ru-RU" sz="2400" dirty="0">
                <a:latin typeface="Georgia" pitchFamily="18" charset="0"/>
              </a:rPr>
              <a:t>.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Перший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ранковий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сніданок</a:t>
            </a:r>
            <a:r>
              <a:rPr lang="ru-RU" sz="2400" dirty="0">
                <a:latin typeface="Georgia" pitchFamily="18" charset="0"/>
              </a:rPr>
              <a:t> повинен </a:t>
            </a:r>
            <a:r>
              <a:rPr lang="ru-RU" sz="2400" dirty="0" err="1">
                <a:latin typeface="Georgia" pitchFamily="18" charset="0"/>
              </a:rPr>
              <a:t>містити</a:t>
            </a:r>
            <a:r>
              <a:rPr lang="ru-RU" sz="2400" dirty="0">
                <a:latin typeface="Georgia" pitchFamily="18" charset="0"/>
              </a:rPr>
              <a:t> 25-30% </a:t>
            </a:r>
            <a:r>
              <a:rPr lang="ru-RU" sz="2400" dirty="0" err="1">
                <a:latin typeface="Georgia" pitchFamily="18" charset="0"/>
              </a:rPr>
              <a:t>всього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добового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раціону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другий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сніданок</a:t>
            </a:r>
            <a:r>
              <a:rPr lang="ru-RU" sz="2400" dirty="0">
                <a:latin typeface="Georgia" pitchFamily="18" charset="0"/>
              </a:rPr>
              <a:t> - 10-15%,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err="1" smtClean="0">
                <a:latin typeface="Georgia" pitchFamily="18" charset="0"/>
              </a:rPr>
              <a:t>обід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- 40-45% і вечеря 15 - 20%. </a:t>
            </a:r>
          </a:p>
        </p:txBody>
      </p:sp>
    </p:spTree>
    <p:extLst>
      <p:ext uri="{BB962C8B-B14F-4D97-AF65-F5344CB8AC3E}">
        <p14:creationId xmlns:p14="http://schemas.microsoft.com/office/powerpoint/2010/main" val="960199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566"/>
            <a:ext cx="9198491" cy="6890566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Georgia" pitchFamily="18" charset="0"/>
              </a:rPr>
              <a:t>Продукти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багаті</a:t>
            </a:r>
            <a:r>
              <a:rPr lang="ru-RU" sz="2400" dirty="0">
                <a:latin typeface="Georgia" pitchFamily="18" charset="0"/>
              </a:rPr>
              <a:t> на </a:t>
            </a:r>
            <a:r>
              <a:rPr lang="ru-RU" sz="2400" dirty="0" err="1">
                <a:latin typeface="Georgia" pitchFamily="18" charset="0"/>
              </a:rPr>
              <a:t>білок</a:t>
            </a:r>
            <a:r>
              <a:rPr lang="ru-RU" sz="2400" dirty="0">
                <a:latin typeface="Georgia" pitchFamily="18" charset="0"/>
              </a:rPr>
              <a:t> (</a:t>
            </a:r>
            <a:r>
              <a:rPr lang="ru-RU" sz="2400" dirty="0" err="1">
                <a:latin typeface="Georgia" pitchFamily="18" charset="0"/>
              </a:rPr>
              <a:t>м'ясо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риба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яйця</a:t>
            </a:r>
            <a:r>
              <a:rPr lang="ru-RU" sz="2400" dirty="0">
                <a:latin typeface="Georgia" pitchFamily="18" charset="0"/>
              </a:rPr>
              <a:t>), а </a:t>
            </a:r>
            <a:r>
              <a:rPr lang="ru-RU" sz="2400" dirty="0" err="1">
                <a:latin typeface="Georgia" pitchFamily="18" charset="0"/>
              </a:rPr>
              <a:t>також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бобові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раціонально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використовувати</a:t>
            </a:r>
            <a:r>
              <a:rPr lang="ru-RU" sz="2400" dirty="0">
                <a:latin typeface="Georgia" pitchFamily="18" charset="0"/>
              </a:rPr>
              <a:t> для </a:t>
            </a:r>
            <a:r>
              <a:rPr lang="ru-RU" sz="2400" dirty="0" err="1">
                <a:latin typeface="Georgia" pitchFamily="18" charset="0"/>
              </a:rPr>
              <a:t>сніданку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обіду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Білки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тривалий</a:t>
            </a:r>
            <a:r>
              <a:rPr lang="ru-RU" sz="2400" dirty="0">
                <a:latin typeface="Georgia" pitchFamily="18" charset="0"/>
              </a:rPr>
              <a:t> час </a:t>
            </a:r>
            <a:r>
              <a:rPr lang="ru-RU" sz="2400" dirty="0" err="1">
                <a:latin typeface="Georgia" pitchFamily="18" charset="0"/>
              </a:rPr>
              <a:t>затримуються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шлунку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вимагають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значної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кількості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травних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соків</a:t>
            </a:r>
            <a:r>
              <a:rPr lang="ru-RU" sz="2400" dirty="0">
                <a:latin typeface="Georgia" pitchFamily="18" charset="0"/>
              </a:rPr>
              <a:t>; </a:t>
            </a:r>
            <a:r>
              <a:rPr lang="ru-RU" sz="2400" dirty="0" err="1">
                <a:latin typeface="Georgia" pitchFamily="18" charset="0"/>
              </a:rPr>
              <a:t>перетравлення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засвоєння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продуктів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багатих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білком</a:t>
            </a:r>
            <a:r>
              <a:rPr lang="ru-RU" sz="2400" dirty="0">
                <a:latin typeface="Georgia" pitchFamily="18" charset="0"/>
              </a:rPr>
              <a:t> (</a:t>
            </a:r>
            <a:r>
              <a:rPr lang="ru-RU" sz="2400" dirty="0" err="1">
                <a:latin typeface="Georgia" pitchFamily="18" charset="0"/>
              </a:rPr>
              <a:t>м'яса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риби</a:t>
            </a:r>
            <a:r>
              <a:rPr lang="ru-RU" sz="2400" dirty="0">
                <a:latin typeface="Georgia" pitchFamily="18" charset="0"/>
              </a:rPr>
              <a:t>), </a:t>
            </a:r>
            <a:r>
              <a:rPr lang="ru-RU" sz="2400" dirty="0" err="1">
                <a:latin typeface="Georgia" pitchFamily="18" charset="0"/>
              </a:rPr>
              <a:t>відбувається</a:t>
            </a:r>
            <a:r>
              <a:rPr lang="ru-RU" sz="2400" dirty="0">
                <a:latin typeface="Georgia" pitchFamily="18" charset="0"/>
              </a:rPr>
              <a:t> тому вдень </a:t>
            </a:r>
            <a:r>
              <a:rPr lang="ru-RU" sz="2400" dirty="0" err="1">
                <a:latin typeface="Georgia" pitchFamily="18" charset="0"/>
              </a:rPr>
              <a:t>краще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ніж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вночі</a:t>
            </a:r>
            <a:r>
              <a:rPr lang="ru-RU" sz="2400" dirty="0">
                <a:latin typeface="Georgia" pitchFamily="18" charset="0"/>
              </a:rPr>
              <a:t>. На вечерю </a:t>
            </a:r>
            <a:r>
              <a:rPr lang="ru-RU" sz="2400" dirty="0" err="1">
                <a:latin typeface="Georgia" pitchFamily="18" charset="0"/>
              </a:rPr>
              <a:t>слід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залишати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овочеві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круп'яні</a:t>
            </a:r>
            <a:r>
              <a:rPr lang="ru-RU" sz="2400" dirty="0">
                <a:latin typeface="Georgia" pitchFamily="18" charset="0"/>
              </a:rPr>
              <a:t> страви.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5" y="116632"/>
            <a:ext cx="3360010" cy="367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714156" cy="32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6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TextBox 1"/>
          <p:cNvSpPr txBox="1"/>
          <p:nvPr/>
        </p:nvSpPr>
        <p:spPr>
          <a:xfrm>
            <a:off x="3531352" y="30753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  <a:latin typeface="Monotype Corsiva" pitchFamily="66" charset="0"/>
              </a:rPr>
              <a:t>Висновок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7708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Georgia" pitchFamily="18" charset="0"/>
              </a:rPr>
              <a:t>Здоров'я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людини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забезпечується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правильним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функціонуванням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органів</a:t>
            </a:r>
            <a:r>
              <a:rPr lang="ru-RU" sz="2400" dirty="0">
                <a:latin typeface="Georgia" pitchFamily="18" charset="0"/>
              </a:rPr>
              <a:t> і систем </a:t>
            </a:r>
            <a:r>
              <a:rPr lang="ru-RU" sz="2400" dirty="0" err="1">
                <a:latin typeface="Georgia" pitchFamily="18" charset="0"/>
              </a:rPr>
              <a:t>організму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Вітаміни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мінеральні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речовини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беруть</a:t>
            </a:r>
            <a:r>
              <a:rPr lang="ru-RU" sz="2400" dirty="0">
                <a:latin typeface="Georgia" pitchFamily="18" charset="0"/>
              </a:rPr>
              <a:t> участь у </a:t>
            </a:r>
            <a:r>
              <a:rPr lang="ru-RU" sz="2400" dirty="0" err="1">
                <a:latin typeface="Georgia" pitchFamily="18" charset="0"/>
              </a:rPr>
              <a:t>багатьох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метаболічних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процесах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організму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забезпечують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його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здорове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функціонування</a:t>
            </a:r>
            <a:r>
              <a:rPr lang="ru-RU" sz="2400" dirty="0">
                <a:latin typeface="Georgia" pitchFamily="18" charset="0"/>
              </a:rPr>
              <a:t>. У </a:t>
            </a:r>
            <a:r>
              <a:rPr lang="ru-RU" sz="2400" dirty="0" err="1">
                <a:latin typeface="Georgia" pitchFamily="18" charset="0"/>
              </a:rPr>
              <a:t>раціональному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харчуванні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мінеральні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речовини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відіграють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таку</a:t>
            </a:r>
            <a:r>
              <a:rPr lang="ru-RU" sz="2400" dirty="0">
                <a:latin typeface="Georgia" pitchFamily="18" charset="0"/>
              </a:rPr>
              <a:t> ж роль, як </a:t>
            </a:r>
            <a:r>
              <a:rPr lang="ru-RU" sz="2400" dirty="0" err="1">
                <a:latin typeface="Georgia" pitchFamily="18" charset="0"/>
              </a:rPr>
              <a:t>білки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жири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вуглеводи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r>
              <a:rPr lang="ru-RU" sz="2400" dirty="0" err="1" smtClean="0">
                <a:latin typeface="Georgia" pitchFamily="18" charset="0"/>
              </a:rPr>
              <a:t>Кожен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мінеральний</a:t>
            </a:r>
            <a:r>
              <a:rPr lang="ru-RU" sz="2400" dirty="0">
                <a:latin typeface="Georgia" pitchFamily="18" charset="0"/>
              </a:rPr>
              <a:t> компонент в </a:t>
            </a:r>
            <a:r>
              <a:rPr lang="ru-RU" sz="2400" dirty="0" err="1">
                <a:latin typeface="Georgia" pitchFamily="18" charset="0"/>
              </a:rPr>
              <a:t>організмі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людини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виконує</a:t>
            </a:r>
            <a:r>
              <a:rPr lang="ru-RU" sz="2400" dirty="0">
                <a:latin typeface="Georgia" pitchFamily="18" charset="0"/>
              </a:rPr>
              <a:t> свою </a:t>
            </a:r>
            <a:r>
              <a:rPr lang="ru-RU" sz="2400" dirty="0" err="1">
                <a:latin typeface="Georgia" pitchFamily="18" charset="0"/>
              </a:rPr>
              <a:t>власну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функцію</a:t>
            </a:r>
            <a:r>
              <a:rPr lang="ru-RU" sz="2400" dirty="0">
                <a:latin typeface="Georgia" pitchFamily="18" charset="0"/>
              </a:rPr>
              <a:t>, тому тут </a:t>
            </a:r>
            <a:r>
              <a:rPr lang="ru-RU" sz="2400" dirty="0" err="1">
                <a:latin typeface="Georgia" pitchFamily="18" charset="0"/>
              </a:rPr>
              <a:t>неможлива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взаємозамінність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Нестача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необхідних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хімічних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елементів</a:t>
            </a:r>
            <a:r>
              <a:rPr lang="ru-RU" sz="2400" dirty="0" smtClean="0">
                <a:latin typeface="Georgia" pitchFamily="18" charset="0"/>
              </a:rPr>
              <a:t> в </a:t>
            </a:r>
            <a:r>
              <a:rPr lang="ru-RU" sz="2400" dirty="0" err="1" smtClean="0">
                <a:latin typeface="Georgia" pitchFamily="18" charset="0"/>
              </a:rPr>
              <a:t>організмі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впливає</a:t>
            </a:r>
            <a:r>
              <a:rPr lang="ru-RU" sz="2400" dirty="0" smtClean="0">
                <a:latin typeface="Georgia" pitchFamily="18" charset="0"/>
              </a:rPr>
              <a:t> на наше здоров</a:t>
            </a:r>
            <a:r>
              <a:rPr lang="en-US" sz="2400" dirty="0" smtClean="0">
                <a:latin typeface="Georgia" pitchFamily="18" charset="0"/>
              </a:rPr>
              <a:t>’</a:t>
            </a:r>
            <a:r>
              <a:rPr lang="uk-UA" sz="2400" dirty="0" smtClean="0">
                <a:latin typeface="Georgia" pitchFamily="18" charset="0"/>
              </a:rPr>
              <a:t>я та життєдіяльність. </a:t>
            </a:r>
            <a:r>
              <a:rPr lang="ru-RU" sz="2400" dirty="0" err="1" smtClean="0">
                <a:latin typeface="Georgia" pitchFamily="18" charset="0"/>
              </a:rPr>
              <a:t>Виниклі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нездужання</a:t>
            </a:r>
            <a:r>
              <a:rPr lang="ru-RU" sz="2400" dirty="0">
                <a:latin typeface="Georgia" pitchFamily="18" charset="0"/>
              </a:rPr>
              <a:t> часто є </a:t>
            </a:r>
            <a:r>
              <a:rPr lang="ru-RU" sz="2400" dirty="0" err="1" smtClean="0">
                <a:latin typeface="Georgia" pitchFamily="18" charset="0"/>
              </a:rPr>
              <a:t>наслідком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браку того </a:t>
            </a:r>
            <a:r>
              <a:rPr lang="ru-RU" sz="2400" dirty="0" err="1">
                <a:latin typeface="Georgia" pitchFamily="18" charset="0"/>
              </a:rPr>
              <a:t>чи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іншого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мінералу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що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можна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з'ясувати</a:t>
            </a:r>
            <a:r>
              <a:rPr lang="ru-RU" sz="2400" dirty="0">
                <a:latin typeface="Georgia" pitchFamily="18" charset="0"/>
              </a:rPr>
              <a:t> при </a:t>
            </a:r>
            <a:r>
              <a:rPr lang="ru-RU" sz="2400" dirty="0" err="1">
                <a:latin typeface="Georgia" pitchFamily="18" charset="0"/>
              </a:rPr>
              <a:t>медичному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обстеженні</a:t>
            </a:r>
            <a:r>
              <a:rPr lang="ru-RU" sz="2400" dirty="0">
                <a:latin typeface="Georg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7477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84" y="3132712"/>
            <a:ext cx="34290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55905"/>
            <a:ext cx="882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00B050"/>
                </a:solidFill>
                <a:latin typeface="Georgia" pitchFamily="18" charset="0"/>
              </a:rPr>
              <a:t>Елементози</a:t>
            </a:r>
            <a:r>
              <a:rPr lang="uk-UA" sz="2800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uk-UA" sz="2800" dirty="0" smtClean="0">
                <a:latin typeface="Georgia" pitchFamily="18" charset="0"/>
              </a:rPr>
              <a:t>– хвороби, що виникають при неправильному вживанні хімічних елементів в їжі. </a:t>
            </a:r>
            <a:endParaRPr lang="uk-UA" sz="2800" dirty="0">
              <a:latin typeface="Georgia" pitchFamily="18" charset="0"/>
            </a:endParaRPr>
          </a:p>
          <a:p>
            <a:pPr algn="ctr"/>
            <a:r>
              <a:rPr lang="uk-UA" sz="2800" dirty="0" smtClean="0">
                <a:latin typeface="Georgia" pitchFamily="18" charset="0"/>
              </a:rPr>
              <a:t>Людський організм для забезпечення життєдіяльності, розвитку та росту потребує поживних речовин, вітамінів мінеральних солей та хімічних елементів (</a:t>
            </a:r>
            <a:r>
              <a:rPr lang="uk-UA" sz="2800" dirty="0" err="1" smtClean="0">
                <a:latin typeface="Georgia" pitchFamily="18" charset="0"/>
              </a:rPr>
              <a:t>мікро-</a:t>
            </a:r>
            <a:r>
              <a:rPr lang="uk-UA" sz="2800" dirty="0" smtClean="0">
                <a:latin typeface="Georgia" pitchFamily="18" charset="0"/>
              </a:rPr>
              <a:t>, </a:t>
            </a:r>
            <a:r>
              <a:rPr lang="uk-UA" sz="2800" dirty="0" err="1" smtClean="0">
                <a:latin typeface="Georgia" pitchFamily="18" charset="0"/>
              </a:rPr>
              <a:t>макро-</a:t>
            </a:r>
            <a:r>
              <a:rPr lang="uk-UA" sz="2800" dirty="0" smtClean="0">
                <a:latin typeface="Georgia" pitchFamily="18" charset="0"/>
              </a:rPr>
              <a:t>, ультрамікроелементів та органогенів). При порушенні раціонального харчування у людини розвиваються різні хвороби.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3328"/>
            <a:ext cx="3238500" cy="2428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65104"/>
            <a:ext cx="3431323" cy="22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15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132856"/>
            <a:ext cx="53174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F84420"/>
                </a:solidFill>
                <a:latin typeface="Monotype Corsiva" pitchFamily="66" charset="0"/>
              </a:rPr>
              <a:t>Дякую за увагу!</a:t>
            </a:r>
            <a:endParaRPr lang="ru-RU" sz="6600" dirty="0">
              <a:solidFill>
                <a:srgbClr val="F8442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76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72" y="4349353"/>
            <a:ext cx="3810000" cy="238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92170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itchFamily="66" charset="0"/>
              </a:rPr>
              <a:t>Вітаміни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Вітаміни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синтезуються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накопичуються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недостатній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кількості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Мікрофлорою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тонкої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кишки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здійснюється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синтез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деяких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із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них,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може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задовольнити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потребу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вітамінах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і тому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потрібне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постійне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надходження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з продуктами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харчування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Вітаміни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крім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вітаміну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В12,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входять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до складу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великої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кількості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продуктів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антиоксиданти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допомагають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нейтралізувати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вільні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радикали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постійно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ушкоджують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молекули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Найбільшу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кількість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антиоксидантів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серед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всіх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фруктів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розрахунку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одиницю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ваги, 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містить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чорниця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774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Прямоугольник 1"/>
          <p:cNvSpPr/>
          <p:nvPr/>
        </p:nvSpPr>
        <p:spPr>
          <a:xfrm>
            <a:off x="-40" y="45966"/>
            <a:ext cx="9324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                </a:t>
            </a:r>
            <a:r>
              <a:rPr lang="ru-RU" sz="4400" dirty="0" err="1" smtClean="0">
                <a:solidFill>
                  <a:srgbClr val="7030A0"/>
                </a:solidFill>
                <a:latin typeface="Monotype Corsiva" pitchFamily="66" charset="0"/>
              </a:rPr>
              <a:t>Мінеральні</a:t>
            </a:r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Monotype Corsiva" pitchFamily="66" charset="0"/>
              </a:rPr>
              <a:t>речовини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Мінеральні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речовини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є структурною та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функціональною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основою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існування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живих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систем,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забезпечують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нормальний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перебіг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метаболічних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енергетичних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процесів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підтримання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показників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гомеостазу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стимулюють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нормальне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функціонування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серцево-судинної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м'язової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кровотворної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систем.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Значення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цих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речовин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для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полягає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тому,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вони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беруть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побудові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тканин (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),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підтримуванні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кислотно-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лужної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рівноваги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нормалізаціїї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водно-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сольового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обміну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діяльності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центральної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системи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входять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є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складовими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ферментів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гормонів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4" y="4517352"/>
            <a:ext cx="3865851" cy="21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62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17" y="3950856"/>
            <a:ext cx="3733390" cy="26926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50856"/>
            <a:ext cx="3505335" cy="26926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7" y="3952133"/>
            <a:ext cx="3807878" cy="26948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0070C0"/>
                </a:solidFill>
                <a:latin typeface="Monotype Corsiva" pitchFamily="66" charset="0"/>
              </a:rPr>
              <a:t>Мінеральні</a:t>
            </a:r>
            <a:r>
              <a:rPr lang="ru-RU" sz="40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  <a:latin typeface="Monotype Corsiva" pitchFamily="66" charset="0"/>
              </a:rPr>
              <a:t>речовини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91680" y="692696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2160" y="692696"/>
            <a:ext cx="7555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1582363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>
                <a:solidFill>
                  <a:srgbClr val="002060"/>
                </a:solidFill>
                <a:latin typeface="Georgia" pitchFamily="18" charset="0"/>
              </a:rPr>
              <a:t>Макроелементи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1611795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Georgia" pitchFamily="18" charset="0"/>
              </a:rPr>
              <a:t>Мікроелементи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022" y="2105583"/>
            <a:ext cx="3458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групи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макроелементів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входять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кальцій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фосфор,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магній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натрій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калій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хлор і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сірка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0526" y="2175824"/>
            <a:ext cx="3583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До </a:t>
            </a:r>
            <a:r>
              <a:rPr lang="ru-RU" sz="2400" dirty="0" err="1">
                <a:latin typeface="Georgia" pitchFamily="18" charset="0"/>
              </a:rPr>
              <a:t>мікроелементів</a:t>
            </a:r>
            <a:r>
              <a:rPr lang="ru-RU" sz="2400" dirty="0">
                <a:latin typeface="Georgia" pitchFamily="18" charset="0"/>
              </a:rPr>
              <a:t> належать </a:t>
            </a:r>
            <a:r>
              <a:rPr lang="ru-RU" sz="2400" dirty="0" err="1">
                <a:latin typeface="Georgia" pitchFamily="18" charset="0"/>
              </a:rPr>
              <a:t>залізо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мідь</a:t>
            </a:r>
            <a:r>
              <a:rPr lang="ru-RU" sz="2400" dirty="0">
                <a:latin typeface="Georgia" pitchFamily="18" charset="0"/>
              </a:rPr>
              <a:t>, кобальт, цинк, йод та </a:t>
            </a:r>
            <a:r>
              <a:rPr lang="ru-RU" sz="2400" dirty="0" err="1">
                <a:latin typeface="Georgia" pitchFamily="18" charset="0"/>
              </a:rPr>
              <a:t>ін</a:t>
            </a:r>
            <a:r>
              <a:rPr lang="ru-RU" sz="2400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050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TextBox 1"/>
          <p:cNvSpPr txBox="1"/>
          <p:nvPr/>
        </p:nvSpPr>
        <p:spPr>
          <a:xfrm>
            <a:off x="2663359" y="0"/>
            <a:ext cx="378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err="1" smtClean="0">
                <a:solidFill>
                  <a:srgbClr val="00B050"/>
                </a:solidFill>
                <a:latin typeface="Monotype Corsiva" pitchFamily="66" charset="0"/>
              </a:rPr>
              <a:t>Макроелементи</a:t>
            </a:r>
            <a:endParaRPr lang="uk-UA" sz="440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17" y="662160"/>
            <a:ext cx="53640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Натрій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разом з </a:t>
            </a:r>
            <a:r>
              <a:rPr lang="ru-RU" sz="2400" dirty="0" err="1" smtClean="0">
                <a:solidFill>
                  <a:srgbClr val="000099"/>
                </a:solidFill>
                <a:latin typeface="Georgia" pitchFamily="18" charset="0"/>
              </a:rPr>
              <a:t>Калієм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регулює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водний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обмін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затримуючи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воду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підтримує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нормальний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осмотичний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тиск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тканинах.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Оскільки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харчових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продуктах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натрію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мало,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вводять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з кухонною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сіллю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Хлор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регулюванні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осмотичного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тиску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тканинах і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утворенні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соляної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кислоти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шлунку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Надходить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з кухонною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сіллю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Сірка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входить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деяких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амінокислот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вітаміну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В, гормону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інсуліну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. 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Міститься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 smtClean="0">
                <a:solidFill>
                  <a:srgbClr val="000099"/>
                </a:solidFill>
                <a:latin typeface="Georgia" pitchFamily="18" charset="0"/>
              </a:rPr>
              <a:t>вівсяних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крупах,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яйцях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сирі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м'ясі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.</a:t>
            </a:r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85" y="4268649"/>
            <a:ext cx="3369448" cy="23768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38" y="109533"/>
            <a:ext cx="1596007" cy="2302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23" y="2211458"/>
            <a:ext cx="2911809" cy="20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86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Кальцій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необхідний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для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побудови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зубів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для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нормальної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діяльності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нервовоі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системи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серця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Солі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кальцію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відіграють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важливу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роль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регуляції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процесів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скорочення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м'язів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згортанні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формуванні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опірних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покривних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тканин.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Він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впливає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ріст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підвищує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опірність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проти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інфекційних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захворювань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На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солі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кальцію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багаті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молоко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молочні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продукти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жовтки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яєць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риба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салат, шпинат, петрушка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.</a:t>
            </a:r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0305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301783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2586"/>
            <a:ext cx="2746668" cy="201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524315"/>
            <a:ext cx="2894260" cy="201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82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27" y="1744818"/>
            <a:ext cx="35052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339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Фосфор входить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впливає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функції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центральної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нервовоі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системи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обміні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білків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жирів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Найбільше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фосфору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молочних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продуктах (особливо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сирах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).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Він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міститься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також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яйцях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м'ясі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бобових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хлібі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Магній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впливає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м'язову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серцеву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діяльність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розширює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судини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Міститься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всіх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продуктах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рослинного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походження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молоці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м'ясі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54" y="49581"/>
            <a:ext cx="2263229" cy="1695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85" y="4262092"/>
            <a:ext cx="4123556" cy="247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373216"/>
            <a:ext cx="31683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Прямоугольник 1"/>
          <p:cNvSpPr/>
          <p:nvPr/>
        </p:nvSpPr>
        <p:spPr>
          <a:xfrm>
            <a:off x="2699792" y="14437"/>
            <a:ext cx="3246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FF0066"/>
                </a:solidFill>
                <a:latin typeface="Monotype Corsiva" pitchFamily="66" charset="0"/>
              </a:rPr>
              <a:t>Мікроелементи</a:t>
            </a:r>
            <a:endParaRPr lang="ru-RU" sz="40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8242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Входять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великої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кількості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продуктів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Наприклад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кальцій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(</a:t>
            </a:r>
            <a:r>
              <a:rPr lang="en-US" sz="2400" dirty="0" err="1">
                <a:solidFill>
                  <a:srgbClr val="000099"/>
                </a:solidFill>
                <a:latin typeface="Georgia" pitchFamily="18" charset="0"/>
              </a:rPr>
              <a:t>Ca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) 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є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молоці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капусті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броколі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йод (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I) — 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в морепродуктах,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залізо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(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Fe) — 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печінці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зелені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До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мікроелементів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належать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залізо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мідь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кобальт, цинк, 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йод.</a:t>
            </a:r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Залізо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числі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мікроелементів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відіграє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важливу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роль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яка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зводиться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до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участі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кровотворенні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тканинному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диханні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входить до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гемоглобіну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Мідь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кобальт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беруть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кровотворенні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Містяться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незначній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кількості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печінці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яловичій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жовтку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яйця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буряках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моркві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картоплі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91818"/>
            <a:ext cx="3810000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93" y="5085184"/>
            <a:ext cx="2567366" cy="1692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11983"/>
            <a:ext cx="2717735" cy="1744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45" y="5085184"/>
            <a:ext cx="2543390" cy="16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5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1586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livvson-3</dc:creator>
  <cp:lastModifiedBy>livvson-3</cp:lastModifiedBy>
  <cp:revision>19</cp:revision>
  <dcterms:created xsi:type="dcterms:W3CDTF">2013-10-03T18:11:27Z</dcterms:created>
  <dcterms:modified xsi:type="dcterms:W3CDTF">2013-10-03T20:55:29Z</dcterms:modified>
</cp:coreProperties>
</file>