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996952"/>
            <a:ext cx="6460232" cy="2038378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 </a:t>
            </a:r>
            <a:r>
              <a:rPr lang="uk-UA" sz="6200" dirty="0" smtClean="0">
                <a:solidFill>
                  <a:schemeClr val="tx1"/>
                </a:solidFill>
              </a:rPr>
              <a:t>Профілактика </a:t>
            </a:r>
            <a:r>
              <a:rPr lang="uk-UA" sz="6200" dirty="0" err="1" smtClean="0">
                <a:solidFill>
                  <a:schemeClr val="tx1"/>
                </a:solidFill>
              </a:rPr>
              <a:t>йододефіциту</a:t>
            </a:r>
            <a:r>
              <a:rPr lang="uk-UA" sz="6200" dirty="0" smtClean="0">
                <a:solidFill>
                  <a:schemeClr val="tx1"/>
                </a:solidFill>
              </a:rPr>
              <a:t> і цукрового діабету</a:t>
            </a:r>
            <a:endParaRPr lang="ru-RU" sz="6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3456384" cy="5832648"/>
          </a:xfrm>
        </p:spPr>
        <p:txBody>
          <a:bodyPr>
            <a:normAutofit fontScale="92500"/>
          </a:bodyPr>
          <a:lstStyle/>
          <a:p>
            <a:r>
              <a:rPr lang="ru-RU" dirty="0"/>
              <a:t>Б) </a:t>
            </a:r>
            <a:r>
              <a:rPr lang="ru-RU" sz="2800" b="1" dirty="0" err="1"/>
              <a:t>Помірні</a:t>
            </a:r>
            <a:r>
              <a:rPr lang="ru-RU" sz="2800" b="1" dirty="0"/>
              <a:t> </a:t>
            </a:r>
            <a:r>
              <a:rPr lang="ru-RU" sz="2800" b="1" dirty="0" err="1"/>
              <a:t>фізичні</a:t>
            </a:r>
            <a:r>
              <a:rPr lang="ru-RU" sz="2800" b="1" dirty="0"/>
              <a:t> </a:t>
            </a:r>
            <a:r>
              <a:rPr lang="ru-RU" sz="2800" b="1" dirty="0" err="1"/>
              <a:t>навантаження</a:t>
            </a:r>
            <a:r>
              <a:rPr lang="ru-RU" sz="2800" b="1" dirty="0"/>
              <a:t>.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та старшого </a:t>
            </a:r>
            <a:r>
              <a:rPr lang="ru-RU" dirty="0" err="1"/>
              <a:t>віку</a:t>
            </a: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над собою </a:t>
            </a:r>
            <a:r>
              <a:rPr lang="ru-RU" dirty="0" err="1"/>
              <a:t>експериментів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пішої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в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3851920" cy="6552728"/>
          </a:xfrm>
        </p:spPr>
        <p:txBody>
          <a:bodyPr>
            <a:normAutofit/>
          </a:bodyPr>
          <a:lstStyle/>
          <a:p>
            <a:r>
              <a:rPr lang="ru-RU" dirty="0"/>
              <a:t>В) </a:t>
            </a:r>
            <a:r>
              <a:rPr lang="ru-RU" sz="2800" b="1" dirty="0" err="1"/>
              <a:t>Нормалізація</a:t>
            </a:r>
            <a:r>
              <a:rPr lang="ru-RU" sz="2800" b="1" dirty="0"/>
              <a:t> </a:t>
            </a:r>
            <a:r>
              <a:rPr lang="ru-RU" sz="2800" b="1" dirty="0" err="1"/>
              <a:t>психоемоційного</a:t>
            </a:r>
            <a:r>
              <a:rPr lang="ru-RU" sz="2800" b="1" dirty="0"/>
              <a:t> стану. </a:t>
            </a: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питанні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помічник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.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стреси</a:t>
            </a:r>
            <a:r>
              <a:rPr lang="ru-RU" dirty="0"/>
              <a:t> на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діабету</a:t>
            </a:r>
            <a:r>
              <a:rPr lang="ru-RU" dirty="0"/>
              <a:t>. Тому рекомендовано регулярно </a:t>
            </a:r>
            <a:r>
              <a:rPr lang="ru-RU" dirty="0" err="1"/>
              <a:t>відпочивати</a:t>
            </a:r>
            <a:r>
              <a:rPr lang="ru-RU" dirty="0"/>
              <a:t> та </a:t>
            </a:r>
            <a:r>
              <a:rPr lang="ru-RU" dirty="0" err="1"/>
              <a:t>ходити</a:t>
            </a:r>
            <a:r>
              <a:rPr lang="ru-RU" dirty="0"/>
              <a:t> у </a:t>
            </a:r>
            <a:r>
              <a:rPr lang="ru-RU" dirty="0" err="1"/>
              <a:t>відпустку</a:t>
            </a:r>
            <a:r>
              <a:rPr lang="ru-RU" dirty="0"/>
              <a:t>, не </a:t>
            </a:r>
            <a:r>
              <a:rPr lang="ru-RU" dirty="0" err="1"/>
              <a:t>хвилюватися</a:t>
            </a:r>
            <a:r>
              <a:rPr lang="ru-RU" dirty="0"/>
              <a:t> та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77212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3888432" cy="6768752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/>
              <a:t>Г) </a:t>
            </a:r>
            <a:r>
              <a:rPr lang="ru-RU" sz="2800" b="1" dirty="0" err="1"/>
              <a:t>Регулярні</a:t>
            </a:r>
            <a:r>
              <a:rPr lang="ru-RU" sz="2800" b="1" dirty="0"/>
              <a:t> </a:t>
            </a:r>
            <a:r>
              <a:rPr lang="ru-RU" sz="2800" b="1" dirty="0" err="1"/>
              <a:t>профілактичні</a:t>
            </a:r>
            <a:r>
              <a:rPr lang="ru-RU" sz="2800" b="1" dirty="0"/>
              <a:t> </a:t>
            </a:r>
            <a:r>
              <a:rPr lang="ru-RU" sz="2800" b="1" dirty="0" err="1"/>
              <a:t>обстеження</a:t>
            </a:r>
            <a:r>
              <a:rPr lang="ru-RU" sz="2800" b="1" dirty="0"/>
              <a:t> </a:t>
            </a:r>
            <a:r>
              <a:rPr lang="ru-RU" dirty="0"/>
              <a:t>дозволять </a:t>
            </a:r>
            <a:r>
              <a:rPr lang="ru-RU" dirty="0" err="1"/>
              <a:t>виявити</a:t>
            </a:r>
            <a:r>
              <a:rPr lang="ru-RU" dirty="0"/>
              <a:t> та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на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. До таких </a:t>
            </a:r>
            <a:r>
              <a:rPr lang="ru-RU" dirty="0" err="1"/>
              <a:t>обстежень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періодичний</a:t>
            </a:r>
            <a:r>
              <a:rPr lang="ru-RU" dirty="0"/>
              <a:t> контроль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експрес</a:t>
            </a:r>
            <a:r>
              <a:rPr lang="ru-RU" dirty="0"/>
              <a:t> методами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біохімічного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на глюкозу.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на </a:t>
            </a:r>
            <a:r>
              <a:rPr lang="ru-RU" dirty="0" err="1"/>
              <a:t>цукровий</a:t>
            </a:r>
            <a:r>
              <a:rPr lang="ru-RU" dirty="0"/>
              <a:t> </a:t>
            </a:r>
            <a:r>
              <a:rPr lang="ru-RU" dirty="0" err="1"/>
              <a:t>діабет</a:t>
            </a:r>
            <a:r>
              <a:rPr lang="ru-RU" dirty="0"/>
              <a:t>, для </a:t>
            </a:r>
            <a:r>
              <a:rPr lang="ru-RU" dirty="0" err="1"/>
              <a:t>моніторингу</a:t>
            </a:r>
            <a:r>
              <a:rPr lang="ru-RU" dirty="0"/>
              <a:t> стану </a:t>
            </a:r>
            <a:r>
              <a:rPr lang="ru-RU" dirty="0" err="1"/>
              <a:t>організму</a:t>
            </a:r>
            <a:r>
              <a:rPr lang="ru-RU" dirty="0"/>
              <a:t> рекомендовано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/>
              <a:t>глікований</a:t>
            </a:r>
            <a:r>
              <a:rPr lang="ru-RU" dirty="0"/>
              <a:t> </a:t>
            </a:r>
            <a:r>
              <a:rPr lang="ru-RU" dirty="0" err="1"/>
              <a:t>гемоглобін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прокаже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глюкози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три </a:t>
            </a:r>
            <a:r>
              <a:rPr lang="ru-RU" dirty="0" err="1"/>
              <a:t>місяці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 на </a:t>
            </a:r>
            <a:r>
              <a:rPr lang="ru-RU" dirty="0" err="1"/>
              <a:t>вміст</a:t>
            </a:r>
            <a:r>
              <a:rPr lang="ru-RU" dirty="0"/>
              <a:t> ацетону.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361645" cy="186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5" y="86878"/>
            <a:ext cx="4744194" cy="35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67744" y="3573016"/>
            <a:ext cx="6172200" cy="189436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Перша медична допомога при харчових отруєннях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57256" cy="6141296"/>
          </a:xfrm>
        </p:spPr>
        <p:txBody>
          <a:bodyPr/>
          <a:lstStyle/>
          <a:p>
            <a:r>
              <a:rPr lang="ru-RU" sz="2800" b="1" dirty="0" err="1">
                <a:solidFill>
                  <a:srgbClr val="FF0000"/>
                </a:solidFill>
              </a:rPr>
              <a:t>Харчові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отруєння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3104178" cy="493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064896" cy="6213304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довіряють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знати, як обрати </a:t>
            </a:r>
            <a:r>
              <a:rPr lang="ru-RU" dirty="0" err="1"/>
              <a:t>якісні</a:t>
            </a:r>
            <a:r>
              <a:rPr lang="ru-RU" dirty="0"/>
              <a:t>.</a:t>
            </a:r>
          </a:p>
          <a:p>
            <a:r>
              <a:rPr lang="ru-RU" dirty="0"/>
              <a:t>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продукт, </a:t>
            </a:r>
            <a:r>
              <a:rPr lang="ru-RU" dirty="0" err="1"/>
              <a:t>звертай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маркування</a:t>
            </a:r>
            <a:r>
              <a:rPr lang="ru-RU" dirty="0"/>
              <a:t> —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, </a:t>
            </a:r>
            <a:r>
              <a:rPr lang="ru-RU" dirty="0" err="1"/>
              <a:t>нанесені</a:t>
            </a:r>
            <a:r>
              <a:rPr lang="ru-RU" dirty="0"/>
              <a:t> на упаковку. Коли </a:t>
            </a:r>
            <a:r>
              <a:rPr lang="ru-RU" dirty="0" err="1"/>
              <a:t>купуєш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без упаковки, </a:t>
            </a:r>
            <a:r>
              <a:rPr lang="ru-RU" dirty="0" err="1"/>
              <a:t>оцінюй</a:t>
            </a:r>
            <a:r>
              <a:rPr lang="ru-RU" dirty="0"/>
              <a:t> </a:t>
            </a:r>
            <a:r>
              <a:rPr lang="ru-RU" dirty="0" err="1"/>
              <a:t>свіжість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і запахом.</a:t>
            </a:r>
          </a:p>
          <a:p>
            <a:r>
              <a:rPr lang="ru-RU" dirty="0"/>
              <a:t>На </a:t>
            </a:r>
            <a:r>
              <a:rPr lang="ru-RU" dirty="0" err="1"/>
              <a:t>упаковці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обов'язкові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432423" cy="27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208912" cy="6264696"/>
          </a:xfrm>
        </p:spPr>
        <p:txBody>
          <a:bodyPr/>
          <a:lstStyle/>
          <a:p>
            <a:r>
              <a:rPr lang="ru-RU" dirty="0" err="1"/>
              <a:t>Ризиковано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на </a:t>
            </a:r>
            <a:r>
              <a:rPr lang="ru-RU" dirty="0" err="1"/>
              <a:t>стихійних</a:t>
            </a:r>
            <a:r>
              <a:rPr lang="ru-RU" dirty="0"/>
              <a:t> ринках.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:</a:t>
            </a:r>
          </a:p>
          <a:p>
            <a:r>
              <a:rPr lang="ru-RU" dirty="0"/>
              <a:t>♦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неприємний</a:t>
            </a:r>
            <a:r>
              <a:rPr lang="ru-RU" dirty="0"/>
              <a:t> запах, </a:t>
            </a:r>
            <a:r>
              <a:rPr lang="ru-RU" dirty="0" err="1"/>
              <a:t>непривабливий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;</a:t>
            </a:r>
          </a:p>
          <a:p>
            <a:r>
              <a:rPr lang="ru-RU" dirty="0"/>
              <a:t>♦ на </a:t>
            </a:r>
            <a:r>
              <a:rPr lang="ru-RU" dirty="0" err="1"/>
              <a:t>упаковці</a:t>
            </a:r>
            <a:r>
              <a:rPr lang="ru-RU" dirty="0"/>
              <a:t> не </a:t>
            </a:r>
            <a:r>
              <a:rPr lang="ru-RU" dirty="0" err="1"/>
              <a:t>зазначено</a:t>
            </a:r>
            <a:r>
              <a:rPr lang="ru-RU" dirty="0"/>
              <a:t> </a:t>
            </a:r>
            <a:r>
              <a:rPr lang="ru-RU" dirty="0" err="1"/>
              <a:t>обов'язкових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продукт і </a:t>
            </a:r>
            <a:r>
              <a:rPr lang="ru-RU" dirty="0" err="1"/>
              <a:t>виробника</a:t>
            </a:r>
            <a:r>
              <a:rPr lang="ru-RU" dirty="0"/>
              <a:t>;</a:t>
            </a:r>
          </a:p>
          <a:p>
            <a:r>
              <a:rPr lang="ru-RU" dirty="0"/>
              <a:t>♦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придатності</a:t>
            </a:r>
            <a:r>
              <a:rPr lang="ru-RU" dirty="0"/>
              <a:t> продукту </a:t>
            </a:r>
            <a:r>
              <a:rPr lang="ru-RU" dirty="0" err="1"/>
              <a:t>закінчився</a:t>
            </a:r>
            <a:r>
              <a:rPr lang="ru-RU" dirty="0"/>
              <a:t>;</a:t>
            </a:r>
          </a:p>
          <a:p>
            <a:r>
              <a:rPr lang="ru-RU" dirty="0"/>
              <a:t>♦ упаковка </a:t>
            </a:r>
            <a:r>
              <a:rPr lang="ru-RU" dirty="0" err="1"/>
              <a:t>зім'ята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пошкоджена</a:t>
            </a:r>
            <a:r>
              <a:rPr lang="ru-RU" dirty="0"/>
              <a:t>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2486"/>
            <a:ext cx="4363335" cy="299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92487"/>
            <a:ext cx="3866742" cy="281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4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1014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Перша </a:t>
            </a:r>
            <a:r>
              <a:rPr lang="ru-RU" sz="4000" b="1" dirty="0" err="1">
                <a:solidFill>
                  <a:srgbClr val="FF0000"/>
                </a:solidFill>
              </a:rPr>
              <a:t>допомога</a:t>
            </a:r>
            <a:r>
              <a:rPr lang="ru-RU" sz="4000" b="1" dirty="0">
                <a:solidFill>
                  <a:srgbClr val="FF0000"/>
                </a:solidFill>
              </a:rPr>
              <a:t> при </a:t>
            </a:r>
            <a:r>
              <a:rPr lang="ru-RU" sz="4000" b="1" dirty="0" err="1">
                <a:solidFill>
                  <a:srgbClr val="FF0000"/>
                </a:solidFill>
              </a:rPr>
              <a:t>харчових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отруєннях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причиною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стати </a:t>
            </a:r>
            <a:r>
              <a:rPr lang="ru-RU" dirty="0" err="1"/>
              <a:t>зіпсовані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консерви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здутою</a:t>
            </a:r>
            <a:r>
              <a:rPr lang="ru-RU" dirty="0"/>
              <a:t> </a:t>
            </a:r>
            <a:r>
              <a:rPr lang="ru-RU" dirty="0" err="1"/>
              <a:t>кришкою</a:t>
            </a:r>
            <a:r>
              <a:rPr lang="ru-RU" dirty="0"/>
              <a:t>, </a:t>
            </a:r>
            <a:r>
              <a:rPr lang="ru-RU" dirty="0" err="1"/>
              <a:t>помутнілим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.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куплені</a:t>
            </a:r>
            <a:r>
              <a:rPr lang="ru-RU" dirty="0"/>
              <a:t> на </a:t>
            </a:r>
            <a:r>
              <a:rPr lang="ru-RU" dirty="0" err="1"/>
              <a:t>стихійних</a:t>
            </a:r>
            <a:r>
              <a:rPr lang="ru-RU" dirty="0"/>
              <a:t> ринках,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стати причиною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.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endParaRPr lang="ru-RU" dirty="0"/>
          </a:p>
          <a:p>
            <a:r>
              <a:rPr lang="ru-RU" dirty="0" err="1"/>
              <a:t>гриби</a:t>
            </a:r>
            <a:r>
              <a:rPr lang="ru-RU" dirty="0"/>
              <a:t>. Треба бути </a:t>
            </a:r>
            <a:r>
              <a:rPr lang="ru-RU" dirty="0" err="1"/>
              <a:t>уважними</a:t>
            </a:r>
            <a:r>
              <a:rPr lang="ru-RU" dirty="0"/>
              <a:t> й </a:t>
            </a:r>
            <a:r>
              <a:rPr lang="ru-RU" dirty="0" err="1"/>
              <a:t>обережними</a:t>
            </a:r>
            <a:r>
              <a:rPr lang="ru-RU" dirty="0"/>
              <a:t>, </a:t>
            </a:r>
            <a:r>
              <a:rPr lang="ru-RU" dirty="0" err="1"/>
              <a:t>купуючи</a:t>
            </a:r>
            <a:r>
              <a:rPr lang="ru-RU" dirty="0"/>
              <a:t> і </a:t>
            </a:r>
            <a:r>
              <a:rPr lang="ru-RU" dirty="0" err="1"/>
              <a:t>зберігаючи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та </a:t>
            </a:r>
            <a:r>
              <a:rPr lang="ru-RU" dirty="0" err="1"/>
              <a:t>їсти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знаєш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0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673280" cy="6141296"/>
          </a:xfrm>
        </p:spPr>
        <p:txBody>
          <a:bodyPr/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—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животі</a:t>
            </a:r>
            <a:r>
              <a:rPr lang="ru-RU" dirty="0"/>
              <a:t>, пронос,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блювання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Вони </a:t>
            </a:r>
            <a:r>
              <a:rPr lang="ru-RU" dirty="0" err="1"/>
              <a:t>з'являються</a:t>
            </a:r>
            <a:r>
              <a:rPr lang="ru-RU" dirty="0"/>
              <a:t> через 2-4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зіпсованого</a:t>
            </a:r>
            <a:r>
              <a:rPr lang="ru-RU" dirty="0"/>
              <a:t> продукту.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5836"/>
            <a:ext cx="6179840" cy="46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638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Першу </a:t>
            </a:r>
            <a:r>
              <a:rPr lang="ru-RU" sz="3600" b="1" dirty="0" err="1">
                <a:solidFill>
                  <a:srgbClr val="FF0000"/>
                </a:solidFill>
              </a:rPr>
              <a:t>допомогу</a:t>
            </a:r>
            <a:r>
              <a:rPr lang="ru-RU" sz="3600" b="1" dirty="0">
                <a:solidFill>
                  <a:srgbClr val="FF0000"/>
                </a:solidFill>
              </a:rPr>
              <a:t> при </a:t>
            </a:r>
            <a:r>
              <a:rPr lang="ru-RU" sz="3600" b="1" dirty="0" err="1">
                <a:solidFill>
                  <a:srgbClr val="FF0000"/>
                </a:solidFill>
              </a:rPr>
              <a:t>харчовому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отруєнні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надають</a:t>
            </a:r>
            <a:r>
              <a:rPr lang="ru-RU" sz="3600" b="1" dirty="0">
                <a:solidFill>
                  <a:srgbClr val="FF0000"/>
                </a:solidFill>
              </a:rPr>
              <a:t> так: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1</a:t>
            </a:r>
            <a:r>
              <a:rPr lang="ru-RU" sz="3200" dirty="0"/>
              <a:t>.  При перших симптомах </a:t>
            </a:r>
            <a:r>
              <a:rPr lang="ru-RU" sz="3200" dirty="0" err="1"/>
              <a:t>отруєння</a:t>
            </a:r>
            <a:r>
              <a:rPr lang="ru-RU" sz="3200" dirty="0"/>
              <a:t> — </a:t>
            </a:r>
            <a:r>
              <a:rPr lang="ru-RU" sz="3200" dirty="0" err="1"/>
              <a:t>викликати</a:t>
            </a:r>
            <a:r>
              <a:rPr lang="ru-RU" sz="3200" dirty="0"/>
              <a:t> «</a:t>
            </a:r>
            <a:r>
              <a:rPr lang="ru-RU" sz="3200" dirty="0" err="1"/>
              <a:t>швидку</a:t>
            </a:r>
            <a:r>
              <a:rPr lang="ru-RU" sz="3200" dirty="0"/>
              <a:t> </a:t>
            </a:r>
            <a:r>
              <a:rPr lang="ru-RU" sz="3200" dirty="0" err="1"/>
              <a:t>допомогу</a:t>
            </a:r>
            <a:r>
              <a:rPr lang="ru-RU" sz="3200" dirty="0"/>
              <a:t>»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лікаря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38536"/>
            <a:ext cx="23145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230425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Йод</a:t>
            </a:r>
            <a:r>
              <a:rPr lang="ru-RU" sz="4000" b="1" dirty="0"/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необхідний</a:t>
            </a:r>
            <a:r>
              <a:rPr lang="ru-RU" sz="4000" b="1" dirty="0">
                <a:solidFill>
                  <a:schemeClr val="tx1"/>
                </a:solidFill>
              </a:rPr>
              <a:t> для </a:t>
            </a:r>
            <a:r>
              <a:rPr lang="ru-RU" sz="4000" b="1" dirty="0" err="1">
                <a:solidFill>
                  <a:schemeClr val="tx1"/>
                </a:solidFill>
              </a:rPr>
              <a:t>повноцінного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фізичного</a:t>
            </a:r>
            <a:r>
              <a:rPr lang="ru-RU" sz="4000" b="1" dirty="0">
                <a:solidFill>
                  <a:schemeClr val="tx1"/>
                </a:solidFill>
              </a:rPr>
              <a:t> та </a:t>
            </a:r>
            <a:r>
              <a:rPr lang="ru-RU" sz="4000" b="1" dirty="0" err="1">
                <a:solidFill>
                  <a:schemeClr val="tx1"/>
                </a:solidFill>
              </a:rPr>
              <a:t>інтелектуального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розвитку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людини</a:t>
            </a:r>
            <a:r>
              <a:rPr lang="ru-RU" sz="40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569604" cy="32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442173" cy="34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04664"/>
            <a:ext cx="3888432" cy="5760640"/>
          </a:xfrm>
        </p:spPr>
        <p:txBody>
          <a:bodyPr/>
          <a:lstStyle/>
          <a:p>
            <a:r>
              <a:rPr lang="ru-RU" dirty="0"/>
              <a:t>2.  До </a:t>
            </a:r>
            <a:r>
              <a:rPr lang="ru-RU" dirty="0" err="1"/>
              <a:t>приїзду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хворому </a:t>
            </a:r>
            <a:r>
              <a:rPr lang="ru-RU" dirty="0" err="1"/>
              <a:t>випити</a:t>
            </a:r>
            <a:r>
              <a:rPr lang="ru-RU" dirty="0"/>
              <a:t> 5-6 склянок </a:t>
            </a:r>
            <a:r>
              <a:rPr lang="ru-RU" dirty="0" err="1"/>
              <a:t>підсоленої</a:t>
            </a:r>
            <a:r>
              <a:rPr lang="ru-RU" dirty="0"/>
              <a:t> </a:t>
            </a:r>
            <a:r>
              <a:rPr lang="ru-RU" dirty="0" err="1"/>
              <a:t>кип'яченої</a:t>
            </a:r>
            <a:r>
              <a:rPr lang="ru-RU" dirty="0"/>
              <a:t> води,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. </a:t>
            </a:r>
            <a:r>
              <a:rPr lang="ru-RU" dirty="0" err="1"/>
              <a:t>Повторити</a:t>
            </a:r>
            <a:r>
              <a:rPr lang="ru-RU" dirty="0"/>
              <a:t> 2-3 рази, доки </a:t>
            </a:r>
            <a:r>
              <a:rPr lang="ru-RU" dirty="0" err="1"/>
              <a:t>з'явиться</a:t>
            </a:r>
            <a:r>
              <a:rPr lang="ru-RU" dirty="0"/>
              <a:t> вода без </a:t>
            </a:r>
            <a:r>
              <a:rPr lang="ru-RU" dirty="0" err="1"/>
              <a:t>домішок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" y="260648"/>
            <a:ext cx="3240360" cy="30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582322"/>
            <a:ext cx="3744416" cy="29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46" y="3862485"/>
            <a:ext cx="3373288" cy="27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3657600" cy="4572000"/>
          </a:xfrm>
        </p:spPr>
        <p:txBody>
          <a:bodyPr>
            <a:normAutofit/>
          </a:bodyPr>
          <a:lstStyle/>
          <a:p>
            <a:r>
              <a:rPr lang="ru-RU" sz="3200" dirty="0"/>
              <a:t>3. 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дати</a:t>
            </a:r>
            <a:r>
              <a:rPr lang="ru-RU" sz="3200" dirty="0"/>
              <a:t> </a:t>
            </a:r>
            <a:r>
              <a:rPr lang="ru-RU" sz="3200" dirty="0" err="1"/>
              <a:t>випити</a:t>
            </a:r>
            <a:r>
              <a:rPr lang="ru-RU" sz="3200" dirty="0"/>
              <a:t> </a:t>
            </a:r>
            <a:r>
              <a:rPr lang="ru-RU" sz="3200" dirty="0" err="1"/>
              <a:t>підсолену</a:t>
            </a:r>
            <a:r>
              <a:rPr lang="ru-RU" sz="3200" dirty="0"/>
              <a:t> воду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несолодкий</a:t>
            </a:r>
            <a:r>
              <a:rPr lang="ru-RU" sz="3200" dirty="0"/>
              <a:t> чай,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запобігти</a:t>
            </a:r>
            <a:r>
              <a:rPr lang="ru-RU" sz="3200" dirty="0"/>
              <a:t> </a:t>
            </a:r>
            <a:r>
              <a:rPr lang="ru-RU" sz="3200" dirty="0" err="1"/>
              <a:t>зневодненню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2696"/>
            <a:ext cx="4128120" cy="33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136904" cy="2636912"/>
          </a:xfrm>
        </p:spPr>
        <p:txBody>
          <a:bodyPr>
            <a:noAutofit/>
          </a:bodyPr>
          <a:lstStyle/>
          <a:p>
            <a:r>
              <a:rPr lang="ru-RU" sz="3200" dirty="0"/>
              <a:t>4.  Хворого </a:t>
            </a:r>
            <a:r>
              <a:rPr lang="ru-RU" sz="3200" dirty="0" err="1"/>
              <a:t>покласти</a:t>
            </a:r>
            <a:r>
              <a:rPr lang="ru-RU" sz="3200" dirty="0"/>
              <a:t> в </a:t>
            </a:r>
            <a:r>
              <a:rPr lang="ru-RU" sz="3200" dirty="0" err="1"/>
              <a:t>ліжко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голова </a:t>
            </a:r>
            <a:r>
              <a:rPr lang="ru-RU" sz="3200" dirty="0" err="1"/>
              <a:t>була</a:t>
            </a:r>
            <a:r>
              <a:rPr lang="ru-RU" sz="3200" dirty="0"/>
              <a:t> повернута </a:t>
            </a:r>
            <a:r>
              <a:rPr lang="ru-RU" sz="3200" dirty="0" err="1"/>
              <a:t>набік</a:t>
            </a:r>
            <a:r>
              <a:rPr lang="ru-RU" sz="3200" dirty="0"/>
              <a:t>. </a:t>
            </a:r>
            <a:r>
              <a:rPr lang="ru-RU" sz="3200" dirty="0" err="1"/>
              <a:t>Пильнувати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не </a:t>
            </a:r>
            <a:r>
              <a:rPr lang="ru-RU" sz="3200" dirty="0" err="1"/>
              <a:t>захлинувся</a:t>
            </a:r>
            <a:r>
              <a:rPr lang="ru-RU" sz="3200" dirty="0"/>
              <a:t> </a:t>
            </a:r>
            <a:r>
              <a:rPr lang="ru-RU" sz="3200" dirty="0" err="1"/>
              <a:t>блювотинням</a:t>
            </a:r>
            <a:r>
              <a:rPr lang="ru-RU" sz="3200" dirty="0"/>
              <a:t>. </a:t>
            </a:r>
            <a:r>
              <a:rPr lang="ru-RU" sz="3200" dirty="0" err="1"/>
              <a:t>Зігріти</a:t>
            </a:r>
            <a:r>
              <a:rPr lang="ru-RU" sz="3200" dirty="0"/>
              <a:t> (</a:t>
            </a:r>
            <a:r>
              <a:rPr lang="ru-RU" sz="3200" dirty="0" err="1"/>
              <a:t>вкрити</a:t>
            </a:r>
            <a:r>
              <a:rPr lang="ru-RU" sz="3200" dirty="0"/>
              <a:t>, </a:t>
            </a:r>
            <a:r>
              <a:rPr lang="ru-RU" sz="3200" dirty="0" err="1"/>
              <a:t>покласти</a:t>
            </a:r>
            <a:r>
              <a:rPr lang="ru-RU" sz="3200" dirty="0"/>
              <a:t> </a:t>
            </a:r>
            <a:r>
              <a:rPr lang="ru-RU" sz="3200" dirty="0" err="1"/>
              <a:t>грілки</a:t>
            </a:r>
            <a:r>
              <a:rPr lang="ru-RU" sz="3200" dirty="0"/>
              <a:t>).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" y="2886075"/>
            <a:ext cx="80391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643192" cy="5551512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C00000"/>
                </a:solidFill>
              </a:rPr>
              <a:t>Висновок</a:t>
            </a:r>
            <a:endParaRPr lang="ru-RU" sz="4800" b="1" dirty="0">
              <a:solidFill>
                <a:srgbClr val="C00000"/>
              </a:solidFill>
            </a:endParaRPr>
          </a:p>
          <a:p>
            <a:r>
              <a:rPr lang="ru-RU" b="1" dirty="0"/>
              <a:t>Для </a:t>
            </a:r>
            <a:r>
              <a:rPr lang="ru-RU" b="1" dirty="0" err="1"/>
              <a:t>профілактики</a:t>
            </a:r>
            <a:r>
              <a:rPr lang="ru-RU" b="1" dirty="0"/>
              <a:t> </a:t>
            </a:r>
            <a:r>
              <a:rPr lang="ru-RU" b="1" dirty="0" err="1"/>
              <a:t>йододефіциту</a:t>
            </a:r>
            <a:r>
              <a:rPr lang="ru-RU" b="1" dirty="0"/>
              <a:t> в </a:t>
            </a:r>
            <a:r>
              <a:rPr lang="ru-RU" b="1" dirty="0" err="1"/>
              <a:t>організмі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вживати</a:t>
            </a:r>
            <a:r>
              <a:rPr lang="ru-RU" b="1" dirty="0"/>
              <a:t> </a:t>
            </a:r>
            <a:r>
              <a:rPr lang="ru-RU" b="1" dirty="0" err="1"/>
              <a:t>продукти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містять</a:t>
            </a:r>
            <a:r>
              <a:rPr lang="ru-RU" b="1" dirty="0"/>
              <a:t> Йод, </a:t>
            </a:r>
            <a:r>
              <a:rPr lang="ru-RU" b="1" dirty="0" err="1"/>
              <a:t>користуватися</a:t>
            </a:r>
            <a:r>
              <a:rPr lang="ru-RU" b="1" dirty="0"/>
              <a:t> </a:t>
            </a:r>
            <a:r>
              <a:rPr lang="ru-RU" b="1" dirty="0" err="1"/>
              <a:t>йодованою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морською</a:t>
            </a:r>
            <a:r>
              <a:rPr lang="ru-RU" b="1" dirty="0"/>
              <a:t> </a:t>
            </a:r>
            <a:r>
              <a:rPr lang="ru-RU" b="1" dirty="0" err="1"/>
              <a:t>сіллю</a:t>
            </a:r>
            <a:r>
              <a:rPr lang="ru-RU" b="1" dirty="0"/>
              <a:t>. Для </a:t>
            </a:r>
            <a:r>
              <a:rPr lang="ru-RU" b="1" dirty="0" err="1"/>
              <a:t>профілактики</a:t>
            </a:r>
            <a:r>
              <a:rPr lang="ru-RU" b="1" dirty="0"/>
              <a:t> </a:t>
            </a:r>
            <a:r>
              <a:rPr lang="ru-RU" b="1" dirty="0" err="1"/>
              <a:t>діабету</a:t>
            </a:r>
            <a:r>
              <a:rPr lang="ru-RU" b="1" dirty="0"/>
              <a:t> не </a:t>
            </a:r>
            <a:r>
              <a:rPr lang="ru-RU" b="1" dirty="0" err="1"/>
              <a:t>зловживати</a:t>
            </a:r>
            <a:r>
              <a:rPr lang="ru-RU" b="1" dirty="0"/>
              <a:t> </a:t>
            </a:r>
            <a:r>
              <a:rPr lang="ru-RU" b="1" dirty="0" err="1"/>
              <a:t>солодощами</a:t>
            </a:r>
            <a:r>
              <a:rPr lang="ru-RU" b="1" dirty="0"/>
              <a:t>. </a:t>
            </a:r>
            <a:r>
              <a:rPr lang="ru-RU" b="1" dirty="0" err="1"/>
              <a:t>Купуючи</a:t>
            </a:r>
            <a:r>
              <a:rPr lang="ru-RU" b="1" dirty="0"/>
              <a:t> </a:t>
            </a:r>
            <a:r>
              <a:rPr lang="ru-RU" b="1" dirty="0" err="1"/>
              <a:t>продукти</a:t>
            </a:r>
            <a:r>
              <a:rPr lang="ru-RU" b="1" dirty="0"/>
              <a:t>, </a:t>
            </a:r>
            <a:r>
              <a:rPr lang="ru-RU" b="1" dirty="0" err="1"/>
              <a:t>уважно</a:t>
            </a:r>
            <a:r>
              <a:rPr lang="ru-RU" b="1" dirty="0"/>
              <a:t> </a:t>
            </a:r>
            <a:r>
              <a:rPr lang="ru-RU" b="1" dirty="0" err="1"/>
              <a:t>перевіряти</a:t>
            </a:r>
            <a:r>
              <a:rPr lang="ru-RU" b="1" dirty="0"/>
              <a:t> </a:t>
            </a:r>
            <a:r>
              <a:rPr lang="ru-RU" b="1" dirty="0" err="1"/>
              <a:t>маркування</a:t>
            </a:r>
            <a:r>
              <a:rPr lang="ru-RU" b="1" dirty="0"/>
              <a:t> упаковок з </a:t>
            </a:r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відомостями</a:t>
            </a:r>
            <a:r>
              <a:rPr lang="ru-RU" b="1" dirty="0"/>
              <a:t> про продукт. При </a:t>
            </a:r>
            <a:r>
              <a:rPr lang="ru-RU" b="1" dirty="0" err="1"/>
              <a:t>харчовому</a:t>
            </a:r>
            <a:r>
              <a:rPr lang="ru-RU" b="1" dirty="0"/>
              <a:t> </a:t>
            </a:r>
            <a:r>
              <a:rPr lang="ru-RU" b="1" dirty="0" err="1"/>
              <a:t>отруєнні</a:t>
            </a:r>
            <a:r>
              <a:rPr lang="ru-RU" b="1" dirty="0"/>
              <a:t> </a:t>
            </a:r>
            <a:r>
              <a:rPr lang="ru-RU" b="1" dirty="0" err="1"/>
              <a:t>обов'язково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«</a:t>
            </a:r>
            <a:r>
              <a:rPr lang="ru-RU" b="1" dirty="0" err="1"/>
              <a:t>швидку</a:t>
            </a:r>
            <a:r>
              <a:rPr lang="ru-RU" b="1" dirty="0"/>
              <a:t> </a:t>
            </a:r>
            <a:r>
              <a:rPr lang="ru-RU" b="1" dirty="0" err="1"/>
              <a:t>допомогу</a:t>
            </a:r>
            <a:r>
              <a:rPr lang="ru-RU" b="1" dirty="0"/>
              <a:t>»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звернутися</a:t>
            </a:r>
            <a:r>
              <a:rPr lang="ru-RU" b="1" dirty="0"/>
              <a:t> до </a:t>
            </a:r>
            <a:r>
              <a:rPr lang="ru-RU" b="1" dirty="0" err="1"/>
              <a:t>лікаря</a:t>
            </a:r>
            <a:r>
              <a:rPr lang="ru-RU" b="1" dirty="0"/>
              <a:t>. До </a:t>
            </a:r>
            <a:r>
              <a:rPr lang="ru-RU" b="1" dirty="0" err="1"/>
              <a:t>приїзду</a:t>
            </a:r>
            <a:r>
              <a:rPr lang="ru-RU" b="1" dirty="0"/>
              <a:t> </a:t>
            </a:r>
            <a:r>
              <a:rPr lang="ru-RU" b="1" dirty="0" err="1"/>
              <a:t>лікаря</a:t>
            </a:r>
            <a:r>
              <a:rPr lang="ru-RU" b="1" dirty="0"/>
              <a:t> </a:t>
            </a:r>
            <a:r>
              <a:rPr lang="ru-RU" b="1" dirty="0" err="1"/>
              <a:t>надавати</a:t>
            </a:r>
            <a:r>
              <a:rPr lang="ru-RU" b="1" dirty="0"/>
              <a:t> </a:t>
            </a:r>
            <a:r>
              <a:rPr lang="ru-RU" b="1" dirty="0" err="1"/>
              <a:t>посильну</a:t>
            </a:r>
            <a:r>
              <a:rPr lang="ru-RU" b="1" dirty="0"/>
              <a:t> </a:t>
            </a:r>
            <a:r>
              <a:rPr lang="ru-RU" b="1" dirty="0" err="1"/>
              <a:t>допомогу</a:t>
            </a:r>
            <a:r>
              <a:rPr lang="ru-RU" b="1" dirty="0"/>
              <a:t> </a:t>
            </a:r>
            <a:r>
              <a:rPr lang="ru-RU" b="1" dirty="0" err="1"/>
              <a:t>собі</a:t>
            </a:r>
            <a:r>
              <a:rPr lang="ru-RU" b="1" dirty="0"/>
              <a:t> і </a:t>
            </a:r>
            <a:r>
              <a:rPr lang="ru-RU" b="1" dirty="0" err="1"/>
              <a:t>потерпілому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3672408" cy="648072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Дефіцит</a:t>
            </a:r>
            <a:r>
              <a:rPr lang="ru-RU" sz="2800" b="1" dirty="0">
                <a:solidFill>
                  <a:srgbClr val="C00000"/>
                </a:solidFill>
              </a:rPr>
              <a:t> Йоду </a:t>
            </a:r>
            <a:r>
              <a:rPr lang="ru-RU" dirty="0" err="1"/>
              <a:t>призводить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втомлюється</a:t>
            </a:r>
            <a:r>
              <a:rPr lang="ru-RU" dirty="0"/>
              <a:t>,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,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, слух, </a:t>
            </a:r>
            <a:r>
              <a:rPr lang="ru-RU" dirty="0" err="1"/>
              <a:t>розумові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. </a:t>
            </a:r>
            <a:r>
              <a:rPr lang="ru-RU" dirty="0" err="1"/>
              <a:t>Йододефіцит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1035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77" y="3933056"/>
            <a:ext cx="3243064" cy="238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7544" y="3284984"/>
            <a:ext cx="8280920" cy="3573016"/>
          </a:xfrm>
        </p:spPr>
        <p:txBody>
          <a:bodyPr>
            <a:normAutofit/>
          </a:bodyPr>
          <a:lstStyle/>
          <a:p>
            <a:r>
              <a:rPr lang="ru-RU" sz="2800" b="1" dirty="0"/>
              <a:t>Для </a:t>
            </a:r>
            <a:r>
              <a:rPr lang="ru-RU" sz="2800" b="1" dirty="0" err="1"/>
              <a:t>профілактики</a:t>
            </a:r>
            <a:r>
              <a:rPr lang="ru-RU" sz="2800" b="1" dirty="0"/>
              <a:t> </a:t>
            </a:r>
            <a:r>
              <a:rPr lang="ru-RU" sz="2800" b="1" dirty="0" err="1" smtClean="0"/>
              <a:t>йододефіциту</a:t>
            </a:r>
            <a:r>
              <a:rPr lang="ru-RU" sz="2800" b="1" dirty="0" smtClean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Йод, і </a:t>
            </a:r>
            <a:r>
              <a:rPr lang="ru-RU" dirty="0" err="1"/>
              <a:t>заправляти</a:t>
            </a:r>
            <a:r>
              <a:rPr lang="ru-RU" dirty="0"/>
              <a:t> страви </a:t>
            </a:r>
            <a:r>
              <a:rPr lang="ru-RU" dirty="0" err="1"/>
              <a:t>йодованою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морською</a:t>
            </a:r>
            <a:r>
              <a:rPr lang="ru-RU" dirty="0"/>
              <a:t> </a:t>
            </a:r>
            <a:r>
              <a:rPr lang="ru-RU" dirty="0" err="1"/>
              <a:t>сіллю</a:t>
            </a:r>
            <a:r>
              <a:rPr lang="ru-RU" dirty="0"/>
              <a:t>.</a:t>
            </a:r>
          </a:p>
          <a:p>
            <a:r>
              <a:rPr lang="ru-RU" dirty="0"/>
              <a:t>За все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вживає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sz="2800" b="1" dirty="0"/>
              <a:t>5-6 г</a:t>
            </a:r>
            <a:r>
              <a:rPr lang="ru-RU" dirty="0"/>
              <a:t> чистого Йоду.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 </a:t>
            </a:r>
            <a:r>
              <a:rPr lang="ru-RU" dirty="0" err="1"/>
              <a:t>чайна</a:t>
            </a:r>
            <a:r>
              <a:rPr lang="ru-RU" dirty="0"/>
              <a:t> ложка. </a:t>
            </a:r>
            <a:r>
              <a:rPr lang="ru-RU" dirty="0" err="1"/>
              <a:t>Добову</a:t>
            </a:r>
            <a:r>
              <a:rPr lang="ru-RU" dirty="0"/>
              <a:t> ж норму — </a:t>
            </a:r>
            <a:r>
              <a:rPr lang="ru-RU" dirty="0" err="1"/>
              <a:t>мільйонну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грама</a:t>
            </a:r>
            <a:r>
              <a:rPr lang="ru-RU" dirty="0"/>
              <a:t> —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з </a:t>
            </a:r>
            <a:r>
              <a:rPr lang="ru-RU" dirty="0" err="1"/>
              <a:t>йодованої</a:t>
            </a:r>
            <a:r>
              <a:rPr lang="ru-RU" dirty="0"/>
              <a:t> </a:t>
            </a:r>
            <a:r>
              <a:rPr lang="ru-RU" dirty="0" err="1"/>
              <a:t>кухонної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715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476672"/>
            <a:ext cx="4334200" cy="5695528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Йодована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сіль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придатності</a:t>
            </a:r>
            <a:r>
              <a:rPr lang="ru-RU" dirty="0"/>
              <a:t>, тому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у невеликих упаковках.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йодовану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в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закритих</a:t>
            </a:r>
            <a:r>
              <a:rPr lang="ru-RU" dirty="0"/>
              <a:t> посудинах у темному сухому </a:t>
            </a:r>
            <a:r>
              <a:rPr lang="ru-RU" dirty="0" err="1"/>
              <a:t>місці</a:t>
            </a:r>
            <a:r>
              <a:rPr lang="ru-RU" dirty="0"/>
              <a:t>. Коли порушено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сполуки</a:t>
            </a:r>
            <a:r>
              <a:rPr lang="ru-RU" dirty="0"/>
              <a:t> Йоду </a:t>
            </a:r>
            <a:r>
              <a:rPr lang="ru-RU" dirty="0" err="1"/>
              <a:t>випаровуються</a:t>
            </a:r>
            <a:r>
              <a:rPr lang="ru-RU" dirty="0"/>
              <a:t>.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йодовану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 до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перед подачею на </a:t>
            </a:r>
            <a:r>
              <a:rPr lang="ru-RU" dirty="0" err="1"/>
              <a:t>стіл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2772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488832" cy="3096344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Хоча</a:t>
            </a:r>
            <a:r>
              <a:rPr lang="ru-RU" sz="2800" b="1" dirty="0"/>
              <a:t> </a:t>
            </a:r>
            <a:r>
              <a:rPr lang="ru-RU" sz="2800" b="1" dirty="0" err="1"/>
              <a:t>вуглеводи</a:t>
            </a:r>
            <a:r>
              <a:rPr lang="ru-RU" sz="2800" b="1" dirty="0"/>
              <a:t> й </a:t>
            </a:r>
            <a:r>
              <a:rPr lang="ru-RU" sz="2800" b="1" dirty="0" err="1"/>
              <a:t>посідають</a:t>
            </a:r>
            <a:r>
              <a:rPr lang="ru-RU" sz="2800" b="1" dirty="0"/>
              <a:t> </a:t>
            </a:r>
            <a:r>
              <a:rPr lang="ru-RU" sz="2800" b="1" dirty="0" err="1"/>
              <a:t>важливе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 в </a:t>
            </a:r>
            <a:r>
              <a:rPr lang="ru-RU" sz="2800" b="1" dirty="0" err="1"/>
              <a:t>харчуванні</a:t>
            </a:r>
            <a:r>
              <a:rPr lang="ru-RU" sz="2800" b="1" dirty="0"/>
              <a:t>, </a:t>
            </a:r>
            <a:r>
              <a:rPr lang="ru-RU" sz="2800" b="1" dirty="0" err="1"/>
              <a:t>проте</a:t>
            </a:r>
            <a:r>
              <a:rPr lang="ru-RU" sz="2800" b="1" dirty="0"/>
              <a:t> </a:t>
            </a:r>
            <a:r>
              <a:rPr lang="ru-RU" sz="2800" b="1" dirty="0" err="1"/>
              <a:t>надлишок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небезпечний</a:t>
            </a:r>
            <a:r>
              <a:rPr lang="ru-RU" sz="2800" b="1" dirty="0"/>
              <a:t>. В </a:t>
            </a:r>
            <a:r>
              <a:rPr lang="ru-RU" sz="2800" b="1" dirty="0" err="1"/>
              <a:t>організмі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вуглеводи</a:t>
            </a:r>
            <a:r>
              <a:rPr lang="ru-RU" sz="2800" b="1" dirty="0"/>
              <a:t> </a:t>
            </a:r>
            <a:r>
              <a:rPr lang="ru-RU" sz="2800" b="1" dirty="0" err="1"/>
              <a:t>можуть</a:t>
            </a:r>
            <a:r>
              <a:rPr lang="ru-RU" sz="2800" b="1" dirty="0"/>
              <a:t> </a:t>
            </a:r>
            <a:r>
              <a:rPr lang="ru-RU" sz="2800" b="1" dirty="0" err="1"/>
              <a:t>перетворюватися</a:t>
            </a:r>
            <a:r>
              <a:rPr lang="ru-RU" sz="2800" b="1" dirty="0"/>
              <a:t> на </a:t>
            </a:r>
            <a:r>
              <a:rPr lang="ru-RU" sz="2800" b="1" dirty="0" err="1"/>
              <a:t>жири</a:t>
            </a:r>
            <a:r>
              <a:rPr lang="ru-RU" sz="2800" b="1" dirty="0"/>
              <a:t> й </a:t>
            </a:r>
            <a:r>
              <a:rPr lang="ru-RU" sz="2800" b="1" dirty="0" err="1"/>
              <a:t>відкладатися</a:t>
            </a:r>
            <a:r>
              <a:rPr lang="ru-RU" sz="2800" b="1" dirty="0"/>
              <a:t>, як і </a:t>
            </a:r>
            <a:r>
              <a:rPr lang="ru-RU" sz="2800" b="1" dirty="0" err="1"/>
              <a:t>жири</a:t>
            </a:r>
            <a:r>
              <a:rPr lang="ru-RU" sz="2800" b="1" dirty="0"/>
              <a:t>, </a:t>
            </a:r>
            <a:r>
              <a:rPr lang="ru-RU" sz="2800" b="1" dirty="0" err="1"/>
              <a:t>зайвими</a:t>
            </a:r>
            <a:r>
              <a:rPr lang="ru-RU" sz="2800" b="1" dirty="0"/>
              <a:t> </a:t>
            </a:r>
            <a:r>
              <a:rPr lang="ru-RU" sz="2800" b="1" dirty="0" err="1"/>
              <a:t>кілограмами</a:t>
            </a:r>
            <a:r>
              <a:rPr lang="ru-RU" sz="2800" b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573016"/>
            <a:ext cx="3700661" cy="247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63216"/>
            <a:ext cx="3723603" cy="248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404664"/>
            <a:ext cx="4032448" cy="5767536"/>
          </a:xfrm>
        </p:spPr>
        <p:txBody>
          <a:bodyPr>
            <a:normAutofit/>
          </a:bodyPr>
          <a:lstStyle/>
          <a:p>
            <a:r>
              <a:rPr lang="ru-RU" sz="3200" dirty="0" err="1"/>
              <a:t>Зловживання</a:t>
            </a:r>
            <a:r>
              <a:rPr lang="ru-RU" sz="3200" dirty="0"/>
              <a:t> </a:t>
            </a:r>
            <a:r>
              <a:rPr lang="ru-RU" sz="3200" dirty="0" err="1"/>
              <a:t>цукром</a:t>
            </a:r>
            <a:r>
              <a:rPr lang="ru-RU" sz="3200" dirty="0"/>
              <a:t> і </a:t>
            </a:r>
            <a:r>
              <a:rPr lang="ru-RU" sz="3200" dirty="0" err="1"/>
              <a:t>солодощами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призвести</a:t>
            </a:r>
            <a:r>
              <a:rPr lang="ru-RU" sz="3200" dirty="0"/>
              <a:t> до </a:t>
            </a:r>
            <a:r>
              <a:rPr lang="ru-RU" sz="3200" dirty="0" err="1"/>
              <a:t>хвороби</a:t>
            </a:r>
            <a:r>
              <a:rPr lang="ru-RU" sz="3200" dirty="0"/>
              <a:t>, яка </a:t>
            </a:r>
            <a:r>
              <a:rPr lang="ru-RU" sz="3200" dirty="0" err="1"/>
              <a:t>називається</a:t>
            </a:r>
            <a:r>
              <a:rPr lang="ru-RU" sz="3200" dirty="0"/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діабет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r>
              <a:rPr lang="ru-RU" sz="3200" dirty="0"/>
              <a:t>При </a:t>
            </a:r>
            <a:r>
              <a:rPr lang="ru-RU" sz="3200" dirty="0" err="1"/>
              <a:t>цьому</a:t>
            </a:r>
            <a:r>
              <a:rPr lang="ru-RU" sz="3200" dirty="0"/>
              <a:t> </a:t>
            </a:r>
            <a:r>
              <a:rPr lang="ru-RU" sz="3200" dirty="0" err="1"/>
              <a:t>захворюванні</a:t>
            </a:r>
            <a:r>
              <a:rPr lang="ru-RU" sz="3200" dirty="0"/>
              <a:t> </a:t>
            </a:r>
            <a:r>
              <a:rPr lang="ru-RU" sz="3200" dirty="0" err="1"/>
              <a:t>порушується</a:t>
            </a:r>
            <a:r>
              <a:rPr lang="ru-RU" sz="3200" dirty="0"/>
              <a:t> </a:t>
            </a:r>
            <a:r>
              <a:rPr lang="ru-RU" sz="3200" dirty="0" err="1"/>
              <a:t>обмін</a:t>
            </a:r>
            <a:r>
              <a:rPr lang="ru-RU" sz="3200" dirty="0"/>
              <a:t> </a:t>
            </a:r>
            <a:r>
              <a:rPr lang="ru-RU" sz="3200" dirty="0" err="1"/>
              <a:t>речовин</a:t>
            </a:r>
            <a:r>
              <a:rPr lang="ru-RU" sz="32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377952" cy="3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" y="260648"/>
            <a:ext cx="3744416" cy="280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208912" cy="2736304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Хворий</a:t>
            </a:r>
            <a:r>
              <a:rPr lang="ru-RU" sz="2800" b="1" dirty="0"/>
              <a:t> на </a:t>
            </a:r>
            <a:r>
              <a:rPr lang="ru-RU" sz="2800" b="1" dirty="0" err="1"/>
              <a:t>діабет</a:t>
            </a:r>
            <a:r>
              <a:rPr lang="ru-RU" sz="2800" b="1" dirty="0"/>
              <a:t> </a:t>
            </a:r>
            <a:r>
              <a:rPr lang="ru-RU" sz="2800" b="1" dirty="0" err="1"/>
              <a:t>відчуває</a:t>
            </a:r>
            <a:r>
              <a:rPr lang="ru-RU" sz="2800" b="1" dirty="0"/>
              <a:t> </a:t>
            </a:r>
            <a:r>
              <a:rPr lang="ru-RU" sz="2800" b="1" dirty="0" err="1"/>
              <a:t>невгамовну</a:t>
            </a:r>
            <a:r>
              <a:rPr lang="ru-RU" sz="2800" b="1" dirty="0"/>
              <a:t> </a:t>
            </a:r>
            <a:r>
              <a:rPr lang="ru-RU" sz="2800" b="1" dirty="0" err="1"/>
              <a:t>спрагу</a:t>
            </a:r>
            <a:r>
              <a:rPr lang="ru-RU" sz="2800" b="1" dirty="0"/>
              <a:t>, потребу в частому </a:t>
            </a:r>
            <a:r>
              <a:rPr lang="ru-RU" sz="2800" b="1" dirty="0" err="1"/>
              <a:t>сечовиділенні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не </a:t>
            </a:r>
            <a:r>
              <a:rPr lang="ru-RU" sz="2800" b="1" dirty="0" err="1"/>
              <a:t>обмежити</a:t>
            </a:r>
            <a:r>
              <a:rPr lang="ru-RU" sz="2800" b="1" dirty="0"/>
              <a:t> </a:t>
            </a:r>
            <a:r>
              <a:rPr lang="ru-RU" sz="2800" b="1" dirty="0" err="1"/>
              <a:t>вживання</a:t>
            </a:r>
            <a:r>
              <a:rPr lang="ru-RU" sz="2800" b="1" dirty="0"/>
              <a:t> </a:t>
            </a:r>
            <a:r>
              <a:rPr lang="ru-RU" sz="2800" b="1" dirty="0" err="1"/>
              <a:t>продуктів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містять</a:t>
            </a:r>
            <a:r>
              <a:rPr lang="ru-RU" sz="2800" b="1" dirty="0"/>
              <a:t> </a:t>
            </a:r>
            <a:r>
              <a:rPr lang="ru-RU" sz="2800" b="1" dirty="0" err="1"/>
              <a:t>вуглеводи</a:t>
            </a:r>
            <a:r>
              <a:rPr lang="ru-RU" sz="2800" b="1" dirty="0"/>
              <a:t>, стан </a:t>
            </a:r>
            <a:r>
              <a:rPr lang="ru-RU" sz="2800" b="1" dirty="0" err="1"/>
              <a:t>здоров'я</a:t>
            </a:r>
            <a:r>
              <a:rPr lang="ru-RU" sz="2800" b="1" dirty="0"/>
              <a:t> хворого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погіршитися</a:t>
            </a:r>
            <a:r>
              <a:rPr lang="ru-RU" sz="2800" b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5362122" cy="35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35416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Профілактика цукрового діабету: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7811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А) </a:t>
            </a:r>
            <a:r>
              <a:rPr lang="ru-RU" sz="3800" b="1" dirty="0" err="1"/>
              <a:t>Дієта</a:t>
            </a:r>
            <a:r>
              <a:rPr lang="ru-RU" sz="3800" b="1" dirty="0"/>
              <a:t>.</a:t>
            </a:r>
            <a:r>
              <a:rPr lang="ru-RU" dirty="0"/>
              <a:t> </a:t>
            </a:r>
            <a:r>
              <a:rPr lang="ru-RU" dirty="0" err="1"/>
              <a:t>Раціон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страви з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глюкози</a:t>
            </a:r>
            <a:r>
              <a:rPr lang="ru-RU" dirty="0" smtClean="0"/>
              <a:t>., З </a:t>
            </a:r>
            <a:r>
              <a:rPr lang="ru-RU" dirty="0" err="1"/>
              <a:t>білкових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/>
              <a:t>виключити</a:t>
            </a:r>
            <a:r>
              <a:rPr lang="ru-RU" dirty="0"/>
              <a:t> </a:t>
            </a:r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жирних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, </a:t>
            </a:r>
            <a:r>
              <a:rPr lang="ru-RU" dirty="0" err="1"/>
              <a:t>шкіру</a:t>
            </a:r>
            <a:r>
              <a:rPr lang="ru-RU" dirty="0"/>
              <a:t> і жир </a:t>
            </a:r>
            <a:r>
              <a:rPr lang="ru-RU" dirty="0" err="1"/>
              <a:t>м’яса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смажені</a:t>
            </a:r>
            <a:r>
              <a:rPr lang="ru-RU" dirty="0"/>
              <a:t> страви. </a:t>
            </a:r>
            <a:r>
              <a:rPr lang="ru-RU" dirty="0" err="1"/>
              <a:t>Вживайте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, </a:t>
            </a:r>
            <a:r>
              <a:rPr lang="ru-RU" dirty="0" err="1"/>
              <a:t>нежирні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, </a:t>
            </a:r>
            <a:r>
              <a:rPr lang="ru-RU" dirty="0" err="1"/>
              <a:t>морепродукти</a:t>
            </a:r>
            <a:r>
              <a:rPr lang="ru-RU" dirty="0"/>
              <a:t> у вареному, </a:t>
            </a:r>
            <a:r>
              <a:rPr lang="ru-RU" dirty="0" err="1"/>
              <a:t>тушкованому</a:t>
            </a:r>
            <a:r>
              <a:rPr lang="ru-RU" dirty="0"/>
              <a:t>, </a:t>
            </a:r>
            <a:r>
              <a:rPr lang="ru-RU" dirty="0" err="1"/>
              <a:t>запеченому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 Строго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, </a:t>
            </a:r>
            <a:r>
              <a:rPr lang="ru-RU" dirty="0" err="1"/>
              <a:t>макаронних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круп, </a:t>
            </a:r>
            <a:r>
              <a:rPr lang="ru-RU" dirty="0" err="1"/>
              <a:t>картоплі</a:t>
            </a:r>
            <a:r>
              <a:rPr lang="ru-RU" dirty="0"/>
              <a:t>, </a:t>
            </a:r>
            <a:r>
              <a:rPr lang="ru-RU" dirty="0" err="1"/>
              <a:t>жирних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(особливо масла), </a:t>
            </a:r>
            <a:r>
              <a:rPr lang="ru-RU" dirty="0" err="1"/>
              <a:t>солодощів</a:t>
            </a:r>
            <a:r>
              <a:rPr lang="ru-RU" dirty="0"/>
              <a:t>, </a:t>
            </a:r>
            <a:r>
              <a:rPr lang="ru-RU" dirty="0" err="1"/>
              <a:t>гострих</a:t>
            </a:r>
            <a:r>
              <a:rPr lang="ru-RU" dirty="0"/>
              <a:t>, </a:t>
            </a:r>
            <a:r>
              <a:rPr lang="ru-RU" dirty="0" err="1"/>
              <a:t>пряних</a:t>
            </a:r>
            <a:r>
              <a:rPr lang="ru-RU" dirty="0"/>
              <a:t> і </a:t>
            </a:r>
            <a:r>
              <a:rPr lang="ru-RU" dirty="0" err="1"/>
              <a:t>копчених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805209" cy="372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869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Профілактика йододефіциту і цукрового діабету</vt:lpstr>
      <vt:lpstr>Йод необхідний для повноцінного фізичного та інтелектуального розвитку людини.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Профілактика цукрового діабету:</vt:lpstr>
      <vt:lpstr>Презентация PowerPoint</vt:lpstr>
      <vt:lpstr>Презентация PowerPoint</vt:lpstr>
      <vt:lpstr>Презентация PowerPoint</vt:lpstr>
      <vt:lpstr>Перша медична допомога при харчових отруєннях</vt:lpstr>
      <vt:lpstr>Презентация PowerPoint</vt:lpstr>
      <vt:lpstr>Презентация PowerPoint</vt:lpstr>
      <vt:lpstr>Презентация PowerPoint</vt:lpstr>
      <vt:lpstr>Перша допомога при харчових отруєннях</vt:lpstr>
      <vt:lpstr>Презентация PowerPoint</vt:lpstr>
      <vt:lpstr>Першу допомогу при харчовому отруєнні надають так: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Профілактика йододефіциту і цукрового діабету</dc:title>
  <dc:creator>Лєна</dc:creator>
  <cp:lastModifiedBy>Lenovo</cp:lastModifiedBy>
  <cp:revision>7</cp:revision>
  <dcterms:created xsi:type="dcterms:W3CDTF">2014-10-29T16:28:51Z</dcterms:created>
  <dcterms:modified xsi:type="dcterms:W3CDTF">2014-10-29T17:42:44Z</dcterms:modified>
</cp:coreProperties>
</file>