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3" r:id="rId4"/>
    <p:sldId id="257" r:id="rId5"/>
    <p:sldId id="271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272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7" autoAdjust="0"/>
    <p:restoredTop sz="94700" autoAdjust="0"/>
  </p:normalViewPr>
  <p:slideViewPr>
    <p:cSldViewPr>
      <p:cViewPr varScale="1">
        <p:scale>
          <a:sx n="66" d="100"/>
          <a:sy n="66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A48E4-FFDE-449A-9F25-E212E5D29390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D20DE-BA30-4F70-B351-E819565F6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Tm="2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9EE54-9419-4E9C-A03D-25189C1AC7B3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36FCD-61B1-417E-8D01-5D050E7AB4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77474-F843-4AA6-B419-3DDC2CE6758C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86E93-2752-4331-9ABB-3479C7A407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6AA4-64D2-4268-AD4A-473878A86B3F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9FFC-1D75-4A9B-8F9D-BB0920E21E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Tm="7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F72D5-72B0-49E6-84C0-F10852E6C5E5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6E503-9CA9-4927-96DF-A8D7A55824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DC272-6495-4A0E-8865-8B4590D2770C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13B48-FB77-40EB-B1E6-DC275CFE1E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43F87-9D9C-4757-B0C1-74CE779D77A5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F3AB9-8BE8-4340-8463-64DC25CF5D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313F-260C-4F25-BF80-0A606C5AD861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671A6-B077-40A0-99F2-A4742A8C15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80DB9-AF6B-46F0-BD9D-A3BF5AEDD410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4C95B-52F2-44DE-B087-B68B91D3ED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AB3E6-B90E-4F05-A77E-11A522182DEB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4B75-1270-4806-A85E-C067F57E25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A7369-E6D6-4DA2-A19F-099D98B9F433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1E26D-2648-4AED-8DBF-305B932B62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258B6E-EEA6-4B39-A3F2-E3B9730055A0}" type="datetimeFigureOut">
              <a:rPr lang="ru-RU"/>
              <a:pPr>
                <a:defRPr/>
              </a:pPr>
              <a:t>01.02.2015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A9AEA5-EDF0-4B4C-AF69-74055516D4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ransition spd="med" advTm="15000">
    <p:randomBa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57;&#1040;&#1041;&#1048;&#1053;&#1040;\&#1089;&#1072;&#1081;&#1090;_&#1052;&#1110;&#1097;&#1077;&#1085;&#1082;&#1086;%20&#1057;&#1072;&#1073;&#1110;&#1085;&#1080;\idenline%20-%20Together.mp3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7.jpeg"/><Relationship Id="rId7" Type="http://schemas.openxmlformats.org/officeDocument/2006/relationships/slide" Target="slide9.xm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31.jpeg"/><Relationship Id="rId7" Type="http://schemas.openxmlformats.org/officeDocument/2006/relationships/slide" Target="slide10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35.jpeg"/><Relationship Id="rId7" Type="http://schemas.openxmlformats.org/officeDocument/2006/relationships/slide" Target="slide11.xm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7" Type="http://schemas.openxmlformats.org/officeDocument/2006/relationships/slide" Target="slide2.xml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6.xml"/><Relationship Id="rId4" Type="http://schemas.openxmlformats.org/officeDocument/2006/relationships/image" Target="../media/image4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7" Type="http://schemas.openxmlformats.org/officeDocument/2006/relationships/slide" Target="slide2.xml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7.xml"/><Relationship Id="rId4" Type="http://schemas.openxmlformats.org/officeDocument/2006/relationships/image" Target="../media/image4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7" Type="http://schemas.openxmlformats.org/officeDocument/2006/relationships/slide" Target="slide2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8.xml"/><Relationship Id="rId4" Type="http://schemas.openxmlformats.org/officeDocument/2006/relationships/image" Target="../media/image4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slide" Target="slide2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8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0.jpeg"/><Relationship Id="rId7" Type="http://schemas.openxmlformats.org/officeDocument/2006/relationships/slide" Target="slide7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slide" Target="slide2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0.xml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6863" y="2133600"/>
            <a:ext cx="8667750" cy="24479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Рослини занесені до Червоної та Зеленої книги</a:t>
            </a:r>
            <a:b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України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13314" name="Picture 2" descr="http://t0.gstatic.com/images?q=tbn:ANd9GcQUKe8_1xy70qg9R6mSA-KSh12SpGqiqBFVwLoEN9AOTrE3YVRq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644900"/>
            <a:ext cx="14859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 descr="http://t0.gstatic.com/images?q=tbn:ANd9GcTUfm2wQygSHAzTy0ESqwPDiLq4gbZn1HjbQJDF4o3mj3FS0nl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0"/>
            <a:ext cx="12779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http://uateka.com/uploads/article/2011/09/13/8c26c99cdf66e06c85892ddad44d31793d3f204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0"/>
            <a:ext cx="1439862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393382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0" descr="http://t2.gstatic.com/images?q=tbn:ANd9GcRL8zFPgINnFIB5kdGGal9fNA9Xvjkjqgx8E1F2uYp5lzOPNmX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51263" y="5013325"/>
            <a:ext cx="16414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6" descr="http://uateka.com/uploads/article/2011/09/13/8c26c99cdf66e06c85892ddad44d31793d3f204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0"/>
            <a:ext cx="1439862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393382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0" descr="http://t2.gstatic.com/images?q=tbn:ANd9GcRL8zFPgINnFIB5kdGGal9fNA9Xvjkjqgx8E1F2uYp5lzOPNmX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79838" y="5013325"/>
            <a:ext cx="16414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6" descr="http://uateka.com/uploads/article/2011/09/13/8c26c99cdf66e06c85892ddad44d31793d3f204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40438" y="0"/>
            <a:ext cx="1439862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2238" y="393382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2" descr="http://t0.gstatic.com/images?q=tbn:ANd9GcQUKe8_1xy70qg9R6mSA-KSh12SpGqiqBFVwLoEN9AOTrE3YVRq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644900"/>
            <a:ext cx="14859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0" descr="http://t2.gstatic.com/images?q=tbn:ANd9GcRL8zFPgINnFIB5kdGGal9fNA9Xvjkjqgx8E1F2uYp5lzOPNmX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79838" y="5013325"/>
            <a:ext cx="16414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6" descr="http://uateka.com/uploads/article/2011/09/13/8c26c99cdf66e06c85892ddad44d31793d3f204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40438" y="0"/>
            <a:ext cx="1439862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2238" y="393382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4" descr="http://t0.gstatic.com/images?q=tbn:ANd9GcTUfm2wQygSHAzTy0ESqwPDiLq4gbZn1HjbQJDF4o3mj3FS0nl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0"/>
            <a:ext cx="12779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2" descr="http://t0.gstatic.com/images?q=tbn:ANd9GcQUKe8_1xy70qg9R6mSA-KSh12SpGqiqBFVwLoEN9AOTrE3YVRq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644900"/>
            <a:ext cx="14859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10" descr="http://t2.gstatic.com/images?q=tbn:ANd9GcRL8zFPgINnFIB5kdGGal9fNA9Xvjkjqgx8E1F2uYp5lzOPNmX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79838" y="5013325"/>
            <a:ext cx="16414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6" descr="http://uateka.com/uploads/article/2011/09/13/8c26c99cdf66e06c85892ddad44d31793d3f204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0"/>
            <a:ext cx="1439862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393382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idenline - Togethe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179388" y="6381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4" name="Text Box 24"/>
          <p:cNvSpPr txBox="1">
            <a:spLocks noChangeArrowheads="1"/>
          </p:cNvSpPr>
          <p:nvPr/>
        </p:nvSpPr>
        <p:spPr bwMode="auto">
          <a:xfrm>
            <a:off x="5651500" y="6021388"/>
            <a:ext cx="32416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 smtClean="0"/>
              <a:t>Викона</a:t>
            </a:r>
            <a:r>
              <a:rPr lang="uk-UA" dirty="0"/>
              <a:t>в</a:t>
            </a:r>
            <a:r>
              <a:rPr lang="uk-UA" dirty="0" smtClean="0"/>
              <a:t>: Савченко Максим </a:t>
            </a:r>
            <a:endParaRPr lang="uk-UA" dirty="0"/>
          </a:p>
          <a:p>
            <a:pPr>
              <a:spcBef>
                <a:spcPct val="50000"/>
              </a:spcBef>
            </a:pPr>
            <a:endParaRPr lang="ru-RU" dirty="0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133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7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3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Шафран Гейфелів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196975"/>
            <a:ext cx="4319588" cy="3311525"/>
          </a:xfrm>
        </p:spPr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Шафран Гейфелів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 Українських Карпатах, Закарпатті, Передкарпатті, Поділлі. Зростає у вологих листяних лісах, лісових галявинах, після-лісових луках, полонинах. Трапляється суцільними заростями у вигляді великих і малих островів, місцями невеликими групами.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Основними причинами зміни чисельності є зривання на букети, викопування бульбоцибулин, у зоні полонин - поїданням дикими свинями. </a:t>
            </a:r>
            <a:endParaRPr lang="ru-RU" dirty="0" smtClean="0"/>
          </a:p>
        </p:txBody>
      </p:sp>
      <p:pic>
        <p:nvPicPr>
          <p:cNvPr id="21507" name="Рисунок 55" descr="http://t1.gstatic.com/images?q=tbn:ANd9GcRhnUq7JtEmE-tgTXKZF081lGtjRspPHm6ZAeFC0zdYSYabfI0o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19697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58" descr="http://t3.gstatic.com/images?q=tbn:ANd9GcTuQIVVkoY2bUkFE0FjNuYhWMmbLQBflt7TWOqNAehJ9ahcrU-iq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4868863"/>
            <a:ext cx="2087563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http://t2.gstatic.com/images?q=tbn:ANd9GcT4uRHtHblgK-ybXB7LctcUbbvr59t8-4UKH2tszHSkFwcbPrFd3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45085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7" descr="http://t3.gstatic.com/images?q=tbn:ANd9GcQeLbWaeVbcib7nN-WRcdh-hLvgMuO1ElMFPuCV0HbM-cdUh-2so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3284538"/>
            <a:ext cx="152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2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3" name="AutoShape 1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524750" y="6381750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Плаун колючий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975" y="1844675"/>
            <a:ext cx="3671888" cy="4176713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100" dirty="0" smtClean="0"/>
              <a:t>Плаун колючий  — багаторічна, тіньовитривала, трав'яниста, вічнозелена рослина.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100" dirty="0" smtClean="0"/>
              <a:t>Росте в хвойних, рідше мішаних лісах. Поширена на Поліссі, в Карпатах, зрідка в лісостепу. Рослина лікарська. Потребує особливої охорони.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22531" name="Picture 2" descr="http://t0.gstatic.com/images?q=tbn:ANd9GcRhtHJpS6om7tIJoOCikVZCBnNMYtJM5qxYKqie0QxZ_H36XlF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34143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AutoShape 4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2533" name="AutoShape 6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2534" name="Picture 8" descr="http://upload.wikimedia.org/wikipedia/commons/thumb/a/af/Clubmoss_1127100195.jpg/275px-Clubmoss_11271001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292600"/>
            <a:ext cx="158432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10" descr="http://t0.gstatic.com/images?q=tbn:ANd9GcTZ6GUhmmEqtHyrs4tTNLVGgOgL3geTjMp0wiMNzh_C_eXgWI1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4076700"/>
            <a:ext cx="152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12" descr="Плаун колючий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1628775"/>
            <a:ext cx="1401763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8" name="AutoShape 1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9" name="AutoShape 1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135" y="404664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Зелена книга 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3488" y="1557338"/>
            <a:ext cx="3165475" cy="3168650"/>
          </a:xfrm>
        </p:spPr>
        <p:txBody>
          <a:bodyPr>
            <a:normAutofit fontScale="70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 smtClean="0"/>
              <a:t>Зелена книга України є офіційним державним документом, в якому зведено відомості про сучасний стан рідкісних, таких, що перебувають під загрозою зникнення, та типових природних рослинних угруповань, які підлягають охороні.</a:t>
            </a:r>
            <a:endParaRPr lang="ru-RU" dirty="0"/>
          </a:p>
        </p:txBody>
      </p:sp>
      <p:sp>
        <p:nvSpPr>
          <p:cNvPr id="23555" name="AutoShape 2" descr="data:image/jpeg;base64,/9j/4AAQSkZJRgABAQAAAQABAAD/2wCEAAkGBhQQEBQUExQWFBQWFxkTGBYXGBkcFxwfHxkVFx0aHBojHyseFx4jGhkUHzsiJScrLC0sFR49NTAqNSkrLCkBCQoKDQsNGQ4OGTUkHiQ1NTAxNTU1NTU1NTU1LDU1NTU1NTU0NTU1NTU1NTU1NDU1NTQ0NDU1NTM1LCw0NTQ1Lv/AABEIAEkASQMBIgACEQEDEQH/xAAcAAACAgMBAQAAAAAAAAAAAAAABgQFAgMHAQj/xAA2EAACAQICBwcBBgcAAAAAAAABAgADEQQhBQYSMVFhcRMiMkGBobEHUnKRwdHwIzNCYoLC4f/EABoBAAIDAQEAAAAAAAAAAAAAAAMEAAEFBgL/xAAtEQACAQMCAwUJAQAAAAAAAAABAgADBBEhMRJRoQUTMkFhInGBkbHB0fDxQv/aAAwDAQACEQMRAD8A7jCJ31K1uq4ChT7AL2lRiAzC4UAXJt5k5D1ixo/XPEYyitQ1Cu0CCqd0AjIjj7xercLTiNzfJbbgkzqzuBvIHWQ62m6Cb6qehv8AE56BtZsSx/uJMkU6fAe0Va9PkJlt2y50RPvG+prXR/p236Ll+JmWjtYlqvsFShPhuQb8stxia2NpqQGdATkAWF5KtwyINwfMHjPJuaykFhpAntO6VgzjTljEf4Sv0NpPt6eeTrkw58ehlhNJWDDInSU6i1UDrsYQhCeoSIv1ewhbBK4Fyjj0vlecy1Lxdmq0jyrL8NO6ay4LtsJWS1yUJHUZj4nzrhsQ2HxVOo3k2y3DZbK3ID8ohcrr75idpUsn3jqJ0ui0jHR6vWqB2fvL2lPvE2+0tjvtmbDhNlA2y4fG8e0zxVNiFZBd6bB1HEbmX1GduRgrKsaVX2TjOmeR8vhkDPpmYto4D8LbH9/OPXElNoqmxYtSH8RdhrDJWBszJ1FnHrPdH1Ws1N/5lI7Dc/st6j4m7R+sibVnDJnkXUD05dZBo4hq1daqpsIFKE598eQz8RBsb+VowyXNSm4uV4QoBBJ+QHPQYwNc4J211btKDU8Ief8ATy1P1xLrB4s0XDr0YcR+o3x0o1g6hlNwRcGIyy10BpHs27NvAx7vI8Ohi1rW4DwnYxbsy87pu7fY9DGeEITVnUzwi8+c9etHmniq9PcqsQB6BgTxyM+jZyP6wYIpWSoozqC1+BW9z1tF7geznlEr5SaXEPLWV+reP7bD0m87dm3Vd3tL6mYh6lYu1SrRJ8X8Rb8R/wAjkuJ2c8x1sB7zJcYaclWThqESyVjxmamViY/a8N2+6pb38PvN9NKr7lP+Tf6rf5lLTY7CGS1uawwqkjpLAOBvg9UEcv3nea6Og6p3ts9AF9zdpMo6uqDtN3yM7G7X5Zw62znePU+xqx8ZA6xh1d0p29LPMr3Sw3Hgb7iZbSNo7ErUpqyiwPlwO4j0MkzVpjCjXM6GipWmoJz6win9RtEithQ1rmm216EFT7GNk04vDiojKdxBEt14lInt0DqVbYzh+pWpoxV67Mw2XKqFNshkSx3m/KP+G1WpKb2BPG1z+JuYt4DA4/Rr1aVGilakXLoXYgi5zFgM+sukwmkK+8rSB/e4frFAAP8AOTAoooqAqZPPT6mW7YelTHe2R94/lImK1nw9LLavyGXzMMPqAWzrVnbkO6PbP3lxgdTMPS3UxficzCAVD6T3ms25A6/j7xabWupUyoUWbmQbfibTJcBjq/ibsxwEeqWBVdwAm4UxL7nPiMruQ3jJPxx0GJUar6KbDUyjMWudq5l1PAJ7DqAowIUAKMKMCEIQly5iUBnoWewkkhCEJJIQhCSSEIQk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3556" name="AutoShape 4" descr="data:image/jpeg;base64,/9j/4AAQSkZJRgABAQAAAQABAAD/2wCEAAkGBhQQEBQUExQWFBQWFxkTGBYXGBkcFxwfHxkVFx0aHBojHyseFx4jGhkUHzsiJScrLC0sFR49NTAqNSkrLCkBCQoKDQsNGQ4OGTUkHiQ1NTAxNTU1NTU1NTU1LDU1NTU1NTU0NTU1NTU1NTU1NDU1NTQ0NDU1NTM1LCw0NTQ1Lv/AABEIAEkASQMBIgACEQEDEQH/xAAcAAACAgMBAQAAAAAAAAAAAAAABgQFAgMHAQj/xAA2EAACAQICBwcBBgcAAAAAAAABAgADEQQhBQYSMVFhcRMiMkGBobEHUnKRwdHwIzNCYoLC4f/EABoBAAIDAQEAAAAAAAAAAAAAAAMEAAEFBgL/xAAtEQACAQMCAwUJAQAAAAAAAAABAgADBBEhMRJRoQUTMkFhInGBkbHB0fDxQv/aAAwDAQACEQMRAD8A7jCJ31K1uq4ChT7AL2lRiAzC4UAXJt5k5D1ixo/XPEYyitQ1Cu0CCqd0AjIjj7xercLTiNzfJbbgkzqzuBvIHWQ62m6Cb6qehv8AE56BtZsSx/uJMkU6fAe0Va9PkJlt2y50RPvG+prXR/p236Ll+JmWjtYlqvsFShPhuQb8stxia2NpqQGdATkAWF5KtwyINwfMHjPJuaykFhpAntO6VgzjTljEf4Sv0NpPt6eeTrkw58ehlhNJWDDInSU6i1UDrsYQhCeoSIv1ewhbBK4Fyjj0vlecy1Lxdmq0jyrL8NO6ay4LtsJWS1yUJHUZj4nzrhsQ2HxVOo3k2y3DZbK3ID8ohcrr75idpUsn3jqJ0ui0jHR6vWqB2fvL2lPvE2+0tjvtmbDhNlA2y4fG8e0zxVNiFZBd6bB1HEbmX1GduRgrKsaVX2TjOmeR8vhkDPpmYto4D8LbH9/OPXElNoqmxYtSH8RdhrDJWBszJ1FnHrPdH1Ws1N/5lI7Dc/st6j4m7R+sibVnDJnkXUD05dZBo4hq1daqpsIFKE598eQz8RBsb+VowyXNSm4uV4QoBBJ+QHPQYwNc4J211btKDU8Ief8ATy1P1xLrB4s0XDr0YcR+o3x0o1g6hlNwRcGIyy10BpHs27NvAx7vI8Ohi1rW4DwnYxbsy87pu7fY9DGeEITVnUzwi8+c9etHmniq9PcqsQB6BgTxyM+jZyP6wYIpWSoozqC1+BW9z1tF7geznlEr5SaXEPLWV+reP7bD0m87dm3Vd3tL6mYh6lYu1SrRJ8X8Rb8R/wAjkuJ2c8x1sB7zJcYaclWThqESyVjxmamViY/a8N2+6pb38PvN9NKr7lP+Tf6rf5lLTY7CGS1uawwqkjpLAOBvg9UEcv3nea6Og6p3ts9AF9zdpMo6uqDtN3yM7G7X5Zw62znePU+xqx8ZA6xh1d0p29LPMr3Sw3Hgb7iZbSNo7ErUpqyiwPlwO4j0MkzVpjCjXM6GipWmoJz6win9RtEithQ1rmm216EFT7GNk04vDiojKdxBEt14lInt0DqVbYzh+pWpoxV67Mw2XKqFNshkSx3m/KP+G1WpKb2BPG1z+JuYt4DA4/Rr1aVGilakXLoXYgi5zFgM+sukwmkK+8rSB/e4frFAAP8AOTAoooqAqZPPT6mW7YelTHe2R94/lImK1nw9LLavyGXzMMPqAWzrVnbkO6PbP3lxgdTMPS3UxficzCAVD6T3ms25A6/j7xabWupUyoUWbmQbfibTJcBjq/ibsxwEeqWBVdwAm4UxL7nPiMruQ3jJPxx0GJUar6KbDUyjMWudq5l1PAJ7DqAowIUAKMKMCEIQly5iUBnoWewkkhCEJJIQhCSSEIQk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3557" name="Picture 6" descr="http://www.menr.gov.ua/media/images/books/green_boo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365625"/>
            <a:ext cx="160655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8" descr="http://t1.gstatic.com/images?q=tbn:ANd9GcQ16fqRkg1vI4Qw9lUOLBrSY5ZXJXGXUcowJxUVDJspf_vioH5KK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79742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10" descr="http://t2.gstatic.com/images?q=tbn:ANd9GcQzSB_UcHpE8ojoI_KwLAXuOxI2i7Uju7J82s_bU4acpsWd2Put2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700213"/>
            <a:ext cx="20097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12" descr="http://t3.gstatic.com/images?q=tbn:ANd9GcRSqbbvFG3V-reW1SWEomcCmlQ4ruZOlaOmR9vGPTrFUtrY3pyVE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84888" y="1557338"/>
            <a:ext cx="265747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AutoShape 1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3" name="AutoShape 14"/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hlinkClick r:id="rId8" action="ppaction://hlinksldjump"/>
              </a:rPr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333375"/>
            <a:ext cx="8686800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uk-UA" sz="4400" cap="none" smtClean="0">
                <a:effectLst/>
              </a:rPr>
              <a:t>Рослини потребуючі охорони</a:t>
            </a:r>
            <a:endParaRPr lang="ru-RU" sz="4400" cap="none" smtClean="0">
              <a:effectLst/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57338"/>
            <a:ext cx="8686800" cy="1803400"/>
          </a:xfrm>
        </p:spPr>
        <p:txBody>
          <a:bodyPr/>
          <a:lstStyle/>
          <a:p>
            <a:r>
              <a:rPr lang="ru-RU" smtClean="0"/>
              <a:t>У </a:t>
            </a:r>
            <a:r>
              <a:rPr lang="ru-RU" smtClean="0">
                <a:latin typeface="Arial" charset="0"/>
              </a:rPr>
              <a:t>Зелен</a:t>
            </a:r>
            <a:r>
              <a:rPr lang="uk-UA" smtClean="0">
                <a:latin typeface="Arial" charset="0"/>
              </a:rPr>
              <a:t>ій книзі </a:t>
            </a:r>
            <a:r>
              <a:rPr lang="ru-RU" smtClean="0"/>
              <a:t> представлено 126 рідкісних й типових рослинних угруповань, які потребують охорони. 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55650" y="3644900"/>
            <a:ext cx="7777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900113" y="3357563"/>
            <a:ext cx="7777162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Але ми розглянемо лише 4 види:</a:t>
            </a:r>
          </a:p>
          <a:p>
            <a:pPr>
              <a:spcBef>
                <a:spcPct val="50000"/>
              </a:spcBef>
            </a:pPr>
            <a:endParaRPr lang="uk-UA"/>
          </a:p>
          <a:p>
            <a:r>
              <a:rPr lang="uk-UA">
                <a:solidFill>
                  <a:schemeClr val="tx2"/>
                </a:solidFill>
              </a:rPr>
              <a:t>1. Водяний горіх плаваючий</a:t>
            </a:r>
          </a:p>
          <a:p>
            <a:r>
              <a:rPr lang="uk-UA">
                <a:solidFill>
                  <a:schemeClr val="tx2"/>
                </a:solidFill>
              </a:rPr>
              <a:t>2. Проліска дволиста</a:t>
            </a:r>
          </a:p>
          <a:p>
            <a:r>
              <a:rPr lang="uk-UA">
                <a:solidFill>
                  <a:schemeClr val="tx2"/>
                </a:solidFill>
              </a:rPr>
              <a:t>3. Крокус сітчастий</a:t>
            </a:r>
          </a:p>
          <a:p>
            <a:r>
              <a:rPr lang="uk-UA">
                <a:solidFill>
                  <a:schemeClr val="tx2"/>
                </a:solidFill>
              </a:rPr>
              <a:t>4. Печиночниця звичайна</a:t>
            </a:r>
            <a:endParaRPr lang="ru-RU">
              <a:solidFill>
                <a:schemeClr val="tx2"/>
              </a:solidFill>
            </a:endParaRPr>
          </a:p>
        </p:txBody>
      </p:sp>
      <p:sp>
        <p:nvSpPr>
          <p:cNvPr id="24581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2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3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24750" y="6381750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Водяний горіх плаваючий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088" y="1341438"/>
            <a:ext cx="3529012" cy="3455987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 Він трапляється по всій території України. Водяний горіх плаваючий зростає в тихих заводях, старицях, озерах. Оптимальними для нього є глибини метр-півтора, але може рости і на глибині до 4-х м. Водяний горіх здатний формувати цілі зарості. Його угруповання включені до Зеленої книги України.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25603" name="Рисунок 13" descr="http://t0.gstatic.com/images?q=tbn:ANd9GcTiOYrTEJOgZ_UnuMzDkeG0R8pNkDl4MxpWmZi0Ahg_A08xxohb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1628775"/>
            <a:ext cx="2160587" cy="288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Рисунок 52" descr="http://t2.gstatic.com/images?q=tbn:ANd9GcT0dqDIAc1yBZ_GSJr6aJ_4FlJSgJkp_NTqTWdNw2qZggkll-cX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4797425"/>
            <a:ext cx="2808288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AutoShape 10"/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7920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Проліска дволиста</a:t>
            </a:r>
            <a:endParaRPr lang="ru-RU" sz="4000" b="1" dirty="0"/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395288" y="1490663"/>
            <a:ext cx="47529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solidFill>
                  <a:srgbClr val="333333"/>
                </a:solidFill>
                <a:latin typeface="Georgia" pitchFamily="18" charset="0"/>
                <a:cs typeface="Times New Roman" pitchFamily="18" charset="0"/>
              </a:rPr>
              <a:t>Проліска дволиста. Досить звичайний ранньовесняний вид. Але в окремих районах трапляється рідше від підсніжника.</a:t>
            </a:r>
            <a:endParaRPr lang="ru-RU" sz="4800"/>
          </a:p>
        </p:txBody>
      </p:sp>
      <p:pic>
        <p:nvPicPr>
          <p:cNvPr id="26627" name="Рисунок 61" descr="http://4.bp.blogspot.com/_lQmLUi6JFZM/Sq96IapxCnI/AAAAAAAABWQ/FVs9i-fPf6E/s320/DSC00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005263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http://t0.gstatic.com/images?q=tbn:ANd9GcSyog7pMC7sZzEZdvhx3VmRmNXg0xHxroWjbUooKNoTNn9m6zoBa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268413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6" descr="http://t1.gstatic.com/images?q=tbn:ANd9GcRhYKyNfIfan1kscuRM-zuNPxQOwp0RmlvFC6X5om136VMgsX8_z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573463"/>
            <a:ext cx="17907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Крокус сітчастий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412875"/>
            <a:ext cx="4392613" cy="295275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Поширений в степу, Правобережному i Лівобережному лісостепу. Зростає на  цілинних степах, в чагарниках, узліссях байрачних дібров, діброви. Їхня чисельність знижується через розорювання земель, надмірне випасання худоби, зривання на букети.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27651" name="Picture 2" descr="http://t2.gstatic.com/images?q=tbn:ANd9GcQk7Hub4Ve_TeS39N2FH3jE7BCUB4i6HAdOpesuywh_AT71wT5R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268413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http://t2.gstatic.com/images?q=tbn:ANd9GcTlFh_hr5vSSFf-K3yQ_wZNGeZVucg2_yS5TfUu8sVF-GUDxIPaW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437063"/>
            <a:ext cx="1584325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6" descr="http://t1.gstatic.com/images?q=tbn:ANd9GcTvGgocyUYULSZ3h0r4D8bmjdIuTVTKDGN2_td0YXVFrXVG0Kk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005263"/>
            <a:ext cx="2765425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5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6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Печіночниця звичайна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2988" y="1374775"/>
            <a:ext cx="3692525" cy="3422650"/>
          </a:xfrm>
        </p:spPr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Поширена в західному і правобережному Поліссі, у західному Лісостепу і західній частині правобережного Лісостепу. Райони заготівель - Житомирська, Волинська, Рівненська, частково Хмельницька області. Декоративна, лікарська рослина. Зацвітає рано і має тривалий період цвітіння. Придатна для декорування затінених місць під деревами. Потребує бережливого використання й охорони.</a:t>
            </a:r>
            <a:endParaRPr lang="uk-UA" dirty="0"/>
          </a:p>
        </p:txBody>
      </p:sp>
      <p:pic>
        <p:nvPicPr>
          <p:cNvPr id="28675" name="Picture 2" descr="http://t2.gstatic.com/images?q=tbn:ANd9GcQdzNWPMiS8h6-CJexVvfDSxdelFt2A5FRsjrONTe03avE03DjtA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268413"/>
            <a:ext cx="25717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http://t0.gstatic.com/images?q=tbn:ANd9GcQRPlTrC8sv-JF4cLyhi8GOJYNIKVm5zQCYRcNJ3zU-xbYZ4uW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868863"/>
            <a:ext cx="25050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 descr="Hepatica nobilis flower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3800" y="3284538"/>
            <a:ext cx="207962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0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116" y="1062262"/>
            <a:ext cx="8686799" cy="446449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8800" dirty="0" smtClean="0"/>
              <a:t>ДЯКУЮ ЗА УВАГУ!</a:t>
            </a:r>
            <a:endParaRPr lang="ru-RU" sz="8800" dirty="0"/>
          </a:p>
        </p:txBody>
      </p:sp>
      <p:sp>
        <p:nvSpPr>
          <p:cNvPr id="29698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088" y="6165850"/>
            <a:ext cx="936625" cy="503238"/>
          </a:xfrm>
          <a:prstGeom prst="leftArrow">
            <a:avLst>
              <a:gd name="adj1" fmla="val 50000"/>
              <a:gd name="adj2" fmla="val 465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476375" y="1125538"/>
            <a:ext cx="69135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Сподіваюсь, що після перегляду моєї презентації, ви зрозумієте, наскільки важливо берегти природу, адже вона неймовірно прекрасна. 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476250"/>
            <a:ext cx="8686800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cap="none" smtClean="0">
                <a:effectLst/>
              </a:rPr>
              <a:t>Зміст</a:t>
            </a:r>
            <a:endParaRPr lang="ru-RU" cap="none" smtClean="0">
              <a:effectLst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1600" smtClean="0">
                <a:latin typeface="Arial" charset="0"/>
                <a:hlinkClick r:id="rId2" action="ppaction://hlinksldjump"/>
              </a:rPr>
              <a:t>Чим відрізняється Червона книга України від Зеленої?</a:t>
            </a:r>
            <a:endParaRPr lang="uk-UA" sz="16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3" action="ppaction://hlinksldjump"/>
              </a:rPr>
              <a:t>Червона книга України</a:t>
            </a:r>
            <a:endParaRPr lang="uk-UA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Arial" charset="0"/>
                <a:hlinkClick r:id="rId4" action="ppaction://hlinksldjump"/>
              </a:rPr>
              <a:t>ЧЕРВОНА КНИГА УКРА</a:t>
            </a:r>
            <a:r>
              <a:rPr lang="uk-UA" sz="1400" smtClean="0">
                <a:latin typeface="Arial" charset="0"/>
                <a:hlinkClick r:id="rId4" action="ppaction://hlinksldjump"/>
              </a:rPr>
              <a:t>ЇНИ</a:t>
            </a:r>
            <a:br>
              <a:rPr lang="uk-UA" sz="1400" smtClean="0">
                <a:latin typeface="Arial" charset="0"/>
                <a:hlinkClick r:id="rId4" action="ppaction://hlinksldjump"/>
              </a:rPr>
            </a:br>
            <a:r>
              <a:rPr lang="uk-UA" sz="1400" smtClean="0">
                <a:latin typeface="Arial" charset="0"/>
                <a:hlinkClick r:id="rId4" action="ppaction://hlinksldjump"/>
              </a:rPr>
              <a:t>Рослинний світ</a:t>
            </a:r>
            <a:endParaRPr lang="uk-UA" sz="14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5" action="ppaction://hlinksldjump"/>
              </a:rPr>
              <a:t>Зозулині черевички справжні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6" action="ppaction://hlinksldjump"/>
              </a:rPr>
              <a:t>Лунарія оживаюча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7" action="ppaction://hlinksldjump"/>
              </a:rPr>
              <a:t>Підсніжник білосніжний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8" action="ppaction://hlinksldjump"/>
              </a:rPr>
              <a:t>Сальвінія плаваюча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9" action="ppaction://hlinksldjump"/>
              </a:rPr>
              <a:t>Шафран гейфелів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10" action="ppaction://hlinksldjump"/>
              </a:rPr>
              <a:t>Плаун колючий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11" action="ppaction://hlinksldjump"/>
              </a:rPr>
              <a:t>Зелена книга України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12" action="ppaction://hlinksldjump"/>
              </a:rPr>
              <a:t>Рослини потребуючі охорони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13" action="ppaction://hlinksldjump"/>
              </a:rPr>
              <a:t>Водяний горіх плаваючий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14" action="ppaction://hlinksldjump"/>
              </a:rPr>
              <a:t>Проліска дволиста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15" action="ppaction://hlinksldjump"/>
              </a:rPr>
              <a:t>Крокус сітчастий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hlinkClick r:id="rId16" action="ppaction://hlinksldjump"/>
              </a:rPr>
              <a:t>Печиночниця звичайна </a:t>
            </a:r>
            <a:endParaRPr lang="uk-UA" sz="1800" smtClean="0"/>
          </a:p>
          <a:p>
            <a:pPr eaLnBrk="1" hangingPunct="1">
              <a:lnSpc>
                <a:spcPct val="80000"/>
              </a:lnSpc>
            </a:pPr>
            <a:endParaRPr lang="uk-UA" sz="1800" smtClean="0"/>
          </a:p>
          <a:p>
            <a:pPr eaLnBrk="1" hangingPunct="1">
              <a:lnSpc>
                <a:spcPct val="80000"/>
              </a:lnSpc>
            </a:pPr>
            <a:endParaRPr lang="uk-UA" sz="1800" smtClean="0"/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  <p:sp>
        <p:nvSpPr>
          <p:cNvPr id="14339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40650" y="6021388"/>
            <a:ext cx="1008063" cy="576262"/>
          </a:xfrm>
          <a:prstGeom prst="rightArrow">
            <a:avLst>
              <a:gd name="adj1" fmla="val 50000"/>
              <a:gd name="adj2" fmla="val 437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AutoShape 5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516688" y="6021388"/>
            <a:ext cx="1008062" cy="576262"/>
          </a:xfrm>
          <a:prstGeom prst="leftArrow">
            <a:avLst>
              <a:gd name="adj1" fmla="val 50000"/>
              <a:gd name="adj2" fmla="val 437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457200" y="549275"/>
            <a:ext cx="8686800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uk-UA" sz="3200" cap="none" smtClean="0">
                <a:effectLst/>
                <a:latin typeface="Arial" charset="0"/>
              </a:rPr>
              <a:t>Чим відрізняється Червона книга України від Зеленої?</a:t>
            </a:r>
            <a:endParaRPr lang="ru-RU" sz="3200" cap="none" smtClean="0">
              <a:effectLst/>
              <a:latin typeface="Arial" charset="0"/>
            </a:endParaRPr>
          </a:p>
        </p:txBody>
      </p:sp>
      <p:sp>
        <p:nvSpPr>
          <p:cNvPr id="38917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04800" y="1554163"/>
            <a:ext cx="42672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smtClean="0">
                <a:latin typeface="Arial" charset="0"/>
              </a:rPr>
              <a:t>Червона книга України</a:t>
            </a:r>
            <a:r>
              <a:rPr lang="ru-RU" sz="2800" smtClean="0">
                <a:latin typeface="Arial" charset="0"/>
              </a:rPr>
              <a:t> — анотований та ілюстрований перелік рідкісних видів та підвидів рослин та тварин, що знаходяться під загрозою зникнення на території України, і підлягають охороні.</a:t>
            </a:r>
            <a:r>
              <a:rPr lang="ru-RU" sz="2800" smtClean="0"/>
              <a:t> </a:t>
            </a:r>
          </a:p>
        </p:txBody>
      </p:sp>
      <p:sp>
        <p:nvSpPr>
          <p:cNvPr id="38918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876800" y="1557338"/>
            <a:ext cx="42672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smtClean="0">
                <a:latin typeface="Arial" charset="0"/>
              </a:rPr>
              <a:t>Зеле́на кни́га Украї́ни</a:t>
            </a:r>
            <a:r>
              <a:rPr lang="ru-RU" sz="2800" smtClean="0">
                <a:latin typeface="Arial" charset="0"/>
              </a:rPr>
              <a:t> — список, до якого заносять рідкісні й типові для певної місцевості рослинні угрупування, які потребують особливого режиму їхнього використання.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ransition spd="med" advTm="7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Червона книга України</a:t>
            </a:r>
            <a:endParaRPr lang="ru-RU" b="1" dirty="0"/>
          </a:p>
        </p:txBody>
      </p:sp>
      <p:pic>
        <p:nvPicPr>
          <p:cNvPr id="15362" name="Рисунок 1" descr="http://t1.gstatic.com/images?q=tbn:ANd9GcRGTXbcdNUDAAv6CfsxecCVKmqAK81omvsN2O-TdrT9mw54Pd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3789363"/>
            <a:ext cx="1476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825" y="1341438"/>
            <a:ext cx="66976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uk-UA" sz="2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Червона книга України – це основний державний документ, який узагальнює відомості про сучасний стан видів тварин і рослин України, що перебувають під загрозою зникнення та заходи щодо їх збереження і відтворення на науково обґрунтованих засадах.</a:t>
            </a:r>
            <a:endParaRPr lang="ru-RU" sz="3200">
              <a:ea typeface="Times New Roman" pitchFamily="18" charset="0"/>
              <a:cs typeface="Tahoma" pitchFamily="34" charset="0"/>
            </a:endParaRPr>
          </a:p>
          <a:p>
            <a:pPr algn="just" eaLnBrk="0" hangingPunct="0"/>
            <a:r>
              <a:rPr lang="uk-UA" sz="2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Об’єктами Червоної книги України є тварини і рослини на всіх стадіях розвитку, які постійно або тимчасово перебувають чи зростають у природних умовах у межах території України, її континентального шельфу та виключної (морської) економічної зони.</a:t>
            </a:r>
            <a:endParaRPr lang="uk-UA" sz="4400"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15364" name="Picture 5" descr="http://t2.gstatic.com/images?q=tbn:ANd9GcQq5y6eprqJ5iEnPV2zgeuaHSrdBH3K6VXW0aCYvrhX7pc0_GwW1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4797425"/>
            <a:ext cx="2286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7" descr="http://t0.gstatic.com/images?q=tbn:ANd9GcQjNwQgJcofXk4fBDuXgGNKl4fOaeDxctjJTUOh7RpuSuMyFtw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2950" y="1268413"/>
            <a:ext cx="18097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9" descr="http://t1.gstatic.com/images?q=tbn:ANd9GcRvz2uMpLWPodaaqUXEaBo1XTT2Xmo_w-jlluCKy2acaPKhnXz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175" y="4437063"/>
            <a:ext cx="27717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AutoShape 1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79388" y="188913"/>
            <a:ext cx="8686800" cy="8382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3200" cap="none" smtClean="0">
                <a:effectLst/>
                <a:latin typeface="Arial" charset="0"/>
              </a:rPr>
              <a:t>ЧЕРВОНА КНИГА УКРА</a:t>
            </a:r>
            <a:r>
              <a:rPr lang="uk-UA" sz="3200" cap="none" smtClean="0">
                <a:effectLst/>
                <a:latin typeface="Arial" charset="0"/>
              </a:rPr>
              <a:t>ЇНИ</a:t>
            </a:r>
            <a:br>
              <a:rPr lang="uk-UA" sz="3200" cap="none" smtClean="0">
                <a:effectLst/>
                <a:latin typeface="Arial" charset="0"/>
              </a:rPr>
            </a:br>
            <a:r>
              <a:rPr lang="uk-UA" sz="3200" cap="none" smtClean="0">
                <a:effectLst/>
                <a:latin typeface="Arial" charset="0"/>
              </a:rPr>
              <a:t>Рослинний світ</a:t>
            </a:r>
            <a:endParaRPr lang="ru-RU" sz="3200" cap="none" smtClean="0">
              <a:effectLst/>
              <a:latin typeface="Arial" charset="0"/>
            </a:endParaRP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755650" y="4005263"/>
            <a:ext cx="3600450" cy="17287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1800" smtClean="0"/>
              <a:t>Зозулині черевички справжні</a:t>
            </a:r>
          </a:p>
          <a:p>
            <a:pPr eaLnBrk="1" hangingPunct="1">
              <a:lnSpc>
                <a:spcPct val="80000"/>
              </a:lnSpc>
            </a:pPr>
            <a:r>
              <a:rPr lang="uk-UA" sz="1800" smtClean="0"/>
              <a:t>Лунарія оживаюча</a:t>
            </a:r>
          </a:p>
          <a:p>
            <a:pPr eaLnBrk="1" hangingPunct="1">
              <a:lnSpc>
                <a:spcPct val="80000"/>
              </a:lnSpc>
            </a:pPr>
            <a:r>
              <a:rPr lang="uk-UA" sz="1800" smtClean="0"/>
              <a:t>Підсніжник білосніжний</a:t>
            </a:r>
          </a:p>
          <a:p>
            <a:pPr eaLnBrk="1" hangingPunct="1">
              <a:lnSpc>
                <a:spcPct val="80000"/>
              </a:lnSpc>
            </a:pPr>
            <a:r>
              <a:rPr lang="uk-UA" sz="1800" smtClean="0"/>
              <a:t>Сальвінія плаваюча</a:t>
            </a:r>
          </a:p>
          <a:p>
            <a:pPr eaLnBrk="1" hangingPunct="1">
              <a:lnSpc>
                <a:spcPct val="80000"/>
              </a:lnSpc>
            </a:pPr>
            <a:r>
              <a:rPr lang="uk-UA" sz="1800" smtClean="0"/>
              <a:t>Шафран гейфелів</a:t>
            </a:r>
          </a:p>
          <a:p>
            <a:pPr eaLnBrk="1" hangingPunct="1">
              <a:lnSpc>
                <a:spcPct val="80000"/>
              </a:lnSpc>
            </a:pPr>
            <a:r>
              <a:rPr lang="uk-UA" sz="1800" smtClean="0"/>
              <a:t>Плаун колючий</a:t>
            </a:r>
          </a:p>
          <a:p>
            <a:pPr>
              <a:lnSpc>
                <a:spcPct val="80000"/>
              </a:lnSpc>
            </a:pPr>
            <a:endParaRPr lang="ru-RU" sz="1800" smtClean="0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271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600"/>
              <a:t>У новому виданні список рослин та грибів, які потребують охорони, нараховує 826 видів; тобто, у порівнянні з відповідним списком з другого видання, він збільшився на третину (35%). У новому списку суттєво переважають судинні рослини (611 видів), хоча відсоток збільшення їх кількості у порівнянні з попереднім списком є найнижчим (лише 28%). Мохоподібні представлені 46 видами (на 39% більше, ніж у попередньому виданні), водорості — 60 (72%), лишайники — 52 (48%), гриби — 57 видами (кількість збільшена на 47%). </a:t>
            </a:r>
          </a:p>
          <a:p>
            <a:pPr>
              <a:spcBef>
                <a:spcPct val="50000"/>
              </a:spcBef>
            </a:pPr>
            <a:r>
              <a:rPr lang="uk-UA" sz="1600"/>
              <a:t>Але ми розглянемо лише 6 видів рослин занесених до Червоної книги України:</a:t>
            </a:r>
          </a:p>
          <a:p>
            <a:pPr>
              <a:spcBef>
                <a:spcPct val="50000"/>
              </a:spcBef>
            </a:pPr>
            <a:endParaRPr lang="uk-UA" sz="1200"/>
          </a:p>
          <a:p>
            <a:pPr>
              <a:spcBef>
                <a:spcPct val="50000"/>
              </a:spcBef>
            </a:pPr>
            <a:endParaRPr lang="ru-RU" sz="1200"/>
          </a:p>
        </p:txBody>
      </p:sp>
      <p:sp>
        <p:nvSpPr>
          <p:cNvPr id="16388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Зозулині черевички справжні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611188" y="1484313"/>
            <a:ext cx="5132387" cy="3024187"/>
          </a:xfrm>
        </p:spPr>
        <p:txBody>
          <a:bodyPr/>
          <a:lstStyle/>
          <a:p>
            <a:pPr eaLnBrk="1" hangingPunct="1"/>
            <a:r>
              <a:rPr lang="uk-UA" sz="1800" smtClean="0"/>
              <a:t>Зозулині черевички справжні — одна з найкрасивіших орхідей флори України. В Україні трапляється на більшій частині території, крім степової зони. </a:t>
            </a:r>
            <a:r>
              <a:rPr lang="ru-RU" sz="1800" smtClean="0"/>
              <a:t>  </a:t>
            </a:r>
          </a:p>
          <a:p>
            <a:pPr eaLnBrk="1" hangingPunct="1"/>
            <a:r>
              <a:rPr lang="uk-UA" sz="1800" smtClean="0"/>
              <a:t>Цей вид має дуже красиві квіти, а тому сильно страждає від знищення людьми і є рідкісним на більшій частині ареалу, в тому числі, по всій Україні. Зацвітає ця чарівна орхідея лише на 16-17-й рік і як буває прикро, коли її квітку зриває байдужа рука.</a:t>
            </a:r>
            <a:endParaRPr lang="ru-RU" sz="1800" smtClean="0"/>
          </a:p>
          <a:p>
            <a:pPr eaLnBrk="1" hangingPunct="1"/>
            <a:endParaRPr lang="ru-RU" smtClean="0"/>
          </a:p>
        </p:txBody>
      </p:sp>
      <p:pic>
        <p:nvPicPr>
          <p:cNvPr id="17411" name="Рисунок 22" descr="http://t2.gstatic.com/images?q=tbn:ANd9GcSChazYDzXlr4-8bdNgsC92zTe24LT1iPbJTvYMaHX1cNo1BDkZ1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268413"/>
            <a:ext cx="24574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19" descr="http://t2.gstatic.com/images?q=tbn:ANd9GcTtSYHuzoi5i-wP6bEM4PD1loQ9JOwDlHruQDzeGKAaVpeOeak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868863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16" descr="http://t2.gstatic.com/images?q=tbn:ANd9GcR3Bay0YSE2OC-5TDxnpuAfd3M8n1_uO5OSqki_bGcqDtzOVObTy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3789363"/>
            <a:ext cx="1763712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4868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>Лунарія оживаюча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088" y="1557338"/>
            <a:ext cx="4483100" cy="2522537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Лунарія оживаюча – реліктова рослина поширена в Європі та в Північній Америці. В Україні найчастіше трапляється в Карпатах, де на окремих ділянках лісів на кам’янистих ґрунтах утворює густий покрив. На рівнині вона є дуже рідкісною.</a:t>
            </a:r>
            <a:endParaRPr lang="ru-RU" dirty="0"/>
          </a:p>
        </p:txBody>
      </p:sp>
      <p:pic>
        <p:nvPicPr>
          <p:cNvPr id="18435" name="Рисунок 34" descr="http://t3.gstatic.com/images?q=tbn:ANd9GcSyb3t6lMbjg1O69vLESFzwMNAQpnLKtOyJqVEqTrZf6ssCvH-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1268413"/>
            <a:ext cx="20224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31" descr="http://t3.gstatic.com/images?q=tbn:ANd9GcQ7ihh4S2jiiikWDx-vF1DXUCAMp8ZwRdcgey90bHGMPzJQQhVP"/>
          <p:cNvPicPr>
            <a:picLocks noChangeAspect="1" noChangeArrowheads="1"/>
          </p:cNvPicPr>
          <p:nvPr/>
        </p:nvPicPr>
        <p:blipFill>
          <a:blip r:embed="rId3"/>
          <a:srcRect t="3726" b="14293"/>
          <a:stretch>
            <a:fillRect/>
          </a:stretch>
        </p:blipFill>
        <p:spPr bwMode="auto">
          <a:xfrm>
            <a:off x="250825" y="4365625"/>
            <a:ext cx="3273425" cy="1871663"/>
          </a:xfrm>
          <a:prstGeom prst="rect">
            <a:avLst/>
          </a:prstGeom>
          <a:noFill/>
          <a:ln w="9525">
            <a:solidFill>
              <a:srgbClr val="6C4C2C"/>
            </a:solidFill>
            <a:miter lim="800000"/>
            <a:headEnd/>
            <a:tailEnd/>
          </a:ln>
        </p:spPr>
      </p:pic>
      <p:pic>
        <p:nvPicPr>
          <p:cNvPr id="18437" name="Picture 5" descr="http://t1.gstatic.com/images?q=tbn:ANd9GcT9PTY0xuCsJXm4HgGwcE7OgDvQunv8rTqqvuTPSFN0QNsOHdG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525" y="3789363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750" y="6380163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Підсніжник білосніжний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484313"/>
            <a:ext cx="4248150" cy="2736850"/>
          </a:xfrm>
        </p:spPr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Підсніжник білосніжний – в Україні поширений переважно на Правобережжі, трапляється в Карпатах та Прикарпатті, на півдні Полісся, в Лісостепу. На Лівобережжі проходить східна межа поширення цього виду. Зростає в листя них лісах, на галявинах та чагарниках.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Основними причинами зменшення чисельності виду є масове зривання на букети, викопування цибулин.</a:t>
            </a:r>
            <a:endParaRPr lang="ru-RU" dirty="0"/>
          </a:p>
        </p:txBody>
      </p:sp>
      <p:pic>
        <p:nvPicPr>
          <p:cNvPr id="19459" name="Рисунок 40" descr="http://t3.gstatic.com/images?q=tbn:ANd9GcRiTQH6Mpsm1le1rFj197rL3ns8dKCMzVVcUOsA3N9G3b0QWQ-Drk9hN51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412875"/>
            <a:ext cx="2441575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43" descr="http://t2.gstatic.com/images?q=tbn:ANd9GcQ0EGE8-FFk75jzAVYJjQojXaTIFCx3C8w6uyLz2hBLcGSU_lq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573463"/>
            <a:ext cx="27606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Рисунок 37" descr="http://t2.gstatic.com/images?q=tbn:ANd9GcQ10tXKfsS9M9gbzbc03_kGj_JX2EN9diP7MmIsApsf4I9sP0Up2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4508500"/>
            <a:ext cx="2519363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http://t1.gstatic.com/images?q=tbn:ANd9GcQ18EfnhegkQe9fBQxYYPCiltARq9olW94O6TThJVZBmHqF_o6GI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175" y="4581525"/>
            <a:ext cx="18669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AutoShape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4" name="AutoShape 1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AutoShape 1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524750" y="6381750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Сальвінія плаваюча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4464050" cy="3170238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Сальвінія плаваюча. Ця водна папороть поширена по всій Україні. Вид названо на честь італійського ботаніка XVII-XVIII століть А. Сальвіні.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Знахідки древніх викопних решток виду свідчать про давнє походження виду і дають підстави вважати сальвінію третинним реліктом. Чисельність рослини в наш час зменшується через забруднення водойм.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20483" name="Рисунок 49" descr="http://t1.gstatic.com/images?q=tbn:ANd9GcS5N8vdacccYqyLhBP79ttqFipsyecgtwJe_gMeAHlQsLQpi9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268413"/>
            <a:ext cx="1871662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46" descr="http://t2.gstatic.com/images?q=tbn:ANd9GcRr8087eYAI7eGRs79a5nSGWZZVICNO6TaD1mrr0UzBy8IkPIH7q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868863"/>
            <a:ext cx="18176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AutoShape 5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0486" name="AutoShape 7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0487" name="AutoShape 9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0488" name="Picture 11" descr="http://eco.ks.ua/files/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4292600"/>
            <a:ext cx="2305050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AutoShape 1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684212" cy="431800"/>
          </a:xfrm>
          <a:prstGeom prst="right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0" name="AutoShape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59563" y="6237288"/>
            <a:ext cx="792162" cy="431800"/>
          </a:xfrm>
          <a:prstGeom prst="lef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1" name="AutoShape 1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750" y="6381750"/>
            <a:ext cx="660400" cy="215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ransition spd="med" advTm="15000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423</TotalTime>
  <Words>532</Words>
  <Application>Microsoft Office PowerPoint</Application>
  <PresentationFormat>Экран (4:3)</PresentationFormat>
  <Paragraphs>86</Paragraphs>
  <Slides>18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Franklin Gothic Book</vt:lpstr>
      <vt:lpstr>Franklin Gothic Medium</vt:lpstr>
      <vt:lpstr>Georgia</vt:lpstr>
      <vt:lpstr>Tahoma</vt:lpstr>
      <vt:lpstr>Times New Roman</vt:lpstr>
      <vt:lpstr>Wingdings 2</vt:lpstr>
      <vt:lpstr>Трек</vt:lpstr>
      <vt:lpstr>Рослини занесені до Червоної та Зеленої книги України</vt:lpstr>
      <vt:lpstr>Зміст</vt:lpstr>
      <vt:lpstr>Чим відрізняється Червона книга України від Зеленої?</vt:lpstr>
      <vt:lpstr>Червона книга України</vt:lpstr>
      <vt:lpstr>ЧЕРВОНА КНИГА УКРАЇНИ Рослинний світ</vt:lpstr>
      <vt:lpstr>Зозулині черевички справжні</vt:lpstr>
      <vt:lpstr>Лунарія оживаюча </vt:lpstr>
      <vt:lpstr>Підсніжник білосніжний</vt:lpstr>
      <vt:lpstr>Сальвінія плаваюча </vt:lpstr>
      <vt:lpstr>Шафран Гейфелів </vt:lpstr>
      <vt:lpstr>Плаун колючий</vt:lpstr>
      <vt:lpstr>Зелена книга України</vt:lpstr>
      <vt:lpstr>Рослини потребуючі охорони</vt:lpstr>
      <vt:lpstr>Водяний горіх плаваючий</vt:lpstr>
      <vt:lpstr> Проліска дволиста</vt:lpstr>
      <vt:lpstr>Крокус сітчастий</vt:lpstr>
      <vt:lpstr>Печіночниця звичайна</vt:lpstr>
      <vt:lpstr>ДЯКУЮ ЗА УВАГУ!</vt:lpstr>
    </vt:vector>
  </TitlesOfParts>
  <Company>House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Червона та Зелена книги України</dc:title>
  <dc:creator>Otec</dc:creator>
  <cp:lastModifiedBy>RePack by Diakov</cp:lastModifiedBy>
  <cp:revision>18</cp:revision>
  <dcterms:created xsi:type="dcterms:W3CDTF">2012-01-25T17:21:13Z</dcterms:created>
  <dcterms:modified xsi:type="dcterms:W3CDTF">2015-02-01T16:41:02Z</dcterms:modified>
</cp:coreProperties>
</file>