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3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72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7" autoAdjust="0"/>
    <p:restoredTop sz="94700" autoAdjust="0"/>
  </p:normalViewPr>
  <p:slideViewPr>
    <p:cSldViewPr>
      <p:cViewPr varScale="1">
        <p:scale>
          <a:sx n="66" d="100"/>
          <a:sy n="66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48E4-FFDE-449A-9F25-E212E5D29390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D20DE-BA30-4F70-B351-E819565F6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Tm="2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EE54-9419-4E9C-A03D-25189C1AC7B3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6FCD-61B1-417E-8D01-5D050E7AB4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7474-F843-4AA6-B419-3DDC2CE6758C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6E93-2752-4331-9ABB-3479C7A407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AA4-64D2-4268-AD4A-473878A86B3F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9FFC-1D75-4A9B-8F9D-BB0920E21E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Tm="7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72D5-72B0-49E6-84C0-F10852E6C5E5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E503-9CA9-4927-96DF-A8D7A55824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C272-6495-4A0E-8865-8B4590D2770C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13B48-FB77-40EB-B1E6-DC275CFE1E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3F87-9D9C-4757-B0C1-74CE779D77A5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F3AB9-8BE8-4340-8463-64DC25CF5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313F-260C-4F25-BF80-0A606C5AD861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71A6-B077-40A0-99F2-A4742A8C15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0DB9-AF6B-46F0-BD9D-A3BF5AEDD410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4C95B-52F2-44DE-B087-B68B91D3ED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B3E6-B90E-4F05-A77E-11A522182DEB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4B75-1270-4806-A85E-C067F57E25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7369-E6D6-4DA2-A19F-099D98B9F433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E26D-2648-4AED-8DBF-305B932B62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258B6E-EEA6-4B39-A3F2-E3B9730055A0}" type="datetimeFigureOut">
              <a:rPr lang="ru-RU"/>
              <a:pPr>
                <a:defRPr/>
              </a:pPr>
              <a:t>01.02.2015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9AEA5-EDF0-4B4C-AF69-74055516D4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ransition spd="med" advTm="15000">
    <p:randomBa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57;&#1040;&#1041;&#1048;&#1053;&#1040;\&#1089;&#1072;&#1081;&#1090;_&#1052;&#1110;&#1097;&#1077;&#1085;&#1082;&#1086;%20&#1057;&#1072;&#1073;&#1110;&#1085;&#1080;\idenline%20-%20Together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7.jpeg"/><Relationship Id="rId7" Type="http://schemas.openxmlformats.org/officeDocument/2006/relationships/slide" Target="slide9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31.jpeg"/><Relationship Id="rId7" Type="http://schemas.openxmlformats.org/officeDocument/2006/relationships/slide" Target="slide10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35.jpeg"/><Relationship Id="rId7" Type="http://schemas.openxmlformats.org/officeDocument/2006/relationships/slide" Target="slide11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slide" Target="slide2.xm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slide" Target="slide2.xm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7.xml"/><Relationship Id="rId4" Type="http://schemas.openxmlformats.org/officeDocument/2006/relationships/image" Target="../media/image4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slide" Target="slide2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8.xml"/><Relationship Id="rId4" Type="http://schemas.openxmlformats.org/officeDocument/2006/relationships/image" Target="../media/image4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0.jpeg"/><Relationship Id="rId7" Type="http://schemas.openxmlformats.org/officeDocument/2006/relationships/slide" Target="slide7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slide" Target="slide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0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863" y="2133600"/>
            <a:ext cx="8667750" cy="24479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Рослини занесені до Червоної та Зеленої книги</a:t>
            </a:r>
            <a:b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України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3314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644900"/>
            <a:ext cx="14859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://t0.gstatic.com/images?q=tbn:ANd9GcTUfm2wQygSHAzTy0ESqwPDiLq4gbZn1HjbQJDF4o3mj3FS0nl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0"/>
            <a:ext cx="12779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0"/>
            <a:ext cx="14398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39338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51263" y="5013325"/>
            <a:ext cx="1641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0"/>
            <a:ext cx="14398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39338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5013325"/>
            <a:ext cx="1641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0438" y="0"/>
            <a:ext cx="14398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2238" y="39338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644900"/>
            <a:ext cx="14859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5013325"/>
            <a:ext cx="1641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0438" y="0"/>
            <a:ext cx="14398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2238" y="39338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4" descr="http://t0.gstatic.com/images?q=tbn:ANd9GcTUfm2wQygSHAzTy0ESqwPDiLq4gbZn1HjbQJDF4o3mj3FS0nl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0"/>
            <a:ext cx="12779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644900"/>
            <a:ext cx="14859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5013325"/>
            <a:ext cx="1641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0"/>
            <a:ext cx="14398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39338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idenline - Toget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79388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Text Box 24"/>
          <p:cNvSpPr txBox="1">
            <a:spLocks noChangeArrowheads="1"/>
          </p:cNvSpPr>
          <p:nvPr/>
        </p:nvSpPr>
        <p:spPr bwMode="auto">
          <a:xfrm>
            <a:off x="5651500" y="6021388"/>
            <a:ext cx="32416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 smtClean="0"/>
              <a:t>Викона</a:t>
            </a:r>
            <a:r>
              <a:rPr lang="uk-UA" dirty="0"/>
              <a:t>в</a:t>
            </a:r>
            <a:r>
              <a:rPr lang="uk-UA" dirty="0" smtClean="0"/>
              <a:t>: Савченко Максим </a:t>
            </a:r>
            <a:endParaRPr lang="uk-UA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33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Шафран Гейфелів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4319588" cy="3311525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Шафран Гейфелів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 Українських Карпатах, Закарпатті, Передкарпатті, Поділлі. Зростає у вологих листяних лісах, лісових галявинах, після-лісових луках, полонинах. Трапляється суцільними заростями у вигляді великих і малих островів, місцями невеликими групами.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Основними причинами зміни чисельності є зривання на букети, викопування бульбоцибулин, у зоні полонин - поїданням дикими свинями. </a:t>
            </a:r>
            <a:endParaRPr lang="ru-RU" dirty="0" smtClean="0"/>
          </a:p>
        </p:txBody>
      </p:sp>
      <p:pic>
        <p:nvPicPr>
          <p:cNvPr id="21507" name="Рисунок 55" descr="http://t1.gstatic.com/images?q=tbn:ANd9GcRhnUq7JtEmE-tgTXKZF081lGtjRspPHm6ZAeFC0zdYSYabfI0o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969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58" descr="http://t3.gstatic.com/images?q=tbn:ANd9GcTuQIVVkoY2bUkFE0FjNuYhWMmbLQBflt7TWOqNAehJ9ahcrU-i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868863"/>
            <a:ext cx="2087563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http://t2.gstatic.com/images?q=tbn:ANd9GcT4uRHtHblgK-ybXB7LctcUbbvr59t8-4UKH2tszHSkFwcbPrFd3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45085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http://t3.gstatic.com/images?q=tbn:ANd9GcQeLbWaeVbcib7nN-WRcdh-hLvgMuO1ElMFPuCV0HbM-cdUh-2so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3284538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AutoShape 1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Плаун колючий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975" y="1844675"/>
            <a:ext cx="3671888" cy="4176713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100" dirty="0" smtClean="0"/>
              <a:t>Плаун колючий  — багаторічна, тіньовитривала, трав'яниста, вічнозелена рослина.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100" dirty="0" smtClean="0"/>
              <a:t>Росте в хвойних, рідше мішаних лісах. Поширена на Поліссі, в Карпатах, зрідка в лісостепу. Рослина лікарська. Потребує особливої охорони.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2531" name="Picture 2" descr="http://t0.gstatic.com/images?q=tbn:ANd9GcRhtHJpS6om7tIJoOCikVZCBnNMYtJM5qxYKqie0QxZ_H36XlF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34143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4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2533" name="AutoShape 6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2534" name="Picture 8" descr="http://upload.wikimedia.org/wikipedia/commons/thumb/a/af/Clubmoss_1127100195.jpg/275px-Clubmoss_11271001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292600"/>
            <a:ext cx="15843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0" descr="http://t0.gstatic.com/images?q=tbn:ANd9GcTZ6GUhmmEqtHyrs4tTNLVGgOgL3geTjMp0wiMNzh_C_eXgWI1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076700"/>
            <a:ext cx="152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2" descr="Плаун колючи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628775"/>
            <a:ext cx="140176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AutoShap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135" y="40466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Зелена книга 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3488" y="1557338"/>
            <a:ext cx="3165475" cy="3168650"/>
          </a:xfrm>
        </p:spPr>
        <p:txBody>
          <a:bodyPr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Зелена книга України є офіційним державним документом, в якому зведено відомості про сучасний стан рідкісних, таких, що перебувають під загрозою зникнення, та типових природних рослинних угруповань, які підлягають охороні.</a:t>
            </a:r>
            <a:endParaRPr lang="ru-RU" dirty="0"/>
          </a:p>
        </p:txBody>
      </p:sp>
      <p:sp>
        <p:nvSpPr>
          <p:cNvPr id="23555" name="AutoShape 2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3556" name="AutoShape 4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3557" name="Picture 6" descr="http://www.menr.gov.ua/media/images/books/green_boo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65625"/>
            <a:ext cx="160655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8" descr="http://t1.gstatic.com/images?q=tbn:ANd9GcQ16fqRkg1vI4Qw9lUOLBrSY5ZXJXGXUcowJxUVDJspf_vioH5KK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7974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0" descr="http://t2.gstatic.com/images?q=tbn:ANd9GcQzSB_UcHpE8ojoI_KwLAXuOxI2i7Uju7J82s_bU4acpsWd2Put2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700213"/>
            <a:ext cx="20097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2" descr="http://t3.gstatic.com/images?q=tbn:ANd9GcRSqbbvFG3V-reW1SWEomcCmlQ4ruZOlaOmR9vGPTrFUtrY3pyVE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1557338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AutoShap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AutoShap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AutoShape 14"/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hlinkClick r:id="rId8" action="ppaction://hlinksldjump"/>
              </a:rPr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33375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k-UA" sz="4400" cap="none" smtClean="0">
                <a:effectLst/>
              </a:rPr>
              <a:t>Рослини потребуючі охорони</a:t>
            </a:r>
            <a:endParaRPr lang="ru-RU" sz="4400" cap="none" smtClean="0">
              <a:effectLst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686800" cy="1803400"/>
          </a:xfrm>
        </p:spPr>
        <p:txBody>
          <a:bodyPr/>
          <a:lstStyle/>
          <a:p>
            <a:r>
              <a:rPr lang="ru-RU" smtClean="0"/>
              <a:t>У </a:t>
            </a:r>
            <a:r>
              <a:rPr lang="ru-RU" smtClean="0">
                <a:latin typeface="Arial" charset="0"/>
              </a:rPr>
              <a:t>Зелен</a:t>
            </a:r>
            <a:r>
              <a:rPr lang="uk-UA" smtClean="0">
                <a:latin typeface="Arial" charset="0"/>
              </a:rPr>
              <a:t>ій книзі </a:t>
            </a:r>
            <a:r>
              <a:rPr lang="ru-RU" smtClean="0"/>
              <a:t> представлено 126 рідкісних й типових рослинних угруповань, які потребують охорони. 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55650" y="3644900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900113" y="3357563"/>
            <a:ext cx="777716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Але ми розглянемо лише 4 види:</a:t>
            </a:r>
          </a:p>
          <a:p>
            <a:pPr>
              <a:spcBef>
                <a:spcPct val="50000"/>
              </a:spcBef>
            </a:pPr>
            <a:endParaRPr lang="uk-UA"/>
          </a:p>
          <a:p>
            <a:r>
              <a:rPr lang="uk-UA">
                <a:solidFill>
                  <a:schemeClr val="tx2"/>
                </a:solidFill>
              </a:rPr>
              <a:t>1. Водяний горіх плаваючий</a:t>
            </a:r>
          </a:p>
          <a:p>
            <a:r>
              <a:rPr lang="uk-UA">
                <a:solidFill>
                  <a:schemeClr val="tx2"/>
                </a:solidFill>
              </a:rPr>
              <a:t>2. Проліска дволиста</a:t>
            </a:r>
          </a:p>
          <a:p>
            <a:r>
              <a:rPr lang="uk-UA">
                <a:solidFill>
                  <a:schemeClr val="tx2"/>
                </a:solidFill>
              </a:rPr>
              <a:t>3. Крокус сітчастий</a:t>
            </a:r>
          </a:p>
          <a:p>
            <a:r>
              <a:rPr lang="uk-UA">
                <a:solidFill>
                  <a:schemeClr val="tx2"/>
                </a:solidFill>
              </a:rPr>
              <a:t>4. Печиночниця звичайна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24581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Водяний горіх плаваючий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1341438"/>
            <a:ext cx="3529012" cy="3455987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 Він трапляється по всій території України. Водяний горіх плаваючий зростає в тихих заводях, старицях, озерах. Оптимальними для нього є глибини метр-півтора, але може рости і на глибині до 4-х м. Водяний горіх здатний формувати цілі зарості. Його угруповання включені до Зеленої книги України.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5603" name="Рисунок 13" descr="http://t0.gstatic.com/images?q=tbn:ANd9GcTiOYrTEJOgZ_UnuMzDkeG0R8pNkDl4MxpWmZi0Ahg_A08xxohb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628775"/>
            <a:ext cx="2160587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52" descr="http://t2.gstatic.com/images?q=tbn:ANd9GcT0dqDIAc1yBZ_GSJr6aJ_4FlJSgJkp_NTqTWdNw2qZggkll-cX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797425"/>
            <a:ext cx="2808288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10"/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Проліска дволиста</a:t>
            </a:r>
            <a:endParaRPr lang="ru-RU" sz="4000" b="1" dirty="0"/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288" y="1490663"/>
            <a:ext cx="47529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333333"/>
                </a:solidFill>
                <a:latin typeface="Georgia" pitchFamily="18" charset="0"/>
                <a:cs typeface="Times New Roman" pitchFamily="18" charset="0"/>
              </a:rPr>
              <a:t>Проліска дволиста. Досить звичайний ранньовесняний вид. Але в окремих районах трапляється рідше від підсніжника.</a:t>
            </a:r>
            <a:endParaRPr lang="ru-RU" sz="4800"/>
          </a:p>
        </p:txBody>
      </p:sp>
      <p:pic>
        <p:nvPicPr>
          <p:cNvPr id="26627" name="Рисунок 61" descr="http://4.bp.blogspot.com/_lQmLUi6JFZM/Sq96IapxCnI/AAAAAAAABWQ/FVs9i-fPf6E/s320/DSC0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0526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t0.gstatic.com/images?q=tbn:ANd9GcSyog7pMC7sZzEZdvhx3VmRmNXg0xHxroWjbUooKNoTNn9m6zoB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26841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http://t1.gstatic.com/images?q=tbn:ANd9GcRhYKyNfIfan1kscuRM-zuNPxQOwp0RmlvFC6X5om136VMgsX8_z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573463"/>
            <a:ext cx="1790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Крокус сітчастий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4392613" cy="295275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Поширений в степу, Правобережному i Лівобережному лісостепу. Зростає на  цілинних степах, в чагарниках, узліссях байрачних дібров, діброви. Їхня чисельність знижується через розорювання земель, надмірне випасання худоби, зривання на букети.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7651" name="Picture 2" descr="http://t2.gstatic.com/images?q=tbn:ANd9GcQk7Hub4Ve_TeS39N2FH3jE7BCUB4i6HAdOpesuywh_AT71wT5R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268413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t2.gstatic.com/images?q=tbn:ANd9GcTlFh_hr5vSSFf-K3yQ_wZNGeZVucg2_yS5TfUu8sVF-GUDxIPaW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437063"/>
            <a:ext cx="15843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http://t1.gstatic.com/images?q=tbn:ANd9GcTvGgocyUYULSZ3h0r4D8bmjdIuTVTKDGN2_td0YXVFrXVG0K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005263"/>
            <a:ext cx="276542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Печіночниця звичайна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1374775"/>
            <a:ext cx="3692525" cy="342265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Поширена в західному і правобережному Поліссі, у західному Лісостепу і західній частині правобережного Лісостепу. Райони заготівель - Житомирська, Волинська, Рівненська, частково Хмельницька області. Декоративна, лікарська рослина. Зацвітає рано і має тривалий період цвітіння. Придатна для декорування затінених місць під деревами. Потребує бережливого використання й охорони.</a:t>
            </a:r>
            <a:endParaRPr lang="uk-UA" dirty="0"/>
          </a:p>
        </p:txBody>
      </p:sp>
      <p:pic>
        <p:nvPicPr>
          <p:cNvPr id="28675" name="Picture 2" descr="http://t2.gstatic.com/images?q=tbn:ANd9GcQdzNWPMiS8h6-CJexVvfDSxdelFt2A5FRsjrONTe03avE03Djt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268413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t0.gstatic.com/images?q=tbn:ANd9GcQRPlTrC8sv-JF4cLyhi8GOJYNIKVm5zQCYRcNJ3zU-xbYZ4uW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868863"/>
            <a:ext cx="25050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Hepatica nobilis flowe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3284538"/>
            <a:ext cx="20796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116" y="1062262"/>
            <a:ext cx="8686799" cy="446449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8800" dirty="0" smtClean="0"/>
              <a:t>ДЯКУЮ ЗА УВАГУ!</a:t>
            </a:r>
            <a:endParaRPr lang="ru-RU" sz="8800" dirty="0"/>
          </a:p>
        </p:txBody>
      </p:sp>
      <p:sp>
        <p:nvSpPr>
          <p:cNvPr id="2969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6165850"/>
            <a:ext cx="936625" cy="503238"/>
          </a:xfrm>
          <a:prstGeom prst="leftArrow">
            <a:avLst>
              <a:gd name="adj1" fmla="val 50000"/>
              <a:gd name="adj2" fmla="val 465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76375" y="1125538"/>
            <a:ext cx="69135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Сподіваюсь, що після перегляду моєї презентації, ви зрозумієте, наскільки важливо берегти природу, адже вона неймовірно прекрасна. 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47625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cap="none" smtClean="0">
                <a:effectLst/>
              </a:rPr>
              <a:t>Зміст</a:t>
            </a:r>
            <a:endParaRPr lang="ru-RU" cap="none" smtClean="0">
              <a:effectLst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1600" smtClean="0">
                <a:latin typeface="Arial" charset="0"/>
                <a:hlinkClick r:id="rId2" action="ppaction://hlinksldjump"/>
              </a:rPr>
              <a:t>Чим відрізняється Червона книга України від Зеленої?</a:t>
            </a:r>
            <a:endParaRPr lang="uk-UA" sz="16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3" action="ppaction://hlinksldjump"/>
              </a:rPr>
              <a:t>Червона книга України</a:t>
            </a:r>
            <a:endParaRPr lang="uk-UA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Arial" charset="0"/>
                <a:hlinkClick r:id="rId4" action="ppaction://hlinksldjump"/>
              </a:rPr>
              <a:t>ЧЕРВОНА КНИГА УКРА</a:t>
            </a:r>
            <a:r>
              <a:rPr lang="uk-UA" sz="1400" smtClean="0">
                <a:latin typeface="Arial" charset="0"/>
                <a:hlinkClick r:id="rId4" action="ppaction://hlinksldjump"/>
              </a:rPr>
              <a:t>ЇНИ</a:t>
            </a:r>
            <a:br>
              <a:rPr lang="uk-UA" sz="1400" smtClean="0">
                <a:latin typeface="Arial" charset="0"/>
                <a:hlinkClick r:id="rId4" action="ppaction://hlinksldjump"/>
              </a:rPr>
            </a:br>
            <a:r>
              <a:rPr lang="uk-UA" sz="1400" smtClean="0">
                <a:latin typeface="Arial" charset="0"/>
                <a:hlinkClick r:id="rId4" action="ppaction://hlinksldjump"/>
              </a:rPr>
              <a:t>Рослинний світ</a:t>
            </a:r>
            <a:endParaRPr lang="uk-UA" sz="14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5" action="ppaction://hlinksldjump"/>
              </a:rPr>
              <a:t>Зозулині черевички справжні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6" action="ppaction://hlinksldjump"/>
              </a:rPr>
              <a:t>Лунарія оживаюча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7" action="ppaction://hlinksldjump"/>
              </a:rPr>
              <a:t>Підсніжник білосніжний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8" action="ppaction://hlinksldjump"/>
              </a:rPr>
              <a:t>Сальвінія плаваюча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9" action="ppaction://hlinksldjump"/>
              </a:rPr>
              <a:t>Шафран гейфелів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0" action="ppaction://hlinksldjump"/>
              </a:rPr>
              <a:t>Плаун колючий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1" action="ppaction://hlinksldjump"/>
              </a:rPr>
              <a:t>Зелена книга України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2" action="ppaction://hlinksldjump"/>
              </a:rPr>
              <a:t>Рослини потребуючі охорони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3" action="ppaction://hlinksldjump"/>
              </a:rPr>
              <a:t>Водяний горіх плаваючий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4" action="ppaction://hlinksldjump"/>
              </a:rPr>
              <a:t>Проліска дволиста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5" action="ppaction://hlinksldjump"/>
              </a:rPr>
              <a:t>Крокус сітчастий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hlinkClick r:id="rId16" action="ppaction://hlinksldjump"/>
              </a:rPr>
              <a:t>Печиночниця звичайна </a:t>
            </a:r>
            <a:endParaRPr lang="uk-UA" sz="1800" smtClean="0"/>
          </a:p>
          <a:p>
            <a:pPr eaLnBrk="1" hangingPunct="1">
              <a:lnSpc>
                <a:spcPct val="80000"/>
              </a:lnSpc>
            </a:pPr>
            <a:endParaRPr lang="uk-UA" sz="1800" smtClean="0"/>
          </a:p>
          <a:p>
            <a:pPr eaLnBrk="1" hangingPunct="1">
              <a:lnSpc>
                <a:spcPct val="80000"/>
              </a:lnSpc>
            </a:pPr>
            <a:endParaRPr lang="uk-UA" sz="18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  <p:sp>
        <p:nvSpPr>
          <p:cNvPr id="14339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6021388"/>
            <a:ext cx="1008063" cy="576262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AutoShape 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516688" y="6021388"/>
            <a:ext cx="1008062" cy="576262"/>
          </a:xfrm>
          <a:prstGeom prst="lef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549275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uk-UA" sz="3200" cap="none" smtClean="0">
                <a:effectLst/>
                <a:latin typeface="Arial" charset="0"/>
              </a:rPr>
              <a:t>Чим відрізняється Червона книга України від Зеленої?</a:t>
            </a:r>
            <a:endParaRPr lang="ru-RU" sz="3200" cap="none" smtClean="0">
              <a:effectLst/>
              <a:latin typeface="Arial" charset="0"/>
            </a:endParaRPr>
          </a:p>
        </p:txBody>
      </p:sp>
      <p:sp>
        <p:nvSpPr>
          <p:cNvPr id="3891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latin typeface="Arial" charset="0"/>
              </a:rPr>
              <a:t>Червона книга України</a:t>
            </a:r>
            <a:r>
              <a:rPr lang="ru-RU" sz="2800" smtClean="0">
                <a:latin typeface="Arial" charset="0"/>
              </a:rPr>
              <a:t> — анотований та ілюстрований перелік рідкісних видів та підвидів рослин та тварин, що знаходяться під загрозою зникнення на території України, і підлягають охороні.</a:t>
            </a:r>
            <a:r>
              <a:rPr lang="ru-RU" sz="2800" smtClean="0"/>
              <a:t> </a:t>
            </a:r>
          </a:p>
        </p:txBody>
      </p:sp>
      <p:sp>
        <p:nvSpPr>
          <p:cNvPr id="3891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876800" y="1557338"/>
            <a:ext cx="4267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latin typeface="Arial" charset="0"/>
              </a:rPr>
              <a:t>Зеле́на кни́га Украї́ни</a:t>
            </a:r>
            <a:r>
              <a:rPr lang="ru-RU" sz="2800" smtClean="0">
                <a:latin typeface="Arial" charset="0"/>
              </a:rPr>
              <a:t> — список, до якого заносять рідкісні й типові для певної місцевості рослинні угрупування, які потребують особливого режиму їхнього використання.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 spd="med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Червона книга України</a:t>
            </a:r>
            <a:endParaRPr lang="ru-RU" b="1" dirty="0"/>
          </a:p>
        </p:txBody>
      </p:sp>
      <p:pic>
        <p:nvPicPr>
          <p:cNvPr id="15362" name="Рисунок 1" descr="http://t1.gstatic.com/images?q=tbn:ANd9GcRGTXbcdNUDAAv6CfsxecCVKmqAK81omvsN2O-TdrT9mw54Pd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789363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1341438"/>
            <a:ext cx="66976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uk-UA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Червона книга України – це основний державний документ, який узагальнює відомості про сучасний стан видів тварин і рослин України, що перебувають під загрозою зникнення та заходи щодо їх збереження і відтворення на науково обґрунтованих засадах.</a:t>
            </a:r>
            <a:endParaRPr lang="ru-RU" sz="3200">
              <a:ea typeface="Times New Roman" pitchFamily="18" charset="0"/>
              <a:cs typeface="Tahoma" pitchFamily="34" charset="0"/>
            </a:endParaRPr>
          </a:p>
          <a:p>
            <a:pPr algn="just" eaLnBrk="0" hangingPunct="0"/>
            <a:r>
              <a:rPr lang="uk-UA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Об’єктами Червоної книги України є тварини і рослини на всіх стадіях розвитку, які постійно або тимчасово перебувають чи зростають у природних умовах у межах території України, її континентального шельфу та виключної (морської) економічної зони.</a:t>
            </a:r>
            <a:endParaRPr lang="uk-UA" sz="4400"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15364" name="Picture 5" descr="http://t2.gstatic.com/images?q=tbn:ANd9GcQq5y6eprqJ5iEnPV2zgeuaHSrdBH3K6VXW0aCYvrhX7pc0_GwW1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797425"/>
            <a:ext cx="2286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http://t0.gstatic.com/images?q=tbn:ANd9GcQjNwQgJcofXk4fBDuXgGNKl4fOaeDxctjJTUOh7RpuSuMyFtw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1268413"/>
            <a:ext cx="18097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http://t1.gstatic.com/images?q=tbn:ANd9GcRvz2uMpLWPodaaqUXEaBo1XTT2Xmo_w-jlluCKy2acaPKhnXz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4437063"/>
            <a:ext cx="27717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AutoShape 1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1889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200" cap="none" smtClean="0">
                <a:effectLst/>
                <a:latin typeface="Arial" charset="0"/>
              </a:rPr>
              <a:t>ЧЕРВОНА КНИГА УКРА</a:t>
            </a:r>
            <a:r>
              <a:rPr lang="uk-UA" sz="3200" cap="none" smtClean="0">
                <a:effectLst/>
                <a:latin typeface="Arial" charset="0"/>
              </a:rPr>
              <a:t>ЇНИ</a:t>
            </a:r>
            <a:br>
              <a:rPr lang="uk-UA" sz="3200" cap="none" smtClean="0">
                <a:effectLst/>
                <a:latin typeface="Arial" charset="0"/>
              </a:rPr>
            </a:br>
            <a:r>
              <a:rPr lang="uk-UA" sz="3200" cap="none" smtClean="0">
                <a:effectLst/>
                <a:latin typeface="Arial" charset="0"/>
              </a:rPr>
              <a:t>Рослинний світ</a:t>
            </a:r>
            <a:endParaRPr lang="ru-RU" sz="3200" cap="none" smtClean="0">
              <a:effectLst/>
              <a:latin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4005263"/>
            <a:ext cx="3600450" cy="1728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1800" smtClean="0"/>
              <a:t>Зозулині черевички справжні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/>
              <a:t>Лунарія оживаюча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/>
              <a:t>Підсніжник білосніжний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/>
              <a:t>Сальвінія плаваюча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/>
              <a:t>Шафран гейфелів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/>
              <a:t>Плаун колючий</a:t>
            </a:r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/>
              <a:t>У новому виданні список рослин та грибів, які потребують охорони, нараховує 826 видів; тобто, у порівнянні з відповідним списком з другого видання, він збільшився на третину (35%). У новому списку суттєво переважають судинні рослини (611 видів), хоча відсоток збільшення їх кількості у порівнянні з попереднім списком є найнижчим (лише 28%). Мохоподібні представлені 46 видами (на 39% більше, ніж у попередньому виданні), водорості — 60 (72%), лишайники — 52 (48%), гриби — 57 видами (кількість збільшена на 47%). </a:t>
            </a:r>
          </a:p>
          <a:p>
            <a:pPr>
              <a:spcBef>
                <a:spcPct val="50000"/>
              </a:spcBef>
            </a:pPr>
            <a:r>
              <a:rPr lang="uk-UA" sz="1600"/>
              <a:t>Але ми розглянемо лише 6 видів рослин занесених до Червоної книги України:</a:t>
            </a:r>
          </a:p>
          <a:p>
            <a:pPr>
              <a:spcBef>
                <a:spcPct val="50000"/>
              </a:spcBef>
            </a:pPr>
            <a:endParaRPr lang="uk-UA" sz="1200"/>
          </a:p>
          <a:p>
            <a:pPr>
              <a:spcBef>
                <a:spcPct val="50000"/>
              </a:spcBef>
            </a:pPr>
            <a:endParaRPr lang="ru-RU" sz="1200"/>
          </a:p>
        </p:txBody>
      </p:sp>
      <p:sp>
        <p:nvSpPr>
          <p:cNvPr id="1638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Зозулині черевички справжні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611188" y="1484313"/>
            <a:ext cx="5132387" cy="3024187"/>
          </a:xfrm>
        </p:spPr>
        <p:txBody>
          <a:bodyPr/>
          <a:lstStyle/>
          <a:p>
            <a:pPr eaLnBrk="1" hangingPunct="1"/>
            <a:r>
              <a:rPr lang="uk-UA" sz="1800" smtClean="0"/>
              <a:t>Зозулині черевички справжні — одна з найкрасивіших орхідей флори України. В Україні трапляється на більшій частині території, крім степової зони. </a:t>
            </a:r>
            <a:r>
              <a:rPr lang="ru-RU" sz="1800" smtClean="0"/>
              <a:t>  </a:t>
            </a:r>
          </a:p>
          <a:p>
            <a:pPr eaLnBrk="1" hangingPunct="1"/>
            <a:r>
              <a:rPr lang="uk-UA" sz="1800" smtClean="0"/>
              <a:t>Цей вид має дуже красиві квіти, а тому сильно страждає від знищення людьми і є рідкісним на більшій частині ареалу, в тому числі, по всій Україні. Зацвітає ця чарівна орхідея лише на 16-17-й рік і як буває прикро, коли її квітку зриває байдужа рука.</a:t>
            </a:r>
            <a:endParaRPr lang="ru-RU" sz="1800" smtClean="0"/>
          </a:p>
          <a:p>
            <a:pPr eaLnBrk="1" hangingPunct="1"/>
            <a:endParaRPr lang="ru-RU" smtClean="0"/>
          </a:p>
        </p:txBody>
      </p:sp>
      <p:pic>
        <p:nvPicPr>
          <p:cNvPr id="17411" name="Рисунок 22" descr="http://t2.gstatic.com/images?q=tbn:ANd9GcSChazYDzXlr4-8bdNgsC92zTe24LT1iPbJTvYMaHX1cNo1BDkZ1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268413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19" descr="http://t2.gstatic.com/images?q=tbn:ANd9GcTtSYHuzoi5i-wP6bEM4PD1loQ9JOwDlHruQDzeGKAaVpeOeak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8688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6" descr="http://t2.gstatic.com/images?q=tbn:ANd9GcR3Bay0YSE2OC-5TDxnpuAfd3M8n1_uO5OSqki_bGcqDtzOVObTy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789363"/>
            <a:ext cx="1763712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868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/>
              <a:t>Лунарія оживаюча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1557338"/>
            <a:ext cx="4483100" cy="2522537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Лунарія оживаюча – реліктова рослина поширена в Європі та в Північній Америці. В Україні найчастіше трапляється в Карпатах, де на окремих ділянках лісів на кам’янистих ґрунтах утворює густий покрив. На рівнині вона є дуже рідкісною.</a:t>
            </a:r>
            <a:endParaRPr lang="ru-RU" dirty="0"/>
          </a:p>
        </p:txBody>
      </p:sp>
      <p:pic>
        <p:nvPicPr>
          <p:cNvPr id="18435" name="Рисунок 34" descr="http://t3.gstatic.com/images?q=tbn:ANd9GcSyb3t6lMbjg1O69vLESFzwMNAQpnLKtOyJqVEqTrZf6ssCvH-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268413"/>
            <a:ext cx="20224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31" descr="http://t3.gstatic.com/images?q=tbn:ANd9GcQ7ihh4S2jiiikWDx-vF1DXUCAMp8ZwRdcgey90bHGMPzJQQhVP"/>
          <p:cNvPicPr>
            <a:picLocks noChangeAspect="1" noChangeArrowheads="1"/>
          </p:cNvPicPr>
          <p:nvPr/>
        </p:nvPicPr>
        <p:blipFill>
          <a:blip r:embed="rId3"/>
          <a:srcRect t="3726" b="14293"/>
          <a:stretch>
            <a:fillRect/>
          </a:stretch>
        </p:blipFill>
        <p:spPr bwMode="auto">
          <a:xfrm>
            <a:off x="250825" y="4365625"/>
            <a:ext cx="3273425" cy="1871663"/>
          </a:xfrm>
          <a:prstGeom prst="rect">
            <a:avLst/>
          </a:prstGeom>
          <a:noFill/>
          <a:ln w="9525">
            <a:solidFill>
              <a:srgbClr val="6C4C2C"/>
            </a:solidFill>
            <a:miter lim="800000"/>
            <a:headEnd/>
            <a:tailEnd/>
          </a:ln>
        </p:spPr>
      </p:pic>
      <p:pic>
        <p:nvPicPr>
          <p:cNvPr id="18437" name="Picture 5" descr="http://t1.gstatic.com/images?q=tbn:ANd9GcT9PTY0xuCsJXm4HgGwcE7OgDvQunv8rTqqvuTPSFN0QNsOHd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7893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0163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Підсніжник білосніжний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84313"/>
            <a:ext cx="4248150" cy="273685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Підсніжник білосніжний – в Україні поширений переважно на Правобережжі, трапляється в Карпатах та Прикарпатті, на півдні Полісся, в Лісостепу. На Лівобережжі проходить східна межа поширення цього виду. Зростає в листя них лісах, на галявинах та чагарниках.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Основними причинами зменшення чисельності виду є масове зривання на букети, викопування цибулин.</a:t>
            </a:r>
            <a:endParaRPr lang="ru-RU" dirty="0"/>
          </a:p>
        </p:txBody>
      </p:sp>
      <p:pic>
        <p:nvPicPr>
          <p:cNvPr id="19459" name="Рисунок 40" descr="http://t3.gstatic.com/images?q=tbn:ANd9GcRiTQH6Mpsm1le1rFj197rL3ns8dKCMzVVcUOsA3N9G3b0QWQ-Drk9hN51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412875"/>
            <a:ext cx="24415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3" descr="http://t2.gstatic.com/images?q=tbn:ANd9GcQ0EGE8-FFk75jzAVYJjQojXaTIFCx3C8w6uyLz2hBLcGSU_lq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573463"/>
            <a:ext cx="2760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37" descr="http://t2.gstatic.com/images?q=tbn:ANd9GcQ10tXKfsS9M9gbzbc03_kGj_JX2EN9diP7MmIsApsf4I9sP0Up2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508500"/>
            <a:ext cx="2519363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http://t1.gstatic.com/images?q=tbn:ANd9GcQ18EfnhegkQe9fBQxYYPCiltARq9olW94O6TThJVZBmHqF_o6GI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4581525"/>
            <a:ext cx="1866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1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Сальвінія плаваюча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4464050" cy="3170238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Сальвінія плаваюча. Ця водна папороть поширена по всій Україні. Вид названо на честь італійського ботаніка XVII-XVIII століть А. Сальвіні.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Знахідки древніх викопних решток виду свідчать про давнє походження виду і дають підстави вважати сальвінію третинним реліктом. Чисельність рослини в наш час зменшується через забруднення водойм.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0483" name="Рисунок 49" descr="http://t1.gstatic.com/images?q=tbn:ANd9GcS5N8vdacccYqyLhBP79ttqFipsyecgtwJe_gMeAHlQsLQpi9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268413"/>
            <a:ext cx="1871662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6" descr="http://t2.gstatic.com/images?q=tbn:ANd9GcRr8087eYAI7eGRs79a5nSGWZZVICNO6TaD1mrr0UzBy8IkPIH7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868863"/>
            <a:ext cx="18176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AutoShape 5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86" name="AutoShape 7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87" name="AutoShape 9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0488" name="Picture 11" descr="http://eco.ks.ua/files/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292600"/>
            <a:ext cx="230505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6237288"/>
            <a:ext cx="684212" cy="431800"/>
          </a:xfrm>
          <a:prstGeom prst="right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659563" y="6237288"/>
            <a:ext cx="792162" cy="431800"/>
          </a:xfrm>
          <a:prstGeom prst="lef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AutoShape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660400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ransition spd="med" advTm="15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</TotalTime>
  <Words>532</Words>
  <Application>Microsoft Office PowerPoint</Application>
  <PresentationFormat>Экран (4:3)</PresentationFormat>
  <Paragraphs>86</Paragraphs>
  <Slides>18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Franklin Gothic Book</vt:lpstr>
      <vt:lpstr>Franklin Gothic Medium</vt:lpstr>
      <vt:lpstr>Georgia</vt:lpstr>
      <vt:lpstr>Tahoma</vt:lpstr>
      <vt:lpstr>Times New Roman</vt:lpstr>
      <vt:lpstr>Wingdings 2</vt:lpstr>
      <vt:lpstr>Трек</vt:lpstr>
      <vt:lpstr>Рослини занесені до Червоної та Зеленої книги України</vt:lpstr>
      <vt:lpstr>Зміст</vt:lpstr>
      <vt:lpstr>Чим відрізняється Червона книга України від Зеленої?</vt:lpstr>
      <vt:lpstr>Червона книга України</vt:lpstr>
      <vt:lpstr>ЧЕРВОНА КНИГА УКРАЇНИ Рослинний світ</vt:lpstr>
      <vt:lpstr>Зозулині черевички справжні</vt:lpstr>
      <vt:lpstr>Лунарія оживаюча </vt:lpstr>
      <vt:lpstr>Підсніжник білосніжний</vt:lpstr>
      <vt:lpstr>Сальвінія плаваюча </vt:lpstr>
      <vt:lpstr>Шафран Гейфелів </vt:lpstr>
      <vt:lpstr>Плаун колючий</vt:lpstr>
      <vt:lpstr>Зелена книга України</vt:lpstr>
      <vt:lpstr>Рослини потребуючі охорони</vt:lpstr>
      <vt:lpstr>Водяний горіх плаваючий</vt:lpstr>
      <vt:lpstr> Проліска дволиста</vt:lpstr>
      <vt:lpstr>Крокус сітчастий</vt:lpstr>
      <vt:lpstr>Печіночниця звичайна</vt:lpstr>
      <vt:lpstr>ДЯКУЮ ЗА УВАГУ!</vt:lpstr>
    </vt:vector>
  </TitlesOfParts>
  <Company>House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та Зелена книги України</dc:title>
  <dc:creator>Otec</dc:creator>
  <cp:lastModifiedBy>RePack by Diakov</cp:lastModifiedBy>
  <cp:revision>18</cp:revision>
  <dcterms:created xsi:type="dcterms:W3CDTF">2012-01-25T17:21:13Z</dcterms:created>
  <dcterms:modified xsi:type="dcterms:W3CDTF">2015-02-01T16:41:02Z</dcterms:modified>
</cp:coreProperties>
</file>