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9F00B9-096D-445E-964D-C4798FEA994D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0A8990-8C62-4B59-ADE5-3139497CD259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357166"/>
            <a:ext cx="3908748" cy="1143008"/>
          </a:xfrm>
        </p:spPr>
        <p:txBody>
          <a:bodyPr>
            <a:normAutofit fontScale="90000"/>
          </a:bodyPr>
          <a:lstStyle/>
          <a:p>
            <a:r>
              <a:rPr lang="uk-UA" sz="80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briola" pitchFamily="82" charset="0"/>
              </a:rPr>
              <a:t> </a:t>
            </a:r>
            <a:r>
              <a:rPr lang="uk-UA" sz="8000" dirty="0" err="1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briola" pitchFamily="82" charset="0"/>
              </a:rPr>
              <a:t>“Венера</a:t>
            </a:r>
            <a:r>
              <a:rPr lang="uk-UA" sz="80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briola" pitchFamily="82" charset="0"/>
              </a:rPr>
              <a:t> " </a:t>
            </a:r>
            <a:endParaRPr lang="ru-RU" sz="8000" dirty="0"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60000" endA="900" endPos="58000" dir="5400000" sy="-100000" algn="bl" rotWithShape="0"/>
              </a:effectLst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86322"/>
            <a:ext cx="6480048" cy="1752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Виконала:</a:t>
            </a:r>
            <a:br>
              <a:rPr lang="uk-UA" sz="2400" dirty="0" smtClean="0"/>
            </a:br>
            <a:r>
              <a:rPr lang="uk-UA" sz="2400" dirty="0" smtClean="0"/>
              <a:t>уч.11 класу</a:t>
            </a:r>
            <a:br>
              <a:rPr lang="uk-UA" sz="2400" dirty="0" smtClean="0"/>
            </a:br>
            <a:r>
              <a:rPr lang="uk-UA" sz="2400" dirty="0" smtClean="0"/>
              <a:t>Чорнобаєва</a:t>
            </a:r>
            <a:r>
              <a:rPr lang="uk-UA" sz="2400" dirty="0" smtClean="0"/>
              <a:t> Олена</a:t>
            </a:r>
            <a:endParaRPr lang="ru-RU" sz="2400" dirty="0"/>
          </a:p>
        </p:txBody>
      </p:sp>
      <p:pic>
        <p:nvPicPr>
          <p:cNvPr id="4" name="Рисунок 3" descr="Venus-re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785926"/>
            <a:ext cx="4643470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enera_holodna_oblast_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642918"/>
            <a:ext cx="7786742" cy="5840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7467600" cy="24003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sz="5200" dirty="0" smtClean="0">
                <a:latin typeface="Gabriola" pitchFamily="82" charset="0"/>
              </a:rPr>
              <a:t>Склад </a:t>
            </a:r>
            <a:r>
              <a:rPr lang="ru-RU" sz="5200" dirty="0" smtClean="0">
                <a:latin typeface="Gabriola" pitchFamily="82" charset="0"/>
              </a:rPr>
              <a:t>матеріалу</a:t>
            </a:r>
            <a:r>
              <a:rPr lang="ru-RU" sz="5200" dirty="0" smtClean="0">
                <a:latin typeface="Gabriola" pitchFamily="82" charset="0"/>
              </a:rPr>
              <a:t> </a:t>
            </a:r>
            <a:r>
              <a:rPr lang="ru-RU" sz="5200" dirty="0" smtClean="0">
                <a:latin typeface="Gabriola" pitchFamily="82" charset="0"/>
              </a:rPr>
              <a:t>поверхні</a:t>
            </a:r>
            <a:r>
              <a:rPr lang="ru-RU" sz="5200" dirty="0" smtClean="0">
                <a:latin typeface="Gabriola" pitchFamily="82" charset="0"/>
              </a:rPr>
              <a:t> </a:t>
            </a:r>
            <a:r>
              <a:rPr lang="ru-RU" sz="5200" dirty="0" smtClean="0">
                <a:latin typeface="Gabriola" pitchFamily="82" charset="0"/>
              </a:rPr>
              <a:t>Венери</a:t>
            </a:r>
            <a:r>
              <a:rPr lang="ru-RU" sz="5200" dirty="0" smtClean="0">
                <a:latin typeface="Gabriola" pitchFamily="82" charset="0"/>
              </a:rPr>
              <a:t>, </a:t>
            </a:r>
            <a:r>
              <a:rPr lang="ru-RU" sz="5200" dirty="0" smtClean="0">
                <a:latin typeface="Gabriola" pitchFamily="82" charset="0"/>
              </a:rPr>
              <a:t>визначений</a:t>
            </a:r>
            <a:r>
              <a:rPr lang="ru-RU" sz="5200" dirty="0" smtClean="0">
                <a:latin typeface="Gabriola" pitchFamily="82" charset="0"/>
              </a:rPr>
              <a:t> у </a:t>
            </a:r>
            <a:r>
              <a:rPr lang="ru-RU" sz="5200" dirty="0" smtClean="0">
                <a:latin typeface="Gabriola" pitchFamily="82" charset="0"/>
              </a:rPr>
              <a:t>декількох</a:t>
            </a:r>
            <a:r>
              <a:rPr lang="ru-RU" sz="5200" dirty="0" smtClean="0">
                <a:latin typeface="Gabriola" pitchFamily="82" charset="0"/>
              </a:rPr>
              <a:t> </a:t>
            </a:r>
            <a:r>
              <a:rPr lang="ru-RU" sz="5200" dirty="0" smtClean="0">
                <a:latin typeface="Gabriola" pitchFamily="82" charset="0"/>
              </a:rPr>
              <a:t>місцях</a:t>
            </a:r>
            <a:r>
              <a:rPr lang="ru-RU" sz="5200" dirty="0" smtClean="0">
                <a:latin typeface="Gabriola" pitchFamily="82" charset="0"/>
              </a:rPr>
              <a:t> посадки, </a:t>
            </a:r>
            <a:r>
              <a:rPr lang="ru-RU" sz="5200" dirty="0" smtClean="0">
                <a:latin typeface="Gabriola" pitchFamily="82" charset="0"/>
              </a:rPr>
              <a:t>виявився</a:t>
            </a:r>
            <a:r>
              <a:rPr lang="ru-RU" sz="5200" dirty="0" smtClean="0">
                <a:latin typeface="Gabriola" pitchFamily="82" charset="0"/>
              </a:rPr>
              <a:t> </a:t>
            </a:r>
            <a:r>
              <a:rPr lang="ru-RU" sz="5200" dirty="0" smtClean="0">
                <a:latin typeface="Gabriola" pitchFamily="82" charset="0"/>
              </a:rPr>
              <a:t>близьким</a:t>
            </a:r>
            <a:r>
              <a:rPr lang="ru-RU" sz="5200" dirty="0" smtClean="0">
                <a:latin typeface="Gabriola" pitchFamily="82" charset="0"/>
              </a:rPr>
              <a:t> до складу </a:t>
            </a:r>
            <a:r>
              <a:rPr lang="ru-RU" sz="5200" dirty="0" smtClean="0">
                <a:latin typeface="Gabriola" pitchFamily="82" charset="0"/>
              </a:rPr>
              <a:t>земних</a:t>
            </a:r>
            <a:r>
              <a:rPr lang="ru-RU" sz="5200" dirty="0" smtClean="0">
                <a:latin typeface="Gabriola" pitchFamily="82" charset="0"/>
              </a:rPr>
              <a:t> </a:t>
            </a:r>
            <a:r>
              <a:rPr lang="ru-RU" sz="5200" dirty="0" smtClean="0">
                <a:latin typeface="Gabriola" pitchFamily="82" charset="0"/>
              </a:rPr>
              <a:t>базальтів</a:t>
            </a:r>
            <a:r>
              <a:rPr lang="ru-RU" sz="5200" dirty="0" smtClean="0">
                <a:latin typeface="Gabriola" pitchFamily="82" charset="0"/>
              </a:rPr>
              <a:t>.</a:t>
            </a:r>
            <a:endParaRPr lang="ru-RU" dirty="0">
              <a:latin typeface="Gabriola" pitchFamily="82" charset="0"/>
            </a:endParaRPr>
          </a:p>
        </p:txBody>
      </p:sp>
      <p:pic>
        <p:nvPicPr>
          <p:cNvPr id="4" name="Рисунок 3" descr="coronaclose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496"/>
            <a:ext cx="7215238" cy="3700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7467600" cy="4525963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Gabriola" pitchFamily="82" charset="0"/>
              </a:rPr>
              <a:t>Древні</a:t>
            </a:r>
            <a:r>
              <a:rPr lang="ru-RU" sz="4800" dirty="0" smtClean="0">
                <a:latin typeface="Gabriola" pitchFamily="82" charset="0"/>
              </a:rPr>
              <a:t> греки дали </a:t>
            </a:r>
            <a:r>
              <a:rPr lang="ru-RU" sz="4800" dirty="0" smtClean="0">
                <a:latin typeface="Gabriola" pitchFamily="82" charset="0"/>
              </a:rPr>
              <a:t>цій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планеті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ім’я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своєї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кращої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богині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Афродіти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римляни</a:t>
            </a:r>
            <a:r>
              <a:rPr lang="ru-RU" sz="4800" dirty="0" smtClean="0">
                <a:latin typeface="Gabriola" pitchFamily="82" charset="0"/>
              </a:rPr>
              <a:t> ж </a:t>
            </a:r>
            <a:r>
              <a:rPr lang="ru-RU" sz="4800" dirty="0" smtClean="0">
                <a:latin typeface="Gabriola" pitchFamily="82" charset="0"/>
              </a:rPr>
              <a:t>потім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переінакшили</a:t>
            </a:r>
            <a:r>
              <a:rPr lang="ru-RU" sz="4800" dirty="0" smtClean="0">
                <a:latin typeface="Gabriola" pitchFamily="82" charset="0"/>
              </a:rPr>
              <a:t> по </a:t>
            </a:r>
            <a:r>
              <a:rPr lang="ru-RU" sz="4800" dirty="0" smtClean="0">
                <a:latin typeface="Gabriola" pitchFamily="82" charset="0"/>
              </a:rPr>
              <a:t>своєму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і</a:t>
            </a:r>
            <a:r>
              <a:rPr lang="ru-RU" sz="4800" dirty="0" smtClean="0">
                <a:latin typeface="Gabriola" pitchFamily="82" charset="0"/>
              </a:rPr>
              <a:t> назвали планету Венерою, </a:t>
            </a:r>
            <a:r>
              <a:rPr lang="ru-RU" sz="4800" dirty="0" smtClean="0">
                <a:latin typeface="Gabriola" pitchFamily="82" charset="0"/>
              </a:rPr>
              <a:t>що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загалом</a:t>
            </a:r>
            <a:r>
              <a:rPr lang="ru-RU" sz="4800" dirty="0" smtClean="0">
                <a:latin typeface="Gabriola" pitchFamily="82" charset="0"/>
              </a:rPr>
              <a:t>, те </a:t>
            </a:r>
            <a:r>
              <a:rPr lang="ru-RU" sz="4800" dirty="0" smtClean="0">
                <a:latin typeface="Gabriola" pitchFamily="82" charset="0"/>
              </a:rPr>
              <a:t>саме</a:t>
            </a:r>
            <a:r>
              <a:rPr lang="ru-RU" sz="4800" dirty="0" smtClean="0">
                <a:latin typeface="Gabriola" pitchFamily="82" charset="0"/>
              </a:rPr>
              <a:t>. </a:t>
            </a:r>
            <a:r>
              <a:rPr lang="ru-RU" sz="4800" dirty="0" smtClean="0">
                <a:latin typeface="Gabriola" pitchFamily="82" charset="0"/>
              </a:rPr>
              <a:t>Однак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сталося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це</a:t>
            </a:r>
            <a:r>
              <a:rPr lang="ru-RU" sz="4800" dirty="0" smtClean="0">
                <a:latin typeface="Gabriola" pitchFamily="82" charset="0"/>
              </a:rPr>
              <a:t> не </a:t>
            </a:r>
            <a:r>
              <a:rPr lang="ru-RU" sz="4800" dirty="0" smtClean="0">
                <a:latin typeface="Gabriola" pitchFamily="82" charset="0"/>
              </a:rPr>
              <a:t>відразу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13097287_83009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428604"/>
            <a:ext cx="3929090" cy="5904369"/>
          </a:xfrm>
        </p:spPr>
      </p:pic>
      <p:sp>
        <p:nvSpPr>
          <p:cNvPr id="5" name="TextBox 4"/>
          <p:cNvSpPr txBox="1"/>
          <p:nvPr/>
        </p:nvSpPr>
        <p:spPr>
          <a:xfrm>
            <a:off x="5429256" y="2643182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latin typeface="Gabriola" pitchFamily="82" charset="0"/>
              </a:rPr>
              <a:t>Афродіта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58246" cy="6143668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latin typeface="Gabriola" pitchFamily="82" charset="0"/>
              </a:rPr>
              <a:t>Деякий</a:t>
            </a:r>
            <a:r>
              <a:rPr lang="ru-RU" sz="4400" dirty="0" smtClean="0">
                <a:latin typeface="Gabriola" pitchFamily="82" charset="0"/>
              </a:rPr>
              <a:t> час </a:t>
            </a:r>
            <a:r>
              <a:rPr lang="ru-RU" sz="4400" dirty="0" smtClean="0">
                <a:latin typeface="Gabriola" pitchFamily="82" charset="0"/>
              </a:rPr>
              <a:t>вважалося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що</a:t>
            </a:r>
            <a:r>
              <a:rPr lang="ru-RU" sz="4400" dirty="0" smtClean="0">
                <a:latin typeface="Gabriola" pitchFamily="82" charset="0"/>
              </a:rPr>
              <a:t> в </a:t>
            </a:r>
            <a:r>
              <a:rPr lang="ru-RU" sz="4400" dirty="0" smtClean="0">
                <a:latin typeface="Gabriola" pitchFamily="82" charset="0"/>
              </a:rPr>
              <a:t>небі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знаходиться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відразу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дві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планети</a:t>
            </a:r>
            <a:r>
              <a:rPr lang="ru-RU" sz="4400" dirty="0" smtClean="0">
                <a:latin typeface="Gabriola" pitchFamily="82" charset="0"/>
              </a:rPr>
              <a:t>. </a:t>
            </a:r>
            <a:r>
              <a:rPr lang="ru-RU" sz="4400" dirty="0" smtClean="0">
                <a:latin typeface="Gabriola" pitchFamily="82" charset="0"/>
              </a:rPr>
              <a:t>Вірніше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тоді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вважалося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що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зірки</a:t>
            </a:r>
            <a:r>
              <a:rPr lang="ru-RU" sz="4400" dirty="0" smtClean="0">
                <a:latin typeface="Gabriola" pitchFamily="82" charset="0"/>
              </a:rPr>
              <a:t>, одну - </a:t>
            </a:r>
            <a:r>
              <a:rPr lang="ru-RU" sz="4400" dirty="0" smtClean="0">
                <a:latin typeface="Gabriola" pitchFamily="82" charset="0"/>
              </a:rPr>
              <a:t>сліпучо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яскраву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можна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було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спростерігати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вранці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іншу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таку</a:t>
            </a:r>
            <a:r>
              <a:rPr lang="ru-RU" sz="4400" dirty="0" smtClean="0">
                <a:latin typeface="Gabriola" pitchFamily="82" charset="0"/>
              </a:rPr>
              <a:t> ж - </a:t>
            </a:r>
            <a:r>
              <a:rPr lang="ru-RU" sz="4400" dirty="0" smtClean="0">
                <a:latin typeface="Gabriola" pitchFamily="82" charset="0"/>
              </a:rPr>
              <a:t>увечері</a:t>
            </a:r>
            <a:r>
              <a:rPr lang="ru-RU" sz="4400" dirty="0" smtClean="0">
                <a:latin typeface="Gabriola" pitchFamily="82" charset="0"/>
              </a:rPr>
              <a:t>. </a:t>
            </a:r>
            <a:r>
              <a:rPr lang="ru-RU" sz="4400" dirty="0" smtClean="0">
                <a:latin typeface="Gabriola" pitchFamily="82" charset="0"/>
              </a:rPr>
              <a:t>Їх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навіть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називали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по-різному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поки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астрономи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після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довгих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спостережень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ще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більш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довгих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міркувань</a:t>
            </a:r>
            <a:r>
              <a:rPr lang="ru-RU" sz="4400" dirty="0" smtClean="0">
                <a:latin typeface="Gabriola" pitchFamily="82" charset="0"/>
              </a:rPr>
              <a:t> не </a:t>
            </a:r>
            <a:r>
              <a:rPr lang="ru-RU" sz="4400" dirty="0" smtClean="0">
                <a:latin typeface="Gabriola" pitchFamily="82" charset="0"/>
              </a:rPr>
              <a:t>прийшли</a:t>
            </a:r>
            <a:r>
              <a:rPr lang="ru-RU" sz="4400" dirty="0" smtClean="0">
                <a:latin typeface="Gabriola" pitchFamily="82" charset="0"/>
              </a:rPr>
              <a:t> до </a:t>
            </a:r>
            <a:r>
              <a:rPr lang="ru-RU" sz="4400" dirty="0" smtClean="0">
                <a:latin typeface="Gabriola" pitchFamily="82" charset="0"/>
              </a:rPr>
              <a:t>висновку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що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зірка</a:t>
            </a:r>
            <a:r>
              <a:rPr lang="ru-RU" sz="4400" dirty="0" smtClean="0">
                <a:latin typeface="Gabriola" pitchFamily="82" charset="0"/>
              </a:rPr>
              <a:t> все-таки одна.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5"/>
            <a:ext cx="7467600" cy="278608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Gabriola" pitchFamily="82" charset="0"/>
              </a:rPr>
              <a:t>Вене́ра</a:t>
            </a:r>
            <a:r>
              <a:rPr lang="ru-RU" sz="5400" dirty="0" smtClean="0">
                <a:latin typeface="Gabriola" pitchFamily="82" charset="0"/>
              </a:rPr>
              <a:t> — друга за </a:t>
            </a:r>
            <a:r>
              <a:rPr lang="ru-RU" sz="5400" dirty="0" smtClean="0">
                <a:latin typeface="Gabriola" pitchFamily="82" charset="0"/>
              </a:rPr>
              <a:t>відстанню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від</a:t>
            </a:r>
            <a:r>
              <a:rPr lang="ru-RU" sz="5400" dirty="0" smtClean="0">
                <a:latin typeface="Gabriola" pitchFamily="82" charset="0"/>
              </a:rPr>
              <a:t> </a:t>
            </a:r>
            <a:r>
              <a:rPr lang="ru-RU" sz="5400" dirty="0" smtClean="0">
                <a:latin typeface="Gabriola" pitchFamily="82" charset="0"/>
              </a:rPr>
              <a:t>Сонця</a:t>
            </a:r>
            <a:r>
              <a:rPr lang="ru-RU" sz="5400" dirty="0" smtClean="0">
                <a:latin typeface="Gabriola" pitchFamily="82" charset="0"/>
              </a:rPr>
              <a:t> планета, </a:t>
            </a:r>
            <a:r>
              <a:rPr lang="ru-RU" sz="5400" dirty="0" smtClean="0">
                <a:latin typeface="Gabriola" pitchFamily="82" charset="0"/>
              </a:rPr>
              <a:t>майже</a:t>
            </a:r>
            <a:r>
              <a:rPr lang="ru-RU" sz="5400" dirty="0" smtClean="0">
                <a:latin typeface="Gabriola" pitchFamily="82" charset="0"/>
              </a:rPr>
              <a:t> такого ж </a:t>
            </a:r>
            <a:r>
              <a:rPr lang="ru-RU" sz="5400" dirty="0" smtClean="0">
                <a:latin typeface="Gabriola" pitchFamily="82" charset="0"/>
              </a:rPr>
              <a:t>розміру</a:t>
            </a:r>
            <a:r>
              <a:rPr lang="ru-RU" sz="5400" dirty="0" smtClean="0">
                <a:latin typeface="Gabriola" pitchFamily="82" charset="0"/>
              </a:rPr>
              <a:t>, як Земля.</a:t>
            </a:r>
            <a:endParaRPr lang="ru-RU" sz="5400" dirty="0">
              <a:latin typeface="Gabriola" pitchFamily="82" charset="0"/>
            </a:endParaRPr>
          </a:p>
        </p:txBody>
      </p:sp>
      <p:pic>
        <p:nvPicPr>
          <p:cNvPr id="4" name="Рисунок 3" descr="neighbors-na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643314"/>
            <a:ext cx="7375202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7467600" cy="4525963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Венера — </a:t>
            </a:r>
            <a:r>
              <a:rPr lang="ru-RU" sz="4800" dirty="0" smtClean="0">
                <a:latin typeface="Gabriola" pitchFamily="82" charset="0"/>
              </a:rPr>
              <a:t>третій</a:t>
            </a:r>
            <a:r>
              <a:rPr lang="ru-RU" sz="4800" dirty="0" smtClean="0">
                <a:latin typeface="Gabriola" pitchFamily="82" charset="0"/>
              </a:rPr>
              <a:t> за </a:t>
            </a:r>
            <a:r>
              <a:rPr lang="ru-RU" sz="4800" dirty="0" smtClean="0">
                <a:latin typeface="Gabriola" pitchFamily="82" charset="0"/>
              </a:rPr>
              <a:t>яскравістю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об'єкт</a:t>
            </a:r>
            <a:r>
              <a:rPr lang="ru-RU" sz="4800" dirty="0" smtClean="0">
                <a:latin typeface="Gabriola" pitchFamily="82" charset="0"/>
              </a:rPr>
              <a:t> на </a:t>
            </a:r>
            <a:r>
              <a:rPr lang="ru-RU" sz="4800" dirty="0" smtClean="0">
                <a:latin typeface="Gabriola" pitchFamily="82" charset="0"/>
              </a:rPr>
              <a:t>небі</a:t>
            </a:r>
            <a:r>
              <a:rPr lang="ru-RU" sz="4800" dirty="0" smtClean="0">
                <a:latin typeface="Gabriola" pitchFamily="82" charset="0"/>
              </a:rPr>
              <a:t>; </a:t>
            </a:r>
            <a:r>
              <a:rPr lang="ru-RU" sz="4800" dirty="0" smtClean="0">
                <a:latin typeface="Gabriola" pitchFamily="82" charset="0"/>
              </a:rPr>
              <a:t>її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блиск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поступається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err="1" smtClean="0">
                <a:latin typeface="Gabriola" pitchFamily="82" charset="0"/>
              </a:rPr>
              <a:t>лише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err="1" smtClean="0">
                <a:latin typeface="Gabriola" pitchFamily="82" charset="0"/>
              </a:rPr>
              <a:t>блиску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err="1" smtClean="0">
                <a:latin typeface="Gabriola" pitchFamily="82" charset="0"/>
              </a:rPr>
              <a:t>Сонця</a:t>
            </a:r>
            <a:r>
              <a:rPr lang="ru-RU" sz="4800" dirty="0" smtClean="0">
                <a:latin typeface="Gabriola" pitchFamily="82" charset="0"/>
              </a:rPr>
              <a:t> та </a:t>
            </a:r>
            <a:r>
              <a:rPr lang="ru-RU" sz="4800" dirty="0" smtClean="0">
                <a:latin typeface="Gabriola" pitchFamily="82" charset="0"/>
              </a:rPr>
              <a:t>Місяця</a:t>
            </a:r>
            <a:r>
              <a:rPr lang="ru-RU" sz="4800" dirty="0" smtClean="0">
                <a:latin typeface="Gabriola" pitchFamily="82" charset="0"/>
              </a:rPr>
              <a:t>. </a:t>
            </a:r>
            <a:r>
              <a:rPr lang="ru-RU" sz="4800" dirty="0" smtClean="0">
                <a:latin typeface="Gabriola" pitchFamily="82" charset="0"/>
              </a:rPr>
              <a:t>Належить</a:t>
            </a:r>
            <a:r>
              <a:rPr lang="ru-RU" sz="4800" dirty="0" smtClean="0">
                <a:latin typeface="Gabriola" pitchFamily="82" charset="0"/>
              </a:rPr>
              <a:t> до планет, </a:t>
            </a:r>
            <a:r>
              <a:rPr lang="ru-RU" sz="4800" dirty="0" smtClean="0">
                <a:latin typeface="Gabriola" pitchFamily="82" charset="0"/>
              </a:rPr>
              <a:t>відомих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людству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найдавніших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часів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556095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642918"/>
            <a:ext cx="7858180" cy="5893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6000792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Gabriola" pitchFamily="82" charset="0"/>
              </a:rPr>
              <a:t>Орбіта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Венери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ближча</a:t>
            </a:r>
            <a:r>
              <a:rPr lang="ru-RU" sz="4800" dirty="0" smtClean="0">
                <a:latin typeface="Gabriola" pitchFamily="82" charset="0"/>
              </a:rPr>
              <a:t> до кола, </a:t>
            </a:r>
            <a:r>
              <a:rPr lang="ru-RU" sz="4800" dirty="0" smtClean="0">
                <a:latin typeface="Gabriola" pitchFamily="82" charset="0"/>
              </a:rPr>
              <a:t>ніж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орбіта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будь-якої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іншої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планети</a:t>
            </a:r>
            <a:r>
              <a:rPr lang="ru-RU" sz="4800" dirty="0" smtClean="0">
                <a:latin typeface="Gabriola" pitchFamily="82" charset="0"/>
              </a:rPr>
              <a:t> </a:t>
            </a:r>
            <a:r>
              <a:rPr lang="ru-RU" sz="4800" dirty="0" smtClean="0">
                <a:latin typeface="Gabriola" pitchFamily="82" charset="0"/>
              </a:rPr>
              <a:t>Сонячної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системи</a:t>
            </a:r>
            <a:r>
              <a:rPr lang="ru-RU" sz="4800" dirty="0" smtClean="0">
                <a:latin typeface="Gabriola" pitchFamily="82" charset="0"/>
              </a:rPr>
              <a:t>. </a:t>
            </a:r>
            <a:r>
              <a:rPr lang="ru-RU" sz="4800" dirty="0" smtClean="0">
                <a:latin typeface="Gabriola" pitchFamily="82" charset="0"/>
              </a:rPr>
              <a:t>Період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обертання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навколо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Сонця</a:t>
            </a:r>
            <a:r>
              <a:rPr lang="ru-RU" sz="4800" dirty="0" smtClean="0">
                <a:latin typeface="Gabriola" pitchFamily="82" charset="0"/>
              </a:rPr>
              <a:t> (</a:t>
            </a:r>
            <a:r>
              <a:rPr lang="ru-RU" sz="4800" dirty="0" smtClean="0">
                <a:latin typeface="Gabriola" pitchFamily="82" charset="0"/>
              </a:rPr>
              <a:t>венеріанський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рік</a:t>
            </a:r>
            <a:r>
              <a:rPr lang="ru-RU" sz="4800" dirty="0" smtClean="0">
                <a:latin typeface="Gabriola" pitchFamily="82" charset="0"/>
              </a:rPr>
              <a:t>) становить 224,7 </a:t>
            </a:r>
            <a:r>
              <a:rPr lang="ru-RU" sz="4800" dirty="0" smtClean="0">
                <a:latin typeface="Gabriola" pitchFamily="82" charset="0"/>
              </a:rPr>
              <a:t>земної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доби</a:t>
            </a:r>
            <a:r>
              <a:rPr lang="ru-RU" sz="4800" dirty="0" smtClean="0">
                <a:latin typeface="Gabriola" pitchFamily="82" charset="0"/>
              </a:rPr>
              <a:t>. </a:t>
            </a:r>
            <a:r>
              <a:rPr lang="ru-RU" sz="4800" dirty="0" smtClean="0">
                <a:latin typeface="Gabriola" pitchFamily="82" charset="0"/>
              </a:rPr>
              <a:t>Іноді</a:t>
            </a:r>
            <a:r>
              <a:rPr lang="ru-RU" sz="4800" dirty="0" smtClean="0">
                <a:latin typeface="Gabriola" pitchFamily="82" charset="0"/>
              </a:rPr>
              <a:t> Венера </a:t>
            </a:r>
            <a:r>
              <a:rPr lang="ru-RU" sz="4800" dirty="0" smtClean="0">
                <a:latin typeface="Gabriola" pitchFamily="82" charset="0"/>
              </a:rPr>
              <a:t>підходить</a:t>
            </a:r>
            <a:r>
              <a:rPr lang="ru-RU" sz="4800" dirty="0" smtClean="0">
                <a:latin typeface="Gabriola" pitchFamily="82" charset="0"/>
              </a:rPr>
              <a:t> до </a:t>
            </a:r>
            <a:r>
              <a:rPr lang="ru-RU" sz="4800" dirty="0" smtClean="0">
                <a:latin typeface="Gabriola" pitchFamily="82" charset="0"/>
              </a:rPr>
              <a:t>Землі</a:t>
            </a:r>
            <a:r>
              <a:rPr lang="ru-RU" sz="4800" dirty="0" smtClean="0">
                <a:latin typeface="Gabriola" pitchFamily="82" charset="0"/>
              </a:rPr>
              <a:t> на </a:t>
            </a:r>
            <a:r>
              <a:rPr lang="ru-RU" sz="4800" dirty="0" smtClean="0">
                <a:latin typeface="Gabriola" pitchFamily="82" charset="0"/>
              </a:rPr>
              <a:t>відстань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меншу</a:t>
            </a:r>
            <a:r>
              <a:rPr lang="ru-RU" sz="4800" dirty="0" smtClean="0">
                <a:latin typeface="Gabriola" pitchFamily="82" charset="0"/>
              </a:rPr>
              <a:t> 40 млн. км.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072494" cy="5500726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Венера </a:t>
            </a:r>
            <a:r>
              <a:rPr lang="ru-RU" sz="4800" dirty="0" smtClean="0">
                <a:latin typeface="Gabriola" pitchFamily="82" charset="0"/>
              </a:rPr>
              <a:t>обертається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навколо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своєї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осі</a:t>
            </a:r>
            <a:r>
              <a:rPr lang="ru-RU" sz="4800" dirty="0" smtClean="0">
                <a:latin typeface="Gabriola" pitchFamily="82" charset="0"/>
              </a:rPr>
              <a:t> в </a:t>
            </a:r>
            <a:r>
              <a:rPr lang="ru-RU" sz="4800" dirty="0" smtClean="0">
                <a:latin typeface="Gabriola" pitchFamily="82" charset="0"/>
              </a:rPr>
              <a:t>зворотному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напрямку</a:t>
            </a:r>
            <a:r>
              <a:rPr lang="ru-RU" sz="4800" dirty="0" smtClean="0">
                <a:latin typeface="Gabriola" pitchFamily="82" charset="0"/>
              </a:rPr>
              <a:t> до </a:t>
            </a:r>
            <a:r>
              <a:rPr lang="ru-RU" sz="4800" dirty="0" smtClean="0">
                <a:latin typeface="Gabriola" pitchFamily="82" charset="0"/>
              </a:rPr>
              <a:t>обертання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навколо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Сонця</a:t>
            </a:r>
            <a:r>
              <a:rPr lang="ru-RU" sz="4800" dirty="0" smtClean="0">
                <a:latin typeface="Gabriola" pitchFamily="82" charset="0"/>
              </a:rPr>
              <a:t>, на </a:t>
            </a:r>
            <a:r>
              <a:rPr lang="ru-RU" sz="4800" dirty="0" smtClean="0">
                <a:latin typeface="Gabriola" pitchFamily="82" charset="0"/>
              </a:rPr>
              <a:t>відміну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Землі</a:t>
            </a:r>
            <a:r>
              <a:rPr lang="ru-RU" sz="4800" dirty="0" smtClean="0">
                <a:latin typeface="Gabriola" pitchFamily="82" charset="0"/>
              </a:rPr>
              <a:t> та </a:t>
            </a:r>
            <a:r>
              <a:rPr lang="ru-RU" sz="4800" dirty="0" smtClean="0">
                <a:latin typeface="Gabriola" pitchFamily="82" charset="0"/>
              </a:rPr>
              <a:t>інших</a:t>
            </a:r>
            <a:r>
              <a:rPr lang="ru-RU" sz="4800" dirty="0" smtClean="0">
                <a:latin typeface="Gabriola" pitchFamily="82" charset="0"/>
              </a:rPr>
              <a:t> планет</a:t>
            </a:r>
            <a:r>
              <a:rPr lang="ru-RU" sz="4800" dirty="0" smtClean="0">
                <a:latin typeface="Gabriola" pitchFamily="82" charset="0"/>
              </a:rPr>
              <a:t>.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Тривалість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сонячної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доби</a:t>
            </a:r>
            <a:r>
              <a:rPr lang="ru-RU" sz="4800" dirty="0" smtClean="0">
                <a:latin typeface="Gabriola" pitchFamily="82" charset="0"/>
              </a:rPr>
              <a:t> на </a:t>
            </a:r>
            <a:r>
              <a:rPr lang="ru-RU" sz="4800" dirty="0" smtClean="0">
                <a:latin typeface="Gabriola" pitchFamily="82" charset="0"/>
              </a:rPr>
              <a:t>планеті</a:t>
            </a:r>
            <a:r>
              <a:rPr lang="ru-RU" sz="4800" dirty="0" smtClean="0">
                <a:latin typeface="Gabriola" pitchFamily="82" charset="0"/>
              </a:rPr>
              <a:t> становить </a:t>
            </a:r>
            <a:r>
              <a:rPr lang="ru-RU" sz="4800" dirty="0" smtClean="0">
                <a:latin typeface="Gabriola" pitchFamily="82" charset="0"/>
              </a:rPr>
              <a:t>близько</a:t>
            </a:r>
            <a:r>
              <a:rPr lang="ru-RU" sz="4800" dirty="0" smtClean="0">
                <a:latin typeface="Gabriola" pitchFamily="82" charset="0"/>
              </a:rPr>
              <a:t> 116,75 </a:t>
            </a:r>
            <a:r>
              <a:rPr lang="ru-RU" sz="4800" dirty="0" smtClean="0">
                <a:latin typeface="Gabriola" pitchFamily="82" charset="0"/>
              </a:rPr>
              <a:t>земних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діб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4500594" cy="5411807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Gabriola" pitchFamily="82" charset="0"/>
              </a:rPr>
              <a:t>Про те, </a:t>
            </a:r>
            <a:r>
              <a:rPr lang="ru-RU" sz="4000" dirty="0" smtClean="0">
                <a:latin typeface="Gabriola" pitchFamily="82" charset="0"/>
              </a:rPr>
              <a:t>що</a:t>
            </a:r>
            <a:r>
              <a:rPr lang="ru-RU" sz="4000" dirty="0" smtClean="0">
                <a:latin typeface="Gabriola" pitchFamily="82" charset="0"/>
              </a:rPr>
              <a:t> у </a:t>
            </a:r>
            <a:r>
              <a:rPr lang="ru-RU" sz="4000" dirty="0" smtClean="0">
                <a:latin typeface="Gabriola" pitchFamily="82" charset="0"/>
              </a:rPr>
              <a:t>Венери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є</a:t>
            </a:r>
            <a:r>
              <a:rPr lang="ru-RU" sz="4000" dirty="0" smtClean="0">
                <a:latin typeface="Gabriola" pitchFamily="82" charset="0"/>
              </a:rPr>
              <a:t> атмосфера, стало </a:t>
            </a:r>
            <a:r>
              <a:rPr lang="ru-RU" sz="4000" dirty="0" smtClean="0">
                <a:latin typeface="Gabriola" pitchFamily="82" charset="0"/>
              </a:rPr>
              <a:t>відомо</a:t>
            </a:r>
            <a:r>
              <a:rPr lang="ru-RU" sz="4000" dirty="0" smtClean="0">
                <a:latin typeface="Gabriola" pitchFamily="82" charset="0"/>
              </a:rPr>
              <a:t> 1761 </a:t>
            </a:r>
            <a:r>
              <a:rPr lang="ru-RU" sz="4000" dirty="0" smtClean="0">
                <a:latin typeface="Gabriola" pitchFamily="82" charset="0"/>
              </a:rPr>
              <a:t>p</a:t>
            </a:r>
            <a:r>
              <a:rPr lang="ru-RU" sz="4000" dirty="0" smtClean="0">
                <a:latin typeface="Gabriola" pitchFamily="82" charset="0"/>
              </a:rPr>
              <a:t>., </a:t>
            </a:r>
            <a:r>
              <a:rPr lang="ru-RU" sz="4000" dirty="0" smtClean="0">
                <a:latin typeface="Gabriola" pitchFamily="82" charset="0"/>
              </a:rPr>
              <a:t>відкриття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належало М</a:t>
            </a:r>
            <a:r>
              <a:rPr lang="ru-RU" sz="4000" dirty="0" smtClean="0">
                <a:latin typeface="Gabriola" pitchFamily="82" charset="0"/>
              </a:rPr>
              <a:t>. В. Ломоносову, </a:t>
            </a:r>
            <a:r>
              <a:rPr lang="ru-RU" sz="4000" dirty="0" smtClean="0">
                <a:latin typeface="Gabriola" pitchFamily="82" charset="0"/>
              </a:rPr>
              <a:t>який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спостерігав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проходження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планети</a:t>
            </a:r>
            <a:r>
              <a:rPr lang="ru-RU" sz="4000" dirty="0" smtClean="0">
                <a:latin typeface="Gabriola" pitchFamily="82" charset="0"/>
              </a:rPr>
              <a:t> перед диском </a:t>
            </a:r>
            <a:r>
              <a:rPr lang="ru-RU" sz="4000" dirty="0" smtClean="0">
                <a:latin typeface="Gabriola" pitchFamily="82" charset="0"/>
              </a:rPr>
              <a:t>Сонця</a:t>
            </a:r>
            <a:r>
              <a:rPr lang="ru-RU" sz="4000" dirty="0" smtClean="0">
                <a:latin typeface="Gabriola" pitchFamily="82" charset="0"/>
              </a:rPr>
              <a:t>.</a:t>
            </a:r>
            <a:endParaRPr lang="ru-RU" sz="4000" dirty="0">
              <a:latin typeface="Gabriola" pitchFamily="82" charset="0"/>
            </a:endParaRPr>
          </a:p>
        </p:txBody>
      </p:sp>
      <p:pic>
        <p:nvPicPr>
          <p:cNvPr id="4" name="Рисунок 3" descr="lomonos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857232"/>
            <a:ext cx="3810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5072098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Тиск</a:t>
            </a:r>
            <a:r>
              <a:rPr lang="ru-RU" sz="4800" dirty="0" smtClean="0">
                <a:latin typeface="Gabriola" pitchFamily="82" charset="0"/>
              </a:rPr>
              <a:t> на </a:t>
            </a:r>
            <a:r>
              <a:rPr lang="ru-RU" sz="4800" dirty="0" smtClean="0">
                <a:latin typeface="Gabriola" pitchFamily="82" charset="0"/>
              </a:rPr>
              <a:t>поверхні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планети</a:t>
            </a:r>
            <a:r>
              <a:rPr lang="ru-RU" sz="4800" dirty="0" smtClean="0">
                <a:latin typeface="Gabriola" pitchFamily="82" charset="0"/>
              </a:rPr>
              <a:t> становить </a:t>
            </a:r>
            <a:r>
              <a:rPr lang="ru-RU" sz="4800" dirty="0" smtClean="0">
                <a:latin typeface="Gabriola" pitchFamily="82" charset="0"/>
              </a:rPr>
              <a:t>близько</a:t>
            </a:r>
            <a:r>
              <a:rPr lang="ru-RU" sz="4800" dirty="0" smtClean="0">
                <a:latin typeface="Gabriola" pitchFamily="82" charset="0"/>
              </a:rPr>
              <a:t> 95 атмосфер. </a:t>
            </a:r>
            <a:r>
              <a:rPr lang="ru-RU" sz="4800" dirty="0" smtClean="0">
                <a:latin typeface="Gabriola" pitchFamily="82" charset="0"/>
              </a:rPr>
              <a:t>Складається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ця</a:t>
            </a:r>
            <a:r>
              <a:rPr lang="ru-RU" sz="4800" dirty="0" smtClean="0">
                <a:latin typeface="Gabriola" pitchFamily="82" charset="0"/>
              </a:rPr>
              <a:t> атмосфера, </a:t>
            </a:r>
            <a:r>
              <a:rPr lang="ru-RU" sz="4800" dirty="0" smtClean="0">
                <a:latin typeface="Gabriola" pitchFamily="82" charset="0"/>
              </a:rPr>
              <a:t>здебільшого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вуглекислого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газу 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домішками</a:t>
            </a:r>
            <a:r>
              <a:rPr lang="ru-RU" sz="4800" dirty="0" smtClean="0">
                <a:latin typeface="Gabriola" pitchFamily="82" charset="0"/>
              </a:rPr>
              <a:t> азоту </a:t>
            </a:r>
            <a:r>
              <a:rPr lang="ru-RU" sz="4800" dirty="0" smtClean="0">
                <a:latin typeface="Gabriola" pitchFamily="82" charset="0"/>
              </a:rPr>
              <a:t>й</a:t>
            </a:r>
            <a:r>
              <a:rPr lang="ru-RU" sz="4800" dirty="0" smtClean="0">
                <a:latin typeface="Gabriola" pitchFamily="82" charset="0"/>
              </a:rPr>
              <a:t> </a:t>
            </a:r>
            <a:r>
              <a:rPr lang="ru-RU" sz="4800" dirty="0" smtClean="0">
                <a:latin typeface="Gabriola" pitchFamily="82" charset="0"/>
              </a:rPr>
              <a:t>кисню</a:t>
            </a:r>
            <a:r>
              <a:rPr lang="ru-RU" sz="4800" dirty="0" smtClean="0">
                <a:latin typeface="Gabriola" pitchFamily="82" charset="0"/>
              </a:rPr>
              <a:t>..</a:t>
            </a:r>
            <a:endParaRPr lang="ru-RU" sz="4800" dirty="0" smtClean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7467600" cy="4525963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Хмарний</a:t>
            </a:r>
            <a:r>
              <a:rPr lang="ru-RU" sz="4800" dirty="0" smtClean="0">
                <a:latin typeface="Gabriola" pitchFamily="82" charset="0"/>
              </a:rPr>
              <a:t> шар </a:t>
            </a:r>
            <a:r>
              <a:rPr lang="ru-RU" sz="4800" dirty="0" smtClean="0">
                <a:latin typeface="Gabriola" pitchFamily="82" charset="0"/>
              </a:rPr>
              <a:t>Венери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що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ховає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</a:t>
            </a:r>
            <a:r>
              <a:rPr lang="ru-RU" sz="4800" dirty="0" smtClean="0">
                <a:latin typeface="Gabriola" pitchFamily="82" charset="0"/>
              </a:rPr>
              <a:t> нас </a:t>
            </a:r>
            <a:r>
              <a:rPr lang="ru-RU" sz="4800" dirty="0" smtClean="0">
                <a:latin typeface="Gabriola" pitchFamily="82" charset="0"/>
              </a:rPr>
              <a:t>її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поверхню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розташовано</a:t>
            </a:r>
            <a:r>
              <a:rPr lang="ru-RU" sz="4800" dirty="0" smtClean="0">
                <a:latin typeface="Gabriola" pitchFamily="82" charset="0"/>
              </a:rPr>
              <a:t> на </a:t>
            </a:r>
            <a:r>
              <a:rPr lang="ru-RU" sz="4800" dirty="0" smtClean="0">
                <a:latin typeface="Gabriola" pitchFamily="82" charset="0"/>
              </a:rPr>
              <a:t>висоті</a:t>
            </a:r>
            <a:r>
              <a:rPr lang="ru-RU" sz="4800" dirty="0" smtClean="0">
                <a:latin typeface="Gabriola" pitchFamily="82" charset="0"/>
              </a:rPr>
              <a:t> 49-68 км над </a:t>
            </a:r>
            <a:r>
              <a:rPr lang="ru-RU" sz="4800" dirty="0" smtClean="0">
                <a:latin typeface="Gabriola" pitchFamily="82" charset="0"/>
              </a:rPr>
              <a:t>поверхнею</a:t>
            </a:r>
            <a:r>
              <a:rPr lang="ru-RU" sz="4800" dirty="0" smtClean="0">
                <a:latin typeface="Gabriola" pitchFamily="82" charset="0"/>
              </a:rPr>
              <a:t>, за </a:t>
            </a:r>
            <a:r>
              <a:rPr lang="ru-RU" sz="4800" dirty="0" smtClean="0">
                <a:latin typeface="Gabriola" pitchFamily="82" charset="0"/>
              </a:rPr>
              <a:t>щільністю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він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нагадує</a:t>
            </a:r>
            <a:r>
              <a:rPr lang="ru-RU" sz="4800" dirty="0" smtClean="0">
                <a:latin typeface="Gabriola" pitchFamily="82" charset="0"/>
              </a:rPr>
              <a:t> легкий туман </a:t>
            </a:r>
            <a:r>
              <a:rPr lang="ru-RU" sz="4800" dirty="0" smtClean="0">
                <a:latin typeface="Gabriola" pitchFamily="82" charset="0"/>
              </a:rPr>
              <a:t>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складається</a:t>
            </a:r>
            <a:r>
              <a:rPr lang="ru-RU" sz="4800" dirty="0" smtClean="0">
                <a:latin typeface="Gabriola" pitchFamily="82" charset="0"/>
              </a:rPr>
              <a:t>, в основному,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пари 80% </a:t>
            </a:r>
            <a:r>
              <a:rPr lang="ru-RU" sz="4800" dirty="0" smtClean="0">
                <a:latin typeface="Gabriola" pitchFamily="82" charset="0"/>
              </a:rPr>
              <a:t>сірчаної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кислоти</a:t>
            </a:r>
            <a:r>
              <a:rPr lang="ru-RU" sz="4800" dirty="0" smtClean="0">
                <a:latin typeface="Gabriola" pitchFamily="82" charset="0"/>
              </a:rPr>
              <a:t>. 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</TotalTime>
  <Words>197</Words>
  <Application>Microsoft Office PowerPoint</Application>
  <PresentationFormat>Экран (4:3)</PresentationFormat>
  <Paragraphs>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“Венера "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“Венера "</dc:title>
  <dc:creator>admin</dc:creator>
  <cp:lastModifiedBy>admin</cp:lastModifiedBy>
  <cp:revision>4</cp:revision>
  <dcterms:created xsi:type="dcterms:W3CDTF">2013-01-29T17:28:58Z</dcterms:created>
  <dcterms:modified xsi:type="dcterms:W3CDTF">2013-01-29T18:07:42Z</dcterms:modified>
</cp:coreProperties>
</file>