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1"/>
  </p:notesMasterIdLst>
  <p:sldIdLst>
    <p:sldId id="256" r:id="rId2"/>
    <p:sldId id="257" r:id="rId3"/>
    <p:sldId id="258" r:id="rId4"/>
    <p:sldId id="260" r:id="rId5"/>
    <p:sldId id="259" r:id="rId6"/>
    <p:sldId id="261" r:id="rId7"/>
    <p:sldId id="262" r:id="rId8"/>
    <p:sldId id="264"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BD8C5F-0BE1-4099-A7C7-B47E1054D546}" type="datetimeFigureOut">
              <a:rPr lang="uk-UA" smtClean="0"/>
              <a:pPr/>
              <a:t>10.02.2013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B8FDD-3917-4D0C-B2D5-870FD6EEB606}"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465B8FDD-3917-4D0C-B2D5-870FD6EEB606}" type="slidenum">
              <a:rPr lang="uk-UA" smtClean="0"/>
              <a:pPr/>
              <a:t>5</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465B8FDD-3917-4D0C-B2D5-870FD6EEB606}" type="slidenum">
              <a:rPr lang="uk-UA" smtClean="0"/>
              <a:pPr/>
              <a:t>6</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10.02.2013</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10.02.2013</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10.02.2013</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10.02.2013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fade/>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204864"/>
          </a:xfrm>
        </p:spPr>
        <p:txBody>
          <a:bodyPr>
            <a:noAutofit/>
          </a:bodyPr>
          <a:lstStyle/>
          <a:p>
            <a:pPr algn="ctr"/>
            <a:r>
              <a:rPr lang="uk-UA" sz="6000" b="1" i="1" dirty="0" smtClean="0">
                <a:effectLst>
                  <a:outerShdw blurRad="38100" dist="38100" dir="2700000" algn="tl">
                    <a:srgbClr val="000000">
                      <a:alpha val="43137"/>
                    </a:srgbClr>
                  </a:outerShdw>
                </a:effectLst>
                <a:latin typeface="Times New Roman" pitchFamily="18" charset="0"/>
                <a:cs typeface="Times New Roman" pitchFamily="18" charset="0"/>
              </a:rPr>
              <a:t>№6  </a:t>
            </a:r>
            <a:r>
              <a:rPr lang="uk-UA" sz="6000" b="1" i="1" dirty="0" err="1" smtClean="0">
                <a:effectLst>
                  <a:outerShdw blurRad="38100" dist="38100" dir="2700000" algn="tl">
                    <a:srgbClr val="000000">
                      <a:alpha val="43137"/>
                    </a:srgbClr>
                  </a:outerShdw>
                </a:effectLst>
                <a:latin typeface="Times New Roman" pitchFamily="18" charset="0"/>
                <a:cs typeface="Times New Roman" pitchFamily="18" charset="0"/>
              </a:rPr>
              <a:t>Терраформування</a:t>
            </a:r>
            <a:r>
              <a:rPr lang="uk-UA" sz="6000" b="1" i="1" dirty="0" smtClean="0">
                <a:effectLst>
                  <a:outerShdw blurRad="38100" dist="38100" dir="2700000" algn="tl">
                    <a:srgbClr val="000000">
                      <a:alpha val="43137"/>
                    </a:srgbClr>
                  </a:outerShdw>
                </a:effectLst>
                <a:latin typeface="Times New Roman" pitchFamily="18" charset="0"/>
                <a:cs typeface="Times New Roman" pitchFamily="18" charset="0"/>
              </a:rPr>
              <a:t> Венери</a:t>
            </a:r>
            <a:endParaRPr lang="uk-UA" sz="6000" b="1" i="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575049" y="332656"/>
            <a:ext cx="8568951" cy="6696743"/>
          </a:xfrm>
        </p:spPr>
        <p:txBody>
          <a:bodyPr>
            <a:normAutofit/>
          </a:bodyPr>
          <a:lstStyle/>
          <a:p>
            <a:pPr algn="ctr"/>
            <a:r>
              <a:rPr lang="uk-UA" sz="3300" dirty="0" smtClean="0"/>
              <a:t>Венера — друга за відстанню від Сонця планета, майже такого ж розміру, як Земля. Іноді Венера підходить до Землі на відстань, меншу 40 млн. км, що робить її найближчою до Землі планетою. Сила тяжіння на Венері майже дорівнює земній. Атмосфера Венери за складом схожа на первинну атмосферу Землі мільярди років тому. </a:t>
            </a:r>
          </a:p>
          <a:p>
            <a:endParaRPr lang="uk-UA" dirty="0"/>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980728"/>
            <a:ext cx="7242048" cy="914360"/>
          </a:xfrm>
        </p:spPr>
        <p:txBody>
          <a:bodyPr>
            <a:normAutofit fontScale="90000"/>
          </a:bodyPr>
          <a:lstStyle/>
          <a:p>
            <a:pPr algn="ctr"/>
            <a:r>
              <a:rPr lang="uk-UA" b="1" dirty="0" smtClean="0"/>
              <a:t>Основні відмінності Венери від Землі</a:t>
            </a:r>
            <a:r>
              <a:rPr lang="uk-UA" dirty="0" smtClean="0"/>
              <a:t/>
            </a:r>
            <a:br>
              <a:rPr lang="uk-UA" dirty="0" smtClean="0"/>
            </a:br>
            <a:endParaRPr lang="uk-UA" dirty="0"/>
          </a:p>
        </p:txBody>
      </p:sp>
      <p:graphicFrame>
        <p:nvGraphicFramePr>
          <p:cNvPr id="3" name="Таблица 2"/>
          <p:cNvGraphicFramePr>
            <a:graphicFrameLocks noGrp="1"/>
          </p:cNvGraphicFramePr>
          <p:nvPr/>
        </p:nvGraphicFramePr>
        <p:xfrm>
          <a:off x="1043609" y="1340769"/>
          <a:ext cx="7128792" cy="5040562"/>
        </p:xfrm>
        <a:graphic>
          <a:graphicData uri="http://schemas.openxmlformats.org/drawingml/2006/table">
            <a:tbl>
              <a:tblPr>
                <a:tableStyleId>{16D9F66E-5EB9-4882-86FB-DCBF35E3C3E4}</a:tableStyleId>
              </a:tblPr>
              <a:tblGrid>
                <a:gridCol w="2376264"/>
                <a:gridCol w="2376264"/>
                <a:gridCol w="2376264"/>
              </a:tblGrid>
              <a:tr h="527063">
                <a:tc>
                  <a:txBody>
                    <a:bodyPr/>
                    <a:lstStyle/>
                    <a:p>
                      <a:pPr algn="ctr">
                        <a:lnSpc>
                          <a:spcPct val="115000"/>
                        </a:lnSpc>
                      </a:pPr>
                      <a:endParaRPr lang="uk-UA" sz="1600" b="0" i="0" dirty="0">
                        <a:latin typeface="Times New Roman" pitchFamily="18" charset="0"/>
                        <a:ea typeface="Times New Roman"/>
                        <a:cs typeface="Times New Roman" pitchFamily="18" charset="0"/>
                      </a:endParaRPr>
                    </a:p>
                  </a:txBody>
                  <a:tcPr marL="9525" marR="9525" marT="9525" marB="9525" anchor="ctr"/>
                </a:tc>
                <a:tc>
                  <a:txBody>
                    <a:bodyPr/>
                    <a:lstStyle/>
                    <a:p>
                      <a:pPr algn="ctr">
                        <a:lnSpc>
                          <a:spcPct val="115000"/>
                        </a:lnSpc>
                        <a:spcAft>
                          <a:spcPts val="1000"/>
                        </a:spcAft>
                      </a:pPr>
                      <a:r>
                        <a:rPr lang="uk-UA" sz="1600">
                          <a:effectLst>
                            <a:outerShdw blurRad="38100" dist="38100" dir="2700000" algn="tl">
                              <a:srgbClr val="000000">
                                <a:alpha val="43137"/>
                              </a:srgbClr>
                            </a:outerShdw>
                          </a:effectLst>
                        </a:rPr>
                        <a:t>Венера</a:t>
                      </a:r>
                      <a:endParaRPr lang="uk-UA" sz="1600" b="1" i="1">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effectLst>
                            <a:outerShdw blurRad="38100" dist="38100" dir="2700000" algn="tl">
                              <a:srgbClr val="000000">
                                <a:alpha val="43137"/>
                              </a:srgbClr>
                            </a:outerShdw>
                          </a:effectLst>
                        </a:rPr>
                        <a:t>Земля</a:t>
                      </a:r>
                      <a:endParaRPr lang="uk-UA" sz="1600" b="1" i="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9525" marR="9525" marT="9525" marB="9525" anchor="ctr"/>
                </a:tc>
              </a:tr>
              <a:tr h="527063">
                <a:tc>
                  <a:txBody>
                    <a:bodyPr/>
                    <a:lstStyle/>
                    <a:p>
                      <a:pPr algn="ctr">
                        <a:lnSpc>
                          <a:spcPct val="115000"/>
                        </a:lnSpc>
                        <a:spcAft>
                          <a:spcPts val="1000"/>
                        </a:spcAft>
                      </a:pPr>
                      <a:r>
                        <a:rPr lang="uk-UA" sz="1600"/>
                        <a:t>Тривалість доби </a:t>
                      </a:r>
                      <a:endParaRPr lang="uk-UA" sz="1600" b="1" i="1">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225 земних діб</a:t>
                      </a:r>
                      <a:endParaRPr lang="uk-UA" sz="1600" b="0" i="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t>24 </a:t>
                      </a:r>
                      <a:r>
                        <a:rPr lang="uk-UA" sz="1600" dirty="0" err="1"/>
                        <a:t>год</a:t>
                      </a:r>
                      <a:endParaRPr lang="uk-UA" sz="1600" b="0" i="0" dirty="0">
                        <a:latin typeface="Times New Roman" pitchFamily="18" charset="0"/>
                        <a:ea typeface="Calibri"/>
                        <a:cs typeface="Times New Roman" pitchFamily="18" charset="0"/>
                      </a:endParaRPr>
                    </a:p>
                  </a:txBody>
                  <a:tcPr marL="9525" marR="9525" marT="9525" marB="9525" anchor="ctr"/>
                </a:tc>
              </a:tr>
              <a:tr h="527063">
                <a:tc>
                  <a:txBody>
                    <a:bodyPr/>
                    <a:lstStyle/>
                    <a:p>
                      <a:pPr algn="ctr">
                        <a:lnSpc>
                          <a:spcPct val="115000"/>
                        </a:lnSpc>
                        <a:spcAft>
                          <a:spcPts val="1000"/>
                        </a:spcAft>
                      </a:pPr>
                      <a:r>
                        <a:rPr lang="uk-UA" sz="1600"/>
                        <a:t>Магнітне поле </a:t>
                      </a:r>
                      <a:endParaRPr lang="uk-UA" sz="1600" b="1" i="1">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немає</a:t>
                      </a:r>
                      <a:endParaRPr lang="uk-UA" sz="1600" b="0" i="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30-60 мкТл</a:t>
                      </a:r>
                      <a:endParaRPr lang="uk-UA" sz="1600" b="0" i="0">
                        <a:latin typeface="Times New Roman" pitchFamily="18" charset="0"/>
                        <a:ea typeface="Calibri"/>
                        <a:cs typeface="Times New Roman" pitchFamily="18" charset="0"/>
                      </a:endParaRPr>
                    </a:p>
                  </a:txBody>
                  <a:tcPr marL="9525" marR="9525" marT="9525" marB="9525" anchor="ctr"/>
                </a:tc>
              </a:tr>
              <a:tr h="527063">
                <a:tc>
                  <a:txBody>
                    <a:bodyPr/>
                    <a:lstStyle/>
                    <a:p>
                      <a:pPr algn="ctr">
                        <a:lnSpc>
                          <a:spcPct val="115000"/>
                        </a:lnSpc>
                        <a:spcAft>
                          <a:spcPts val="1000"/>
                        </a:spcAft>
                      </a:pPr>
                      <a:r>
                        <a:rPr lang="uk-UA" sz="1600"/>
                        <a:t>Сила тяжіння </a:t>
                      </a:r>
                      <a:endParaRPr lang="uk-UA" sz="1600" b="1" i="1">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0,9 g</a:t>
                      </a:r>
                      <a:endParaRPr lang="uk-UA" sz="1600" b="0" i="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t>1 g</a:t>
                      </a:r>
                      <a:endParaRPr lang="uk-UA" sz="1600" b="0" i="0" dirty="0">
                        <a:latin typeface="Times New Roman" pitchFamily="18" charset="0"/>
                        <a:ea typeface="Calibri"/>
                        <a:cs typeface="Times New Roman" pitchFamily="18" charset="0"/>
                      </a:endParaRPr>
                    </a:p>
                  </a:txBody>
                  <a:tcPr marL="9525" marR="9525" marT="9525" marB="9525" anchor="ctr"/>
                </a:tc>
              </a:tr>
              <a:tr h="1878184">
                <a:tc>
                  <a:txBody>
                    <a:bodyPr/>
                    <a:lstStyle/>
                    <a:p>
                      <a:pPr algn="ctr">
                        <a:lnSpc>
                          <a:spcPct val="115000"/>
                        </a:lnSpc>
                        <a:spcAft>
                          <a:spcPts val="1000"/>
                        </a:spcAft>
                      </a:pPr>
                      <a:r>
                        <a:rPr lang="uk-UA" sz="1600"/>
                        <a:t>Атмосфера </a:t>
                      </a:r>
                      <a:endParaRPr lang="uk-UA" sz="1600" b="1" i="1">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t>97% </a:t>
                      </a:r>
                      <a:r>
                        <a:rPr lang="uk-UA" sz="1600" dirty="0" err="1"/>
                        <a:t>СО</a:t>
                      </a:r>
                      <a:r>
                        <a:rPr lang="uk-UA" sz="1600" baseline="-25000" dirty="0" err="1"/>
                        <a:t>2</a:t>
                      </a:r>
                      <a:r>
                        <a:rPr lang="uk-UA" sz="1600" dirty="0"/>
                        <a:t> , 3% азоту,</a:t>
                      </a:r>
                    </a:p>
                    <a:p>
                      <a:pPr algn="ctr">
                        <a:lnSpc>
                          <a:spcPct val="115000"/>
                        </a:lnSpc>
                        <a:spcAft>
                          <a:spcPts val="1000"/>
                        </a:spcAft>
                      </a:pPr>
                      <a:r>
                        <a:rPr lang="uk-UA" sz="1600" dirty="0"/>
                        <a:t>1% пари води та інші гази</a:t>
                      </a:r>
                      <a:endParaRPr lang="uk-UA" sz="1600" b="0" i="0" dirty="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78,1 % — азот, 20 — кисень, 0,9 — аргон,</a:t>
                      </a:r>
                    </a:p>
                    <a:p>
                      <a:pPr algn="ctr">
                        <a:lnSpc>
                          <a:spcPct val="115000"/>
                        </a:lnSpc>
                        <a:spcAft>
                          <a:spcPts val="1000"/>
                        </a:spcAft>
                      </a:pPr>
                      <a:r>
                        <a:rPr lang="uk-UA" sz="1600"/>
                        <a:t>решта — вуглекислий газ, водяна пара,</a:t>
                      </a:r>
                    </a:p>
                    <a:p>
                      <a:pPr algn="ctr">
                        <a:lnSpc>
                          <a:spcPct val="115000"/>
                        </a:lnSpc>
                        <a:spcAft>
                          <a:spcPts val="1000"/>
                        </a:spcAft>
                      </a:pPr>
                      <a:r>
                        <a:rPr lang="uk-UA" sz="1600"/>
                        <a:t>водень, гелій, неон</a:t>
                      </a:r>
                      <a:endParaRPr lang="uk-UA" sz="1600" b="0" i="0">
                        <a:latin typeface="Times New Roman" pitchFamily="18" charset="0"/>
                        <a:ea typeface="Calibri"/>
                        <a:cs typeface="Times New Roman" pitchFamily="18" charset="0"/>
                      </a:endParaRPr>
                    </a:p>
                  </a:txBody>
                  <a:tcPr marL="9525" marR="9525" marT="9525" marB="9525" anchor="ctr"/>
                </a:tc>
              </a:tr>
              <a:tr h="527063">
                <a:tc>
                  <a:txBody>
                    <a:bodyPr/>
                    <a:lstStyle/>
                    <a:p>
                      <a:pPr algn="ctr">
                        <a:lnSpc>
                          <a:spcPct val="115000"/>
                        </a:lnSpc>
                        <a:spcAft>
                          <a:spcPts val="1000"/>
                        </a:spcAft>
                      </a:pPr>
                      <a:r>
                        <a:rPr lang="uk-UA" sz="1600"/>
                        <a:t>Температуа </a:t>
                      </a:r>
                      <a:endParaRPr lang="uk-UA" sz="1600" b="1" i="1">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467°C</a:t>
                      </a:r>
                      <a:endParaRPr lang="uk-UA" sz="1600" b="0" i="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t>15°C</a:t>
                      </a:r>
                      <a:endParaRPr lang="uk-UA" sz="1600" b="0" i="0" dirty="0">
                        <a:latin typeface="Times New Roman" pitchFamily="18" charset="0"/>
                        <a:ea typeface="Calibri"/>
                        <a:cs typeface="Times New Roman" pitchFamily="18" charset="0"/>
                      </a:endParaRPr>
                    </a:p>
                  </a:txBody>
                  <a:tcPr marL="9525" marR="9525" marT="9525" marB="9525" anchor="ctr"/>
                </a:tc>
              </a:tr>
              <a:tr h="527063">
                <a:tc>
                  <a:txBody>
                    <a:bodyPr/>
                    <a:lstStyle/>
                    <a:p>
                      <a:pPr algn="ctr">
                        <a:lnSpc>
                          <a:spcPct val="115000"/>
                        </a:lnSpc>
                        <a:spcAft>
                          <a:spcPts val="1000"/>
                        </a:spcAft>
                      </a:pPr>
                      <a:r>
                        <a:rPr lang="uk-UA" sz="1600" dirty="0"/>
                        <a:t>Тиск </a:t>
                      </a:r>
                      <a:endParaRPr lang="uk-UA" sz="1600" b="1" i="1" dirty="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a:t>95 атм</a:t>
                      </a:r>
                      <a:endParaRPr lang="uk-UA" sz="1600" b="0" i="0">
                        <a:latin typeface="Times New Roman" pitchFamily="18" charset="0"/>
                        <a:ea typeface="Calibri"/>
                        <a:cs typeface="Times New Roman" pitchFamily="18" charset="0"/>
                      </a:endParaRPr>
                    </a:p>
                  </a:txBody>
                  <a:tcPr marL="9525" marR="9525" marT="9525" marB="9525" anchor="ctr"/>
                </a:tc>
                <a:tc>
                  <a:txBody>
                    <a:bodyPr/>
                    <a:lstStyle/>
                    <a:p>
                      <a:pPr algn="ctr">
                        <a:lnSpc>
                          <a:spcPct val="115000"/>
                        </a:lnSpc>
                        <a:spcAft>
                          <a:spcPts val="1000"/>
                        </a:spcAft>
                      </a:pPr>
                      <a:r>
                        <a:rPr lang="uk-UA" sz="1600" dirty="0"/>
                        <a:t>1 </a:t>
                      </a:r>
                      <a:r>
                        <a:rPr lang="uk-UA" sz="1600" dirty="0" err="1"/>
                        <a:t>атм</a:t>
                      </a:r>
                      <a:endParaRPr lang="uk-UA" sz="1600" b="0" i="0" dirty="0">
                        <a:latin typeface="Times New Roman" pitchFamily="18" charset="0"/>
                        <a:ea typeface="Calibri"/>
                        <a:cs typeface="Times New Roman" pitchFamily="18" charset="0"/>
                      </a:endParaRPr>
                    </a:p>
                  </a:txBody>
                  <a:tcPr marL="9525" marR="9525" marT="9525" marB="9525" anchor="ctr"/>
                </a:tc>
              </a:tr>
            </a:tbl>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0" b="-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501008"/>
            <a:ext cx="7632848" cy="3356992"/>
          </a:xfrm>
        </p:spPr>
        <p:txBody>
          <a:bodyPr>
            <a:noAutofit/>
          </a:bodyPr>
          <a:lstStyle/>
          <a:p>
            <a:pPr algn="ctr"/>
            <a:r>
              <a:rPr lang="uk-UA" sz="3200" b="1" i="1" dirty="0" smtClean="0">
                <a:effectLst>
                  <a:outerShdw blurRad="38100" dist="38100" dir="2700000" algn="tl">
                    <a:srgbClr val="000000">
                      <a:alpha val="43137"/>
                    </a:srgbClr>
                  </a:outerShdw>
                </a:effectLst>
              </a:rPr>
              <a:t>Способів для вирішення цих проблем пропонується безліч. Наприклад, для зниження температури Венери пропонується встановити між нею та Сонцем величезний щит; для змінення складу атмосфери радять поселити в її атмосфері бактерії; для насичення атмосфери водою та зменшення тривалості доби хочуть бомбардувати Венеру кометами.</a:t>
            </a:r>
            <a:r>
              <a:rPr lang="uk-UA" sz="3600" dirty="0" smtClean="0"/>
              <a:t/>
            </a:r>
            <a:br>
              <a:rPr lang="uk-UA" sz="3600" dirty="0" smtClean="0"/>
            </a:br>
            <a:endParaRPr lang="uk-UA" sz="3600" dirty="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5000" r="-25000"/>
          </a:stretch>
        </a:blip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187624" y="404664"/>
            <a:ext cx="7776864" cy="4752528"/>
          </a:xfrm>
        </p:spPr>
        <p:txBody>
          <a:bodyPr>
            <a:normAutofit fontScale="77500" lnSpcReduction="20000"/>
          </a:bodyPr>
          <a:lstStyle/>
          <a:p>
            <a:pPr algn="ctr"/>
            <a:r>
              <a:rPr lang="ru-RU" sz="4100" b="1" i="1" dirty="0" smtClean="0">
                <a:effectLst>
                  <a:outerShdw blurRad="38100" dist="38100" dir="2700000" algn="tl">
                    <a:srgbClr val="000000">
                      <a:alpha val="43137"/>
                    </a:srgbClr>
                  </a:outerShdw>
                </a:effectLst>
              </a:rPr>
              <a:t>Для того </a:t>
            </a:r>
            <a:r>
              <a:rPr lang="ru-RU" sz="4100" b="1" i="1" dirty="0" err="1" smtClean="0">
                <a:effectLst>
                  <a:outerShdw blurRad="38100" dist="38100" dir="2700000" algn="tl">
                    <a:srgbClr val="000000">
                      <a:alpha val="43137"/>
                    </a:srgbClr>
                  </a:outerShdw>
                </a:effectLst>
              </a:rPr>
              <a:t>щоб</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перетворити</a:t>
            </a:r>
            <a:r>
              <a:rPr lang="ru-RU" sz="4100" b="1" i="1" dirty="0" smtClean="0">
                <a:effectLst>
                  <a:outerShdw blurRad="38100" dist="38100" dir="2700000" algn="tl">
                    <a:srgbClr val="000000">
                      <a:alpha val="43137"/>
                    </a:srgbClr>
                  </a:outerShdw>
                </a:effectLst>
              </a:rPr>
              <a:t> Венеру на </a:t>
            </a:r>
            <a:r>
              <a:rPr lang="ru-RU" sz="4100" b="1" i="1" dirty="0" err="1" smtClean="0">
                <a:effectLst>
                  <a:outerShdw blurRad="38100" dist="38100" dir="2700000" algn="tl">
                    <a:srgbClr val="000000">
                      <a:alpha val="43137"/>
                    </a:srgbClr>
                  </a:outerShdw>
                </a:effectLst>
              </a:rPr>
              <a:t>близнюка</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Землі</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необхідно</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зробити</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наступні</a:t>
            </a:r>
            <a:r>
              <a:rPr lang="ru-RU" sz="4100" b="1" i="1" dirty="0" smtClean="0">
                <a:effectLst>
                  <a:outerShdw blurRad="38100" dist="38100" dir="2700000" algn="tl">
                    <a:srgbClr val="000000">
                      <a:alpha val="43137"/>
                    </a:srgbClr>
                  </a:outerShdw>
                </a:effectLst>
              </a:rPr>
              <a:t> </a:t>
            </a:r>
            <a:r>
              <a:rPr lang="ru-RU" sz="4100" b="1" i="1" dirty="0" err="1" smtClean="0">
                <a:effectLst>
                  <a:outerShdw blurRad="38100" dist="38100" dir="2700000" algn="tl">
                    <a:srgbClr val="000000">
                      <a:alpha val="43137"/>
                    </a:srgbClr>
                  </a:outerShdw>
                </a:effectLst>
              </a:rPr>
              <a:t>дії</a:t>
            </a:r>
            <a:r>
              <a:rPr lang="ru-RU" sz="4100" b="1" i="1" dirty="0" smtClean="0">
                <a:effectLst>
                  <a:outerShdw blurRad="38100" dist="38100" dir="2700000" algn="tl">
                    <a:srgbClr val="000000">
                      <a:alpha val="43137"/>
                    </a:srgbClr>
                  </a:outerShdw>
                </a:effectLst>
              </a:rPr>
              <a:t>:</a:t>
            </a:r>
          </a:p>
          <a:p>
            <a:pPr algn="ctr"/>
            <a:endParaRPr lang="ru-RU" sz="4100" b="1" i="1" dirty="0" smtClean="0">
              <a:effectLst>
                <a:outerShdw blurRad="38100" dist="38100" dir="2700000" algn="tl">
                  <a:srgbClr val="000000">
                    <a:alpha val="43137"/>
                  </a:srgbClr>
                </a:outerShdw>
              </a:effectLst>
            </a:endParaRPr>
          </a:p>
          <a:p>
            <a:pPr>
              <a:buFont typeface="Wingdings" pitchFamily="2" charset="2"/>
              <a:buChar char="Ø"/>
            </a:pPr>
            <a:r>
              <a:rPr lang="ru-RU" sz="4100" dirty="0" err="1" smtClean="0"/>
              <a:t>Знизити</a:t>
            </a:r>
            <a:r>
              <a:rPr lang="ru-RU" sz="4100" dirty="0" smtClean="0"/>
              <a:t> температуру</a:t>
            </a:r>
          </a:p>
          <a:p>
            <a:pPr>
              <a:buFont typeface="Wingdings" pitchFamily="2" charset="2"/>
              <a:buChar char="Ø"/>
            </a:pPr>
            <a:r>
              <a:rPr lang="ru-RU" sz="4100" dirty="0" err="1" smtClean="0"/>
              <a:t>Знизити</a:t>
            </a:r>
            <a:r>
              <a:rPr lang="ru-RU" sz="4100" dirty="0" smtClean="0"/>
              <a:t> </a:t>
            </a:r>
            <a:r>
              <a:rPr lang="ru-RU" sz="4100" dirty="0" err="1" smtClean="0"/>
              <a:t>атмосферний</a:t>
            </a:r>
            <a:r>
              <a:rPr lang="ru-RU" sz="4100" dirty="0" smtClean="0"/>
              <a:t> </a:t>
            </a:r>
            <a:r>
              <a:rPr lang="ru-RU" sz="4100" dirty="0" err="1" smtClean="0"/>
              <a:t>тиск</a:t>
            </a:r>
            <a:endParaRPr lang="ru-RU" sz="4100" dirty="0" smtClean="0"/>
          </a:p>
          <a:p>
            <a:pPr>
              <a:buFont typeface="Wingdings" pitchFamily="2" charset="2"/>
              <a:buChar char="Ø"/>
            </a:pPr>
            <a:r>
              <a:rPr lang="ru-RU" sz="4100" dirty="0" err="1" smtClean="0"/>
              <a:t>Наситити</a:t>
            </a:r>
            <a:r>
              <a:rPr lang="ru-RU" sz="4100" dirty="0" smtClean="0"/>
              <a:t> атмосферу водою</a:t>
            </a:r>
          </a:p>
          <a:p>
            <a:pPr>
              <a:buFont typeface="Wingdings" pitchFamily="2" charset="2"/>
              <a:buChar char="Ø"/>
            </a:pPr>
            <a:r>
              <a:rPr lang="ru-RU" sz="4100" dirty="0" err="1" smtClean="0"/>
              <a:t>Створити</a:t>
            </a:r>
            <a:r>
              <a:rPr lang="ru-RU" sz="4100" dirty="0" smtClean="0"/>
              <a:t> </a:t>
            </a:r>
            <a:r>
              <a:rPr lang="ru-RU" sz="4100" dirty="0" err="1" smtClean="0"/>
              <a:t>магнітне</a:t>
            </a:r>
            <a:r>
              <a:rPr lang="ru-RU" sz="4100" dirty="0" smtClean="0"/>
              <a:t> поле</a:t>
            </a:r>
          </a:p>
          <a:p>
            <a:pPr>
              <a:buFont typeface="Wingdings" pitchFamily="2" charset="2"/>
              <a:buChar char="Ø"/>
            </a:pPr>
            <a:r>
              <a:rPr lang="ru-RU" sz="4100" dirty="0" err="1" smtClean="0"/>
              <a:t>Значно</a:t>
            </a:r>
            <a:r>
              <a:rPr lang="ru-RU" sz="4100" dirty="0" smtClean="0"/>
              <a:t> </a:t>
            </a:r>
            <a:r>
              <a:rPr lang="ru-RU" sz="4100" dirty="0" err="1" smtClean="0"/>
              <a:t>зменшити</a:t>
            </a:r>
            <a:r>
              <a:rPr lang="ru-RU" sz="4100" dirty="0" smtClean="0"/>
              <a:t> </a:t>
            </a:r>
            <a:r>
              <a:rPr lang="ru-RU" sz="4100" dirty="0" err="1" smtClean="0"/>
              <a:t>тривалість</a:t>
            </a:r>
            <a:r>
              <a:rPr lang="ru-RU" sz="4100" dirty="0" smtClean="0"/>
              <a:t> </a:t>
            </a:r>
            <a:r>
              <a:rPr lang="ru-RU" sz="4100" dirty="0" err="1" smtClean="0"/>
              <a:t>доби</a:t>
            </a:r>
            <a:endParaRPr lang="ru-RU" sz="4100" dirty="0" smtClean="0"/>
          </a:p>
          <a:p>
            <a:pPr>
              <a:buFont typeface="Wingdings" pitchFamily="2" charset="2"/>
              <a:buChar char="Ø"/>
            </a:pPr>
            <a:r>
              <a:rPr lang="ru-RU" sz="4100" dirty="0" err="1" smtClean="0"/>
              <a:t>Змінити</a:t>
            </a:r>
            <a:r>
              <a:rPr lang="ru-RU" sz="4100" dirty="0" smtClean="0"/>
              <a:t> склад </a:t>
            </a:r>
            <a:r>
              <a:rPr lang="ru-RU" sz="4100" dirty="0" err="1" smtClean="0"/>
              <a:t>атмосфери</a:t>
            </a:r>
            <a:endParaRPr lang="ru-RU" sz="4100" dirty="0" smtClean="0"/>
          </a:p>
          <a:p>
            <a:endParaRPr lang="uk-UA"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50000" b="-5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8287072" cy="3528392"/>
          </a:xfrm>
        </p:spPr>
        <p:txBody>
          <a:bodyPr/>
          <a:lstStyle/>
          <a:p>
            <a:pPr algn="ctr"/>
            <a:r>
              <a:rPr lang="uk-UA" b="1" i="1" dirty="0" smtClean="0">
                <a:latin typeface="Times New Roman" pitchFamily="18" charset="0"/>
                <a:cs typeface="Times New Roman" pitchFamily="18" charset="0"/>
              </a:rPr>
              <a:t>При наявності супутника «геологічна» еволюція Венери повністю продублює геологічну еволюцію Землі!</a:t>
            </a:r>
            <a:r>
              <a:rPr lang="uk-UA" dirty="0" smtClean="0"/>
              <a:t/>
            </a:r>
            <a:br>
              <a:rPr lang="uk-UA" dirty="0" smtClean="0"/>
            </a:br>
            <a:endParaRPr lang="uk-UA" dirty="0"/>
          </a:p>
        </p:txBody>
      </p:sp>
      <p:pic>
        <p:nvPicPr>
          <p:cNvPr id="4" name="Рисунок 3" descr="terraforming_venus_2"/>
          <p:cNvPicPr/>
          <p:nvPr/>
        </p:nvPicPr>
        <p:blipFill>
          <a:blip r:embed="rId4" cstate="print"/>
          <a:srcRect/>
          <a:stretch>
            <a:fillRect/>
          </a:stretch>
        </p:blipFill>
        <p:spPr bwMode="auto">
          <a:xfrm>
            <a:off x="1547664" y="4862830"/>
            <a:ext cx="5711825" cy="1995170"/>
          </a:xfrm>
          <a:prstGeom prst="rect">
            <a:avLst/>
          </a:prstGeom>
          <a:ln>
            <a:noFill/>
          </a:ln>
          <a:effectLst>
            <a:softEdge rad="112500"/>
          </a:effectLst>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44000" r="-44000"/>
          </a:stretch>
        </a:blipFill>
        <a:effectLst/>
      </p:bgPr>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2987824" y="2420888"/>
            <a:ext cx="8568952" cy="5733256"/>
          </a:xfrm>
        </p:spPr>
        <p:txBody>
          <a:bodyPr>
            <a:normAutofit/>
          </a:bodyPr>
          <a:lstStyle/>
          <a:p>
            <a:pPr marL="457200" indent="-457200">
              <a:buFont typeface="Wingdings" pitchFamily="2" charset="2"/>
              <a:buChar char="Ø"/>
            </a:pPr>
            <a:r>
              <a:rPr lang="uk-UA" b="1" dirty="0" smtClean="0">
                <a:solidFill>
                  <a:schemeClr val="tx1"/>
                </a:solidFill>
              </a:rPr>
              <a:t>Формування літосферних плит</a:t>
            </a:r>
          </a:p>
          <a:p>
            <a:pPr marL="457200" indent="-457200">
              <a:buFont typeface="Wingdings" pitchFamily="2" charset="2"/>
              <a:buChar char="Ø"/>
            </a:pPr>
            <a:r>
              <a:rPr lang="uk-UA" b="1" dirty="0" smtClean="0">
                <a:solidFill>
                  <a:schemeClr val="tx1"/>
                </a:solidFill>
              </a:rPr>
              <a:t> Швидке охолодження Венери</a:t>
            </a:r>
          </a:p>
          <a:p>
            <a:pPr marL="457200" indent="-457200">
              <a:buFont typeface="Wingdings" pitchFamily="2" charset="2"/>
              <a:buChar char="Ø"/>
            </a:pPr>
            <a:r>
              <a:rPr lang="uk-UA" b="1" dirty="0" smtClean="0">
                <a:solidFill>
                  <a:schemeClr val="tx1"/>
                </a:solidFill>
              </a:rPr>
              <a:t> Зниження щільності атмосфери Венери</a:t>
            </a:r>
            <a:endParaRPr lang="uk-UA" dirty="0" smtClean="0">
              <a:solidFill>
                <a:schemeClr val="tx1"/>
              </a:solidFill>
            </a:endParaRPr>
          </a:p>
          <a:p>
            <a:pPr marL="457200" indent="-457200">
              <a:buFont typeface="Wingdings" pitchFamily="2" charset="2"/>
              <a:buChar char="Ø"/>
            </a:pPr>
            <a:r>
              <a:rPr lang="uk-UA" b="1" dirty="0" smtClean="0">
                <a:solidFill>
                  <a:schemeClr val="tx1"/>
                </a:solidFill>
              </a:rPr>
              <a:t>Прискорення обертання Венери</a:t>
            </a:r>
          </a:p>
          <a:p>
            <a:pPr marL="457200" indent="-457200">
              <a:buFont typeface="Wingdings" pitchFamily="2" charset="2"/>
              <a:buChar char="Ø"/>
            </a:pPr>
            <a:r>
              <a:rPr lang="uk-UA" b="1" dirty="0" smtClean="0">
                <a:solidFill>
                  <a:schemeClr val="tx1"/>
                </a:solidFill>
              </a:rPr>
              <a:t> Формування магнітного диполя</a:t>
            </a:r>
          </a:p>
          <a:p>
            <a:pPr marL="457200" indent="-457200">
              <a:buFont typeface="Wingdings" pitchFamily="2" charset="2"/>
              <a:buChar char="Ø"/>
            </a:pPr>
            <a:r>
              <a:rPr lang="uk-UA" b="1" dirty="0" smtClean="0">
                <a:solidFill>
                  <a:schemeClr val="tx1"/>
                </a:solidFill>
              </a:rPr>
              <a:t> Насичення атмосфери Венери водою</a:t>
            </a:r>
            <a:endParaRPr lang="uk-UA" dirty="0" smtClean="0">
              <a:solidFill>
                <a:schemeClr val="tx1"/>
              </a:solidFill>
            </a:endParaRPr>
          </a:p>
          <a:p>
            <a:pPr marL="457200" indent="-457200">
              <a:buFont typeface="+mj-lt"/>
              <a:buAutoNum type="arabicParenR"/>
            </a:pPr>
            <a:endParaRPr lang="uk-UA" b="1" dirty="0" smtClean="0"/>
          </a:p>
          <a:p>
            <a:pPr marL="457200" indent="-457200">
              <a:buFont typeface="+mj-lt"/>
              <a:buAutoNum type="arabicParenR"/>
            </a:pPr>
            <a:endParaRPr lang="uk-UA" dirty="0" smtClean="0"/>
          </a:p>
          <a:p>
            <a:pPr marL="457200" indent="-457200">
              <a:buFont typeface="+mj-lt"/>
              <a:buAutoNum type="arabicParenR"/>
            </a:pPr>
            <a:endParaRPr lang="uk-UA" dirty="0" smtClean="0"/>
          </a:p>
          <a:p>
            <a:pPr marL="457200" indent="-457200">
              <a:buFont typeface="+mj-lt"/>
              <a:buAutoNum type="arabicParenR"/>
            </a:pPr>
            <a:endParaRPr lang="uk-UA" dirty="0" smtClean="0"/>
          </a:p>
          <a:p>
            <a:pPr marL="457200" indent="-457200">
              <a:buAutoNum type="arabicParenR"/>
            </a:pPr>
            <a:endParaRPr lang="uk-UA" dirty="0" smtClean="0"/>
          </a:p>
          <a:p>
            <a:pPr marL="457200" indent="-457200">
              <a:buAutoNum type="arabicParenR"/>
            </a:pPr>
            <a:endParaRPr lang="uk-UA" dirty="0"/>
          </a:p>
        </p:txBody>
      </p:sp>
      <p:sp>
        <p:nvSpPr>
          <p:cNvPr id="4" name="Заголовок 3"/>
          <p:cNvSpPr>
            <a:spLocks noGrp="1"/>
          </p:cNvSpPr>
          <p:nvPr>
            <p:ph type="title"/>
          </p:nvPr>
        </p:nvSpPr>
        <p:spPr>
          <a:xfrm>
            <a:off x="539552" y="1196752"/>
            <a:ext cx="7924800" cy="1371600"/>
          </a:xfrm>
        </p:spPr>
        <p:txBody>
          <a:bodyPr/>
          <a:lstStyle/>
          <a:p>
            <a:r>
              <a:rPr lang="uk-UA" b="1" i="1" dirty="0" smtClean="0"/>
              <a:t>Ефект, який спричиняє супутник на Венеру:</a:t>
            </a:r>
            <a:r>
              <a:rPr lang="uk-UA" dirty="0" smtClean="0"/>
              <a:t/>
            </a:r>
            <a:br>
              <a:rPr lang="uk-UA" dirty="0" smtClean="0"/>
            </a:br>
            <a:endParaRPr lang="uk-UA"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6000" b="-1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3120" y="3429000"/>
            <a:ext cx="7920880" cy="1219200"/>
          </a:xfrm>
        </p:spPr>
        <p:txBody>
          <a:bodyPr>
            <a:normAutofit fontScale="90000"/>
          </a:bodyPr>
          <a:lstStyle/>
          <a:p>
            <a:r>
              <a:rPr lang="uk-UA" b="1" i="1" dirty="0" smtClean="0">
                <a:latin typeface="Times New Roman" pitchFamily="18" charset="0"/>
                <a:cs typeface="Times New Roman" pitchFamily="18" charset="0"/>
              </a:rPr>
              <a:t>Знайти потрібне нам небесне тіло для ролі супутника – це найлегша частина справи. Важче буде встановити його на орбіту Венери. Важко, але не неможливо!</a:t>
            </a:r>
            <a:r>
              <a:rPr lang="uk-UA" b="1" dirty="0" smtClean="0"/>
              <a:t/>
            </a:r>
            <a:br>
              <a:rPr lang="uk-UA" b="1" dirty="0" smtClean="0"/>
            </a:br>
            <a:endParaRPr lang="uk-UA"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05064"/>
            <a:ext cx="8229600" cy="1219200"/>
          </a:xfrm>
        </p:spPr>
        <p:txBody>
          <a:bodyPr>
            <a:normAutofit fontScale="90000"/>
          </a:bodyPr>
          <a:lstStyle/>
          <a:p>
            <a:pPr algn="ctr"/>
            <a:r>
              <a:rPr lang="uk-UA" sz="4900" b="1" i="1" dirty="0" smtClean="0">
                <a:latin typeface="Times New Roman" pitchFamily="18" charset="0"/>
                <a:cs typeface="Times New Roman" pitchFamily="18" charset="0"/>
              </a:rPr>
              <a:t>Звичайно, терраформування планет – це справа майбутнього, але перший етап цього проекту, а саме етап пошуку, можна провести вже зараз.</a:t>
            </a:r>
            <a:r>
              <a:rPr lang="uk-UA" dirty="0" smtClean="0"/>
              <a:t/>
            </a:r>
            <a:br>
              <a:rPr lang="uk-UA" dirty="0" smtClean="0"/>
            </a:br>
            <a:endParaRPr lang="uk-UA" dirty="0"/>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58</TotalTime>
  <Words>319</Words>
  <Application>Microsoft Office PowerPoint</Application>
  <PresentationFormat>Экран (4:3)</PresentationFormat>
  <Paragraphs>51</Paragraphs>
  <Slides>9</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Бумажная</vt:lpstr>
      <vt:lpstr>№6  Терраформування Венери</vt:lpstr>
      <vt:lpstr>Слайд 2</vt:lpstr>
      <vt:lpstr>Основні відмінності Венери від Землі </vt:lpstr>
      <vt:lpstr>Способів для вирішення цих проблем пропонується безліч. Наприклад, для зниження температури Венери пропонується встановити між нею та Сонцем величезний щит; для змінення складу атмосфери радять поселити в її атмосфері бактерії; для насичення атмосфери водою та зменшення тривалості доби хочуть бомбардувати Венеру кометами. </vt:lpstr>
      <vt:lpstr>Слайд 5</vt:lpstr>
      <vt:lpstr>При наявності супутника «геологічна» еволюція Венери повністю продублює геологічну еволюцію Землі! </vt:lpstr>
      <vt:lpstr>Ефект, який спричиняє супутник на Венеру: </vt:lpstr>
      <vt:lpstr>Знайти потрібне нам небесне тіло для ролі супутника – це найлегша частина справи. Важче буде встановити його на орбіту Венери. Важко, але не неможливо! </vt:lpstr>
      <vt:lpstr>Звичайно, терраформування планет – це справа майбутнього, але перший етап цього проекту, а саме етап пошуку, можна провести вже зараз.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Терраформування Венери</dc:title>
  <dc:creator>Юля</dc:creator>
  <cp:lastModifiedBy>Юля</cp:lastModifiedBy>
  <cp:revision>16</cp:revision>
  <dcterms:created xsi:type="dcterms:W3CDTF">2013-02-09T21:07:41Z</dcterms:created>
  <dcterms:modified xsi:type="dcterms:W3CDTF">2013-02-10T19:26:20Z</dcterms:modified>
</cp:coreProperties>
</file>