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CCCC-5941-4394-9361-BA2E42E61643}" type="datetimeFigureOut">
              <a:rPr lang="uk-UA" smtClean="0"/>
              <a:t>17.05.2014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E6F-E9F3-4482-A676-A0814BAD5C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932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CCCC-5941-4394-9361-BA2E42E61643}" type="datetimeFigureOut">
              <a:rPr lang="uk-UA" smtClean="0"/>
              <a:t>17.05.2014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E6F-E9F3-4482-A676-A0814BAD5C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17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CCCC-5941-4394-9361-BA2E42E61643}" type="datetimeFigureOut">
              <a:rPr lang="uk-UA" smtClean="0"/>
              <a:t>17.05.2014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E6F-E9F3-4482-A676-A0814BAD5C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627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CCCC-5941-4394-9361-BA2E42E61643}" type="datetimeFigureOut">
              <a:rPr lang="uk-UA" smtClean="0"/>
              <a:t>17.05.2014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E6F-E9F3-4482-A676-A0814BAD5C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354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CCCC-5941-4394-9361-BA2E42E61643}" type="datetimeFigureOut">
              <a:rPr lang="uk-UA" smtClean="0"/>
              <a:t>17.05.2014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E6F-E9F3-4482-A676-A0814BAD5C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240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CCCC-5941-4394-9361-BA2E42E61643}" type="datetimeFigureOut">
              <a:rPr lang="uk-UA" smtClean="0"/>
              <a:t>17.05.2014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E6F-E9F3-4482-A676-A0814BAD5C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250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CCCC-5941-4394-9361-BA2E42E61643}" type="datetimeFigureOut">
              <a:rPr lang="uk-UA" smtClean="0"/>
              <a:t>17.05.2014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E6F-E9F3-4482-A676-A0814BAD5C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58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CCCC-5941-4394-9361-BA2E42E61643}" type="datetimeFigureOut">
              <a:rPr lang="uk-UA" smtClean="0"/>
              <a:t>17.05.2014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E6F-E9F3-4482-A676-A0814BAD5C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91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CCCC-5941-4394-9361-BA2E42E61643}" type="datetimeFigureOut">
              <a:rPr lang="uk-UA" smtClean="0"/>
              <a:t>17.05.2014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E6F-E9F3-4482-A676-A0814BAD5C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14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CCCC-5941-4394-9361-BA2E42E61643}" type="datetimeFigureOut">
              <a:rPr lang="uk-UA" smtClean="0"/>
              <a:t>17.05.2014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E6F-E9F3-4482-A676-A0814BAD5C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2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CCCC-5941-4394-9361-BA2E42E61643}" type="datetimeFigureOut">
              <a:rPr lang="uk-UA" smtClean="0"/>
              <a:t>17.05.2014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6E6F-E9F3-4482-A676-A0814BAD5C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787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CCCCC-5941-4394-9361-BA2E42E61643}" type="datetimeFigureOut">
              <a:rPr lang="uk-UA" smtClean="0"/>
              <a:t>17.05.2014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6E6F-E9F3-4482-A676-A0814BAD5C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311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3600399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chemeClr val="bg1"/>
                </a:solidFill>
                <a:latin typeface="Cambria" pitchFamily="18" charset="0"/>
              </a:rPr>
              <a:t>Життя у Всесвіті</a:t>
            </a:r>
            <a:endParaRPr lang="uk-UA" sz="88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123809"/>
            <a:ext cx="6228184" cy="170080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sz="2400" b="1" dirty="0" smtClean="0">
                <a:solidFill>
                  <a:schemeClr val="bg1"/>
                </a:solidFill>
                <a:latin typeface="Cambria" pitchFamily="18" charset="0"/>
              </a:rPr>
              <a:t>Виконала: </a:t>
            </a:r>
          </a:p>
          <a:p>
            <a:pPr algn="r"/>
            <a:r>
              <a:rPr lang="uk-UA" sz="2400" b="1" dirty="0" err="1" smtClean="0">
                <a:solidFill>
                  <a:schemeClr val="bg1"/>
                </a:solidFill>
                <a:latin typeface="Cambria" pitchFamily="18" charset="0"/>
              </a:rPr>
              <a:t>ліцеїстка</a:t>
            </a:r>
            <a:r>
              <a:rPr lang="uk-UA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II</a:t>
            </a:r>
            <a:r>
              <a:rPr lang="uk-UA" sz="2400" b="1" dirty="0" smtClean="0">
                <a:solidFill>
                  <a:schemeClr val="bg1"/>
                </a:solidFill>
                <a:latin typeface="Cambria" pitchFamily="18" charset="0"/>
              </a:rPr>
              <a:t> курсу </a:t>
            </a:r>
            <a:r>
              <a:rPr lang="uk-UA" sz="2400" b="1" dirty="0" err="1" smtClean="0">
                <a:solidFill>
                  <a:schemeClr val="bg1"/>
                </a:solidFill>
                <a:latin typeface="Cambria" pitchFamily="18" charset="0"/>
              </a:rPr>
              <a:t>біолого</a:t>
            </a:r>
            <a:r>
              <a:rPr lang="uk-UA" sz="2400" b="1" dirty="0" smtClean="0">
                <a:solidFill>
                  <a:schemeClr val="bg1"/>
                </a:solidFill>
                <a:latin typeface="Cambria" pitchFamily="18" charset="0"/>
              </a:rPr>
              <a:t> – хімічного профілю</a:t>
            </a:r>
          </a:p>
          <a:p>
            <a:pPr algn="r"/>
            <a:r>
              <a:rPr lang="uk-UA" sz="2400" b="1" dirty="0" err="1" smtClean="0">
                <a:solidFill>
                  <a:schemeClr val="bg1"/>
                </a:solidFill>
                <a:latin typeface="Cambria" pitchFamily="18" charset="0"/>
              </a:rPr>
              <a:t>Нетішинського</a:t>
            </a:r>
            <a:r>
              <a:rPr lang="uk-UA" sz="2400" b="1" dirty="0" smtClean="0">
                <a:solidFill>
                  <a:schemeClr val="bg1"/>
                </a:solidFill>
                <a:latin typeface="Cambria" pitchFamily="18" charset="0"/>
              </a:rPr>
              <a:t> НВК</a:t>
            </a:r>
          </a:p>
          <a:p>
            <a:pPr algn="r"/>
            <a:r>
              <a:rPr lang="uk-UA" sz="2400" b="1" dirty="0" err="1" smtClean="0">
                <a:solidFill>
                  <a:schemeClr val="bg1"/>
                </a:solidFill>
                <a:latin typeface="Cambria" pitchFamily="18" charset="0"/>
              </a:rPr>
              <a:t>Пацаловська</a:t>
            </a:r>
            <a:r>
              <a:rPr lang="uk-UA" sz="2400" b="1" dirty="0" smtClean="0">
                <a:solidFill>
                  <a:schemeClr val="bg1"/>
                </a:solidFill>
                <a:latin typeface="Cambria" pitchFamily="18" charset="0"/>
              </a:rPr>
              <a:t> Лілія</a:t>
            </a:r>
            <a:endParaRPr lang="uk-UA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12976"/>
            <a:ext cx="9144000" cy="3645024"/>
          </a:xfrm>
        </p:spPr>
        <p:txBody>
          <a:bodyPr>
            <a:normAutofit/>
          </a:bodyPr>
          <a:lstStyle/>
          <a:p>
            <a:pPr marL="0" indent="442913" algn="just">
              <a:lnSpc>
                <a:spcPct val="90000"/>
              </a:lnSpc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Cambria" pitchFamily="18" charset="0"/>
              </a:rPr>
              <a:t>Наукові експерименти, які проводилися в 50-х роках ХХ ст., показали, що на ранній стадії розвитку землі при спалахах блискавок з води та газів утворилися амінокислоти – основа живої матерії. </a:t>
            </a:r>
          </a:p>
          <a:p>
            <a:pPr marL="0" indent="442913" algn="just">
              <a:lnSpc>
                <a:spcPct val="90000"/>
              </a:lnSpc>
              <a:buNone/>
            </a:pPr>
            <a:endParaRPr lang="uk-UA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endParaRPr lang="uk-UA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Cambria" pitchFamily="18" charset="0"/>
              </a:rPr>
              <a:t>Але досі невідомо, яким чином ці речовини стали </a:t>
            </a:r>
            <a:r>
              <a:rPr lang="uk-UA" sz="2400" b="1" dirty="0" err="1" smtClean="0">
                <a:solidFill>
                  <a:schemeClr val="bg1"/>
                </a:solidFill>
                <a:latin typeface="Cambria" pitchFamily="18" charset="0"/>
              </a:rPr>
              <a:t>самовідтворюватись</a:t>
            </a:r>
            <a:r>
              <a:rPr lang="uk-UA" sz="2400" b="1" dirty="0" smtClean="0">
                <a:solidFill>
                  <a:schemeClr val="bg1"/>
                </a:solidFill>
                <a:latin typeface="Cambria" pitchFamily="18" charset="0"/>
              </a:rPr>
              <a:t>. Таємниця зародження життя невідкрита й сьогодні.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2106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04"/>
            <a:ext cx="9144000" cy="689140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33404"/>
            <a:ext cx="9144000" cy="6891403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ambria" pitchFamily="18" charset="0"/>
              </a:rPr>
              <a:t>Основа життя – складні сполуки вуглецю, які називаються органічними речовинами. </a:t>
            </a:r>
          </a:p>
          <a:p>
            <a:pPr marL="0" indent="442913" algn="just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ambria" pitchFamily="18" charset="0"/>
              </a:rPr>
              <a:t>Деякі з них – амінокислоти – утворюють протеїни. </a:t>
            </a:r>
          </a:p>
          <a:p>
            <a:pPr marL="0" indent="442913" algn="just">
              <a:buNone/>
            </a:pPr>
            <a:endParaRPr lang="uk-UA" sz="28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uk-UA" sz="28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ambria" pitchFamily="18" charset="0"/>
              </a:rPr>
              <a:t>З протеїнів утворюються складні речовини, які  утворюють і живлять живі клітини.</a:t>
            </a:r>
            <a:endParaRPr lang="uk-UA" sz="28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uk-UA" sz="28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uk-UA" sz="28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Cambria" pitchFamily="18" charset="0"/>
              </a:rPr>
              <a:t>Більшість вчених вважають, що життя зародилося на Землі  в океанах або в вулканічних водоймах. Але існує припущення, що Землю запліднили космічні мікроорганізми.</a:t>
            </a:r>
            <a:endParaRPr lang="ru-RU" sz="28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22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0972" y="-1140972"/>
            <a:ext cx="6858000" cy="91399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957392"/>
          </a:xfrm>
        </p:spPr>
        <p:txBody>
          <a:bodyPr>
            <a:normAutofit fontScale="92500" lnSpcReduction="10000"/>
          </a:bodyPr>
          <a:lstStyle/>
          <a:p>
            <a:pPr marL="0" indent="442913" algn="just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Cambria" pitchFamily="18" charset="0"/>
              </a:rPr>
              <a:t>Відтоді, як у 1996 році в уламку марсіанської породи було знайдено окам'янілості мікроскопічних форм життя, вчені завзято шукають ознаки подібних організмів в уламках порід, що прилетіли з космосу. </a:t>
            </a:r>
          </a:p>
          <a:p>
            <a:pPr marL="0" indent="442913" algn="just">
              <a:buNone/>
            </a:pPr>
            <a:endParaRPr lang="uk-UA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uk-UA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uk-UA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uk-UA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uk-UA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r>
              <a:rPr lang="uk-UA" sz="2600" b="1" dirty="0" smtClean="0">
                <a:solidFill>
                  <a:schemeClr val="bg1"/>
                </a:solidFill>
                <a:latin typeface="Cambria" pitchFamily="18" charset="0"/>
              </a:rPr>
              <a:t>Апарати для досліджень, які спускаються на Марс, оснащуються  пристроями для буріння, щоб шукати ознаки життя в ґрунті планети. </a:t>
            </a:r>
          </a:p>
          <a:p>
            <a:pPr marL="0" indent="442913" algn="just">
              <a:buNone/>
            </a:pPr>
            <a:endParaRPr lang="uk-UA" sz="26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r>
              <a:rPr lang="uk-UA" sz="2600" b="1" dirty="0" smtClean="0">
                <a:solidFill>
                  <a:schemeClr val="bg1"/>
                </a:solidFill>
                <a:latin typeface="Cambria" pitchFamily="18" charset="0"/>
              </a:rPr>
              <a:t>Органічні речовини розповсюджені по всьому Всесвіті, і є шанс, що на неозорих просторах знайдеться планета, на якій, як і на Землі може зародитися життя. </a:t>
            </a:r>
          </a:p>
          <a:p>
            <a:pPr marL="0" indent="442913" algn="just">
              <a:buNone/>
            </a:pPr>
            <a:r>
              <a:rPr lang="uk-UA" sz="2600" b="1" dirty="0" smtClean="0">
                <a:solidFill>
                  <a:schemeClr val="bg1"/>
                </a:solidFill>
                <a:latin typeface="Cambria" pitchFamily="18" charset="0"/>
              </a:rPr>
              <a:t>Проте ніхто не  знає, чи є виникнення життя на Землі результатом щасливого випадку, чи це закономірно за даних умов.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28053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38" y="0"/>
            <a:ext cx="9167438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442913" algn="just"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Наукова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ідея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позаземних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цивілізацій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з'явилася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в XVII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столітті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у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зв'язку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з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появою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геліоцентричної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системи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світу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Коперника і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винаходом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телескопу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Галілеєм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</a:p>
          <a:p>
            <a:pPr marL="0" indent="442913" algn="just">
              <a:buNone/>
            </a:pP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Місяці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були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виявлені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гори і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долини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, і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було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зроблено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припущення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існування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місячних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аборигенів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— «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селенітів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». </a:t>
            </a:r>
          </a:p>
          <a:p>
            <a:pPr marL="0" indent="442913" algn="just"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Пізніше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було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висловлено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припущення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існування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марсіан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05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442913" algn="just">
              <a:lnSpc>
                <a:spcPct val="90000"/>
              </a:lnSpc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Ще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в 1976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році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зразках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породи,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взятої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з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поверхні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Марса,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були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знайдені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речовини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схожі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відходи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життєдіяльності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живих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організмів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Повторні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проби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не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підтвердили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результат.</a:t>
            </a: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У 1977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році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Університеті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Огайо (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Ohio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State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University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)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радіотелескоп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зафіксував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непізнаний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сигнал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із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сузір'я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Стрільця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триває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37 секунд. </a:t>
            </a: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Джерело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сигналу,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пройшов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через 220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мільйонів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світлових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років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невідомий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91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"/>
            <a:ext cx="9144000" cy="685150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442913"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У 1984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році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Антарктиді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був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знайдений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метеорит,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який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прилетів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з Марса, на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якому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були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виявлені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сліди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Нанобактерії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Позаземне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походження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цих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бактерій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до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цих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пір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під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сумнівом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У 2002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році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атмосфері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Венери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були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виявлені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карбоніли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-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органічні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сполуки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, з великою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ймовірністю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свідчать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наявність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мікробів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чи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інших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живих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організмів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0"/>
            <a:ext cx="9165704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У 2003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році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на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поверхні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Європи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супутника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Юпітера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виявлені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сполуки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сірки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які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можуть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бути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слідами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життєдіяльності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бактерій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споріднених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тим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бактеріям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мешкають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льодах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Антарктиди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marL="0" indent="442913" algn="just">
              <a:buNone/>
            </a:pP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endParaRPr lang="ru-RU" sz="2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marL="0" indent="442913"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У 2003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році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телескоп в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Пуерто-Ріко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вловив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потужний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сигнал з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області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розташованої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між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сузір'ями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Риб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і Овна, де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немає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зірок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з планетами,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придатними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 для </a:t>
            </a:r>
            <a:r>
              <a:rPr lang="ru-RU" sz="2400" b="1" dirty="0" err="1" smtClean="0">
                <a:solidFill>
                  <a:schemeClr val="bg1"/>
                </a:solidFill>
                <a:latin typeface="Cambria" pitchFamily="18" charset="0"/>
              </a:rPr>
              <a:t>життя</a:t>
            </a: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510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464</Words>
  <Application>Microsoft Office PowerPoint</Application>
  <PresentationFormat>Экран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Життя у Всесвіті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Життя у Всесвіті</dc:title>
  <dc:creator>Admin</dc:creator>
  <cp:lastModifiedBy>Admin</cp:lastModifiedBy>
  <cp:revision>5</cp:revision>
  <dcterms:created xsi:type="dcterms:W3CDTF">2014-05-17T15:28:06Z</dcterms:created>
  <dcterms:modified xsi:type="dcterms:W3CDTF">2014-05-17T15:43:23Z</dcterms:modified>
</cp:coreProperties>
</file>