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DE60DA-E2C9-40C0-96BE-5AA9E64ACF9A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294D3C-752D-466E-9F22-0014A2EF63D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Астрономія в середні віки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Європа та країни ісламу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643050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Цікаві</a:t>
            </a:r>
            <a:r>
              <a:rPr lang="ru-RU" sz="2400" dirty="0"/>
              <a:t> </a:t>
            </a:r>
            <a:r>
              <a:rPr lang="ru-RU" sz="2400" dirty="0" err="1"/>
              <a:t>космологічні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знайти</a:t>
            </a:r>
            <a:r>
              <a:rPr lang="ru-RU" sz="2400" dirty="0"/>
              <a:t> в </a:t>
            </a:r>
            <a:r>
              <a:rPr lang="ru-RU" sz="2400" dirty="0" err="1"/>
              <a:t>творах</a:t>
            </a:r>
            <a:r>
              <a:rPr lang="ru-RU" sz="2400" dirty="0"/>
              <a:t> </a:t>
            </a:r>
            <a:r>
              <a:rPr lang="ru-RU" sz="2400" dirty="0" err="1"/>
              <a:t>Оріген</a:t>
            </a:r>
            <a:r>
              <a:rPr lang="ru-RU" sz="2400" dirty="0"/>
              <a:t> а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Олександрії</a:t>
            </a:r>
            <a:r>
              <a:rPr lang="ru-RU" sz="2400" dirty="0"/>
              <a:t>, видного апологета </a:t>
            </a:r>
            <a:r>
              <a:rPr lang="ru-RU" sz="2400" dirty="0" err="1"/>
              <a:t>раннього</a:t>
            </a:r>
            <a:r>
              <a:rPr lang="ru-RU" sz="2400" dirty="0"/>
              <a:t> </a:t>
            </a:r>
            <a:r>
              <a:rPr lang="ru-RU" sz="2400" dirty="0" err="1"/>
              <a:t>християнства</a:t>
            </a:r>
            <a:r>
              <a:rPr lang="ru-RU" sz="2400" dirty="0"/>
              <a:t>, </a:t>
            </a:r>
            <a:r>
              <a:rPr lang="ru-RU" sz="2400" dirty="0" err="1"/>
              <a:t>учня</a:t>
            </a:r>
            <a:r>
              <a:rPr lang="ru-RU" sz="2400" dirty="0"/>
              <a:t> </a:t>
            </a:r>
            <a:r>
              <a:rPr lang="ru-RU" sz="2400" dirty="0" err="1"/>
              <a:t>Філона</a:t>
            </a:r>
            <a:r>
              <a:rPr lang="ru-RU" sz="2400" dirty="0"/>
              <a:t> </a:t>
            </a:r>
            <a:r>
              <a:rPr lang="ru-RU" sz="2400" dirty="0" err="1"/>
              <a:t>Олександрійського</a:t>
            </a:r>
            <a:r>
              <a:rPr lang="ru-RU" sz="2400" dirty="0"/>
              <a:t>. </a:t>
            </a:r>
            <a:r>
              <a:rPr lang="ru-RU" sz="2400" dirty="0" err="1"/>
              <a:t>Оріген</a:t>
            </a:r>
            <a:r>
              <a:rPr lang="ru-RU" sz="2400" dirty="0"/>
              <a:t> закликав </a:t>
            </a:r>
            <a:r>
              <a:rPr lang="ru-RU" sz="2400" dirty="0" err="1"/>
              <a:t>сприймати</a:t>
            </a:r>
            <a:r>
              <a:rPr lang="ru-RU" sz="2400" dirty="0"/>
              <a:t> Книгу </a:t>
            </a:r>
            <a:r>
              <a:rPr lang="ru-RU" sz="2400" dirty="0" err="1"/>
              <a:t>Буття</a:t>
            </a:r>
            <a:r>
              <a:rPr lang="ru-RU" sz="2400" dirty="0"/>
              <a:t> не буквально, а як </a:t>
            </a:r>
            <a:r>
              <a:rPr lang="ru-RU" sz="2400" dirty="0" err="1"/>
              <a:t>символічний</a:t>
            </a:r>
            <a:r>
              <a:rPr lang="ru-RU" sz="2400" dirty="0"/>
              <a:t> текст. </a:t>
            </a:r>
            <a:r>
              <a:rPr lang="ru-RU" sz="2400" dirty="0" err="1"/>
              <a:t>Всесвіт</a:t>
            </a:r>
            <a:r>
              <a:rPr lang="ru-RU" sz="2400" dirty="0"/>
              <a:t>, за </a:t>
            </a:r>
            <a:r>
              <a:rPr lang="ru-RU" sz="2400" dirty="0" err="1"/>
              <a:t>Орігену</a:t>
            </a:r>
            <a:r>
              <a:rPr lang="ru-RU" sz="2400" dirty="0"/>
              <a:t>, </a:t>
            </a:r>
            <a:r>
              <a:rPr lang="ru-RU" sz="2400" dirty="0" err="1"/>
              <a:t>містить</a:t>
            </a:r>
            <a:r>
              <a:rPr lang="ru-RU" sz="2400" dirty="0"/>
              <a:t> </a:t>
            </a:r>
            <a:r>
              <a:rPr lang="ru-RU" sz="2400" dirty="0" err="1"/>
              <a:t>безліч</a:t>
            </a:r>
            <a:r>
              <a:rPr lang="ru-RU" sz="2400" dirty="0"/>
              <a:t> </a:t>
            </a:r>
            <a:r>
              <a:rPr lang="ru-RU" sz="2400" dirty="0" err="1"/>
              <a:t>світів</a:t>
            </a:r>
            <a:r>
              <a:rPr lang="ru-RU" sz="2400" dirty="0"/>
              <a:t>, 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жилих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/>
              <a:t>того, </a:t>
            </a:r>
            <a:r>
              <a:rPr lang="ru-RU" sz="2400" dirty="0" err="1"/>
              <a:t>він</a:t>
            </a:r>
            <a:r>
              <a:rPr lang="ru-RU" sz="2400" dirty="0"/>
              <a:t> допускав </a:t>
            </a:r>
            <a:r>
              <a:rPr lang="ru-RU" sz="2400" dirty="0" err="1"/>
              <a:t>існування</a:t>
            </a:r>
            <a:r>
              <a:rPr lang="ru-RU" sz="2400" dirty="0"/>
              <a:t> </a:t>
            </a:r>
            <a:r>
              <a:rPr lang="ru-RU" sz="2400" dirty="0" err="1"/>
              <a:t>безлічі</a:t>
            </a:r>
            <a:r>
              <a:rPr lang="ru-RU" sz="2400" dirty="0"/>
              <a:t> </a:t>
            </a:r>
            <a:r>
              <a:rPr lang="ru-RU" sz="2400" dirty="0" err="1"/>
              <a:t>Всесвітів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</a:t>
            </a:r>
            <a:r>
              <a:rPr lang="ru-RU" sz="2400" dirty="0" err="1"/>
              <a:t>зірковими</a:t>
            </a:r>
            <a:r>
              <a:rPr lang="ru-RU" sz="2400" dirty="0"/>
              <a:t> сферами.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3643314"/>
            <a:ext cx="3643338" cy="285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571480"/>
            <a:ext cx="550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 XI–XII </a:t>
            </a:r>
            <a:r>
              <a:rPr lang="ru-RU" sz="2400" dirty="0" err="1"/>
              <a:t>століттях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наукові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греків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арабомовних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перекладені</a:t>
            </a:r>
            <a:r>
              <a:rPr lang="ru-RU" sz="2400" dirty="0"/>
              <a:t> на </a:t>
            </a:r>
            <a:r>
              <a:rPr lang="ru-RU" sz="2400" dirty="0" err="1"/>
              <a:t>латину</a:t>
            </a:r>
            <a:r>
              <a:rPr lang="ru-RU" sz="2400" dirty="0"/>
              <a:t>. Основоположник схоластики Альберт Великий 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учень</a:t>
            </a:r>
            <a:r>
              <a:rPr lang="ru-RU" sz="2400" dirty="0"/>
              <a:t> Фома </a:t>
            </a:r>
            <a:r>
              <a:rPr lang="ru-RU" sz="2400" dirty="0" err="1"/>
              <a:t>Аквінський</a:t>
            </a:r>
            <a:r>
              <a:rPr lang="ru-RU" sz="2400" dirty="0"/>
              <a:t> в XIII </a:t>
            </a:r>
            <a:r>
              <a:rPr lang="ru-RU" sz="2400" dirty="0" err="1"/>
              <a:t>століття</a:t>
            </a:r>
            <a:r>
              <a:rPr lang="ru-RU" sz="2400" dirty="0"/>
              <a:t> е </a:t>
            </a:r>
            <a:r>
              <a:rPr lang="ru-RU" sz="2400" dirty="0" err="1"/>
              <a:t>препарували</a:t>
            </a:r>
            <a:r>
              <a:rPr lang="ru-RU" sz="2400" dirty="0"/>
              <a:t> </a:t>
            </a:r>
            <a:r>
              <a:rPr lang="ru-RU" sz="2400" dirty="0" err="1"/>
              <a:t>вчення</a:t>
            </a:r>
            <a:r>
              <a:rPr lang="ru-RU" sz="2400" dirty="0"/>
              <a:t> Аристотеля, </a:t>
            </a:r>
            <a:r>
              <a:rPr lang="ru-RU" sz="2400" dirty="0" err="1"/>
              <a:t>зробивши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прийнятним</a:t>
            </a:r>
            <a:r>
              <a:rPr lang="ru-RU" sz="2400" dirty="0"/>
              <a:t> для </a:t>
            </a:r>
            <a:r>
              <a:rPr lang="ru-RU" sz="2400" dirty="0" err="1"/>
              <a:t>католицької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 descr="i_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62" y="3643314"/>
            <a:ext cx="3530811" cy="2867018"/>
          </a:xfrm>
          <a:prstGeom prst="rect">
            <a:avLst/>
          </a:prstGeom>
        </p:spPr>
      </p:pic>
      <p:sp>
        <p:nvSpPr>
          <p:cNvPr id="5" name="7-конечная звезда 4"/>
          <p:cNvSpPr/>
          <p:nvPr/>
        </p:nvSpPr>
        <p:spPr>
          <a:xfrm>
            <a:off x="5643570" y="1071546"/>
            <a:ext cx="1428760" cy="1357322"/>
          </a:xfrm>
          <a:prstGeom prst="star7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26_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00504"/>
            <a:ext cx="3984636" cy="2621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5  0.046 -0.16651  0.113 -0.17184  C 0.177 -0.1785  0.237 -0.11856  0.241 -0.03197  C 0.246 0.04796  0.204 0.12255  0.144 0.12788  C 0.089 0.13188  0.037 0.08259  0.033 0.00799  C 0.029 -0.05994  0.064 -0.12389  0.115 -0.12921  C 0.162 -0.13321  0.206 -0.09191  0.209 -0.02931  C 0.212 0.02664  0.184 0.08126  0.142 0.08392  C 0.104 0.08792  0.068 0.05595  0.065 0.00533  C 0.063 -0.03996  0.084 -0.08392  0.117 -0.08659  C 0.146 -0.08925  0.175 -0.06527  0.177 -0.02664  C 0.179 0.00666  0.164 0.03863  0.14 0.0413  C 0.12 0.04396  0.099 0.02931  0.098 0.00266  C 0.096 -0.01865  0.104 -0.0413  0.119 -0.04396  C 0.131 -0.04396  0.143 -0.03863  0.145 -0.02398  C 0.146 -0.01465  0.144 -0.00533  0.138 -0.00133  C 0.135 0  0.133 0  0.13 -0.0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142984"/>
            <a:ext cx="77867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моменту система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Аристотеля-Птолемея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фактично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зливається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католицькою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догматикою.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Експериментальний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пошук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підмінявся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звичнішою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теології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пошуком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підходящих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цитат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канонізованих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розлогим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коментуванням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Відродження</a:t>
            </a:r>
            <a:r>
              <a:rPr lang="ru-RU" sz="2400" dirty="0"/>
              <a:t> </a:t>
            </a:r>
            <a:r>
              <a:rPr lang="ru-RU" sz="2400" dirty="0" err="1"/>
              <a:t>наукової</a:t>
            </a:r>
            <a:r>
              <a:rPr lang="ru-RU" sz="2400" dirty="0"/>
              <a:t> </a:t>
            </a:r>
            <a:r>
              <a:rPr lang="ru-RU" sz="2400" dirty="0" err="1"/>
              <a:t>астрономії</a:t>
            </a:r>
            <a:r>
              <a:rPr lang="ru-RU" sz="2400" dirty="0"/>
              <a:t> в </a:t>
            </a:r>
            <a:r>
              <a:rPr lang="ru-RU" sz="2400" dirty="0" err="1"/>
              <a:t>Європі</a:t>
            </a:r>
            <a:r>
              <a:rPr lang="ru-RU" sz="2400" dirty="0"/>
              <a:t> </a:t>
            </a:r>
            <a:r>
              <a:rPr lang="ru-RU" sz="2400" dirty="0" err="1"/>
              <a:t>почалося</a:t>
            </a:r>
            <a:r>
              <a:rPr lang="ru-RU" sz="2400" dirty="0"/>
              <a:t> на </a:t>
            </a:r>
            <a:r>
              <a:rPr lang="ru-RU" sz="2400" dirty="0" err="1"/>
              <a:t>Піренейському</a:t>
            </a:r>
            <a:r>
              <a:rPr lang="ru-RU" sz="2400" dirty="0"/>
              <a:t> </a:t>
            </a:r>
            <a:r>
              <a:rPr lang="ru-RU" sz="2400" dirty="0" err="1"/>
              <a:t>півострові</a:t>
            </a:r>
            <a:r>
              <a:rPr lang="ru-RU" sz="2400" dirty="0"/>
              <a:t>, </a:t>
            </a:r>
            <a:r>
              <a:rPr lang="ru-RU" sz="2400" dirty="0" err="1"/>
              <a:t>на</a:t>
            </a:r>
            <a:r>
              <a:rPr lang="ru-RU" sz="2400" dirty="0"/>
              <a:t> </a:t>
            </a:r>
            <a:r>
              <a:rPr lang="ru-RU" sz="2400" dirty="0" err="1"/>
              <a:t>стику</a:t>
            </a:r>
            <a:r>
              <a:rPr lang="ru-RU" sz="2400" dirty="0"/>
              <a:t> </a:t>
            </a:r>
            <a:r>
              <a:rPr lang="ru-RU" sz="2400" dirty="0" err="1"/>
              <a:t>арабського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християнського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  <a:r>
              <a:rPr lang="ru-RU" sz="2400" dirty="0" err="1"/>
              <a:t>Спочатку</a:t>
            </a:r>
            <a:r>
              <a:rPr lang="ru-RU" sz="2400" dirty="0"/>
              <a:t> </a:t>
            </a:r>
            <a:r>
              <a:rPr lang="ru-RU" sz="2400" dirty="0" err="1"/>
              <a:t>визначальну</a:t>
            </a:r>
            <a:r>
              <a:rPr lang="ru-RU" sz="2400" dirty="0"/>
              <a:t> роль </a:t>
            </a:r>
            <a:r>
              <a:rPr lang="ru-RU" sz="2400" dirty="0" err="1"/>
              <a:t>грали</a:t>
            </a:r>
            <a:r>
              <a:rPr lang="ru-RU" sz="2400" dirty="0"/>
              <a:t> проникали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арабського</a:t>
            </a:r>
            <a:r>
              <a:rPr lang="ru-RU" sz="2400" dirty="0"/>
              <a:t> Сходу </a:t>
            </a:r>
            <a:r>
              <a:rPr lang="ru-RU" sz="2400" dirty="0" err="1"/>
              <a:t>трактати</a:t>
            </a:r>
            <a:r>
              <a:rPr lang="ru-RU" sz="2400" dirty="0"/>
              <a:t> — </a:t>
            </a:r>
            <a:r>
              <a:rPr lang="ru-RU" sz="2400" dirty="0" err="1"/>
              <a:t>зіджей</a:t>
            </a:r>
            <a:r>
              <a:rPr lang="ru-RU" sz="2400" dirty="0"/>
              <a:t> 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У </a:t>
            </a:r>
            <a:r>
              <a:rPr lang="ru-RU" sz="2400" dirty="0" err="1"/>
              <a:t>другій</a:t>
            </a:r>
            <a:r>
              <a:rPr lang="ru-RU" sz="2400" dirty="0"/>
              <a:t> </a:t>
            </a:r>
            <a:r>
              <a:rPr lang="ru-RU" sz="2400" dirty="0" err="1"/>
              <a:t>половині</a:t>
            </a:r>
            <a:r>
              <a:rPr lang="ru-RU" sz="2400" dirty="0"/>
              <a:t> XI </a:t>
            </a:r>
            <a:r>
              <a:rPr lang="ru-RU" sz="2400" dirty="0" err="1"/>
              <a:t>століття</a:t>
            </a:r>
            <a:r>
              <a:rPr lang="ru-RU" sz="2400" dirty="0"/>
              <a:t> </a:t>
            </a:r>
            <a:r>
              <a:rPr lang="ru-RU" sz="2400" dirty="0" err="1"/>
              <a:t>арабські</a:t>
            </a:r>
            <a:r>
              <a:rPr lang="ru-RU" sz="2400" dirty="0"/>
              <a:t> </a:t>
            </a:r>
            <a:r>
              <a:rPr lang="ru-RU" sz="2400" dirty="0" err="1"/>
              <a:t>астрономи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зібралися</a:t>
            </a:r>
            <a:r>
              <a:rPr lang="ru-RU" sz="2400" dirty="0"/>
              <a:t> в </a:t>
            </a:r>
            <a:r>
              <a:rPr lang="ru-RU" sz="2400" dirty="0" err="1"/>
              <a:t>Кордовському</a:t>
            </a:r>
            <a:r>
              <a:rPr lang="ru-RU" sz="2400" dirty="0"/>
              <a:t> </a:t>
            </a:r>
            <a:r>
              <a:rPr lang="ru-RU" sz="2400" dirty="0" err="1"/>
              <a:t>халіфаті</a:t>
            </a:r>
            <a:r>
              <a:rPr lang="ru-RU" sz="2400" dirty="0"/>
              <a:t> 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керівництвом</a:t>
            </a:r>
            <a:r>
              <a:rPr lang="ru-RU" sz="2400" dirty="0"/>
              <a:t> </a:t>
            </a:r>
            <a:r>
              <a:rPr lang="ru-RU" sz="2400" dirty="0" err="1"/>
              <a:t>аз-Заркалі</a:t>
            </a:r>
            <a:r>
              <a:rPr lang="ru-RU" sz="2400" dirty="0"/>
              <a:t> (</a:t>
            </a:r>
            <a:r>
              <a:rPr lang="ru-RU" sz="2400" dirty="0" err="1"/>
              <a:t>Арзахеля</a:t>
            </a:r>
            <a:r>
              <a:rPr lang="ru-RU" sz="2400" dirty="0"/>
              <a:t>) </a:t>
            </a:r>
            <a:r>
              <a:rPr lang="ru-RU" sz="2400" dirty="0" err="1"/>
              <a:t>склали</a:t>
            </a:r>
            <a:r>
              <a:rPr lang="ru-RU" sz="2400" dirty="0"/>
              <a:t> </a:t>
            </a:r>
            <a:r>
              <a:rPr lang="ru-RU" sz="2400" dirty="0" err="1"/>
              <a:t>Толедські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Допоміжні</a:t>
            </a:r>
            <a:r>
              <a:rPr lang="ru-RU" sz="2400" dirty="0" smtClean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 для </a:t>
            </a:r>
            <a:r>
              <a:rPr lang="ru-RU" sz="2400" dirty="0" err="1"/>
              <a:t>розрахунку</a:t>
            </a:r>
            <a:r>
              <a:rPr lang="ru-RU" sz="2400" dirty="0"/>
              <a:t> </a:t>
            </a:r>
            <a:r>
              <a:rPr lang="ru-RU" sz="2400" dirty="0" err="1" smtClean="0"/>
              <a:t>затемнень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Толедські</a:t>
            </a:r>
            <a:r>
              <a:rPr lang="ru-RU" sz="2400" dirty="0"/>
              <a:t> </a:t>
            </a:r>
            <a:r>
              <a:rPr lang="ru-RU" sz="2400" dirty="0" err="1"/>
              <a:t>таблицях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запозичені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зіджей</a:t>
            </a:r>
            <a:r>
              <a:rPr lang="ru-RU" sz="2400" dirty="0"/>
              <a:t> </a:t>
            </a:r>
            <a:r>
              <a:rPr lang="ru-RU" sz="2400" dirty="0" err="1"/>
              <a:t>ал-Хорезмі</a:t>
            </a:r>
            <a:r>
              <a:rPr lang="ru-RU" sz="2400" dirty="0"/>
              <a:t> </a:t>
            </a:r>
            <a:r>
              <a:rPr lang="ru-RU" sz="2400" dirty="0" err="1"/>
              <a:t>і</a:t>
            </a:r>
            <a:r>
              <a:rPr lang="ru-RU" sz="2400" dirty="0"/>
              <a:t> </a:t>
            </a:r>
            <a:r>
              <a:rPr lang="ru-RU" sz="2400" dirty="0" err="1"/>
              <a:t>ал-Баттані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розвивали</a:t>
            </a:r>
            <a:r>
              <a:rPr lang="ru-RU" sz="2400" dirty="0"/>
              <a:t> </a:t>
            </a:r>
            <a:r>
              <a:rPr lang="ru-RU" sz="2400" dirty="0" err="1"/>
              <a:t>теорію</a:t>
            </a:r>
            <a:r>
              <a:rPr lang="ru-RU" sz="2400" dirty="0"/>
              <a:t> Птолемея 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уточнювати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застарілі</a:t>
            </a:r>
            <a:r>
              <a:rPr lang="ru-RU" sz="2400" dirty="0"/>
              <a:t> на той час </a:t>
            </a:r>
            <a:r>
              <a:rPr lang="ru-RU" sz="2400" dirty="0" err="1"/>
              <a:t>параметри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нових</a:t>
            </a:r>
            <a:r>
              <a:rPr lang="ru-RU" sz="2400" dirty="0"/>
              <a:t> </a:t>
            </a:r>
            <a:r>
              <a:rPr lang="ru-RU" sz="2400" dirty="0" err="1"/>
              <a:t>точніших</a:t>
            </a:r>
            <a:r>
              <a:rPr lang="ru-RU" sz="2400" dirty="0"/>
              <a:t> </a:t>
            </a:r>
            <a:r>
              <a:rPr lang="ru-RU" sz="2400" dirty="0" err="1" smtClean="0"/>
              <a:t>вимірювань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У XII </a:t>
            </a:r>
            <a:r>
              <a:rPr lang="ru-RU" sz="2400" dirty="0" err="1"/>
              <a:t>столітті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 </a:t>
            </a:r>
            <a:r>
              <a:rPr lang="ru-RU" sz="2400" dirty="0" err="1"/>
              <a:t>Герарду</a:t>
            </a:r>
            <a:r>
              <a:rPr lang="ru-RU" sz="2400" dirty="0"/>
              <a:t> </a:t>
            </a:r>
            <a:r>
              <a:rPr lang="ru-RU" sz="2400" dirty="0" err="1"/>
              <a:t>Кремонського</a:t>
            </a:r>
            <a:r>
              <a:rPr lang="ru-RU" sz="2400" dirty="0"/>
              <a:t> </a:t>
            </a:r>
            <a:r>
              <a:rPr lang="ru-RU" sz="2400" dirty="0" err="1"/>
              <a:t>таблиці</a:t>
            </a:r>
            <a:r>
              <a:rPr lang="ru-RU" sz="2400" dirty="0"/>
              <a:t> проникли в </a:t>
            </a:r>
            <a:r>
              <a:rPr lang="ru-RU" sz="2400" dirty="0" err="1"/>
              <a:t>латинський</a:t>
            </a:r>
            <a:r>
              <a:rPr lang="ru-RU" sz="2400" dirty="0"/>
              <a:t> </a:t>
            </a:r>
            <a:r>
              <a:rPr lang="ru-RU" sz="2400" dirty="0" err="1"/>
              <a:t>світ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адаптовані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християнський</a:t>
            </a:r>
            <a:r>
              <a:rPr lang="ru-RU" sz="2400" dirty="0"/>
              <a:t> </a:t>
            </a:r>
            <a:r>
              <a:rPr lang="ru-RU" sz="2400" dirty="0" err="1"/>
              <a:t>календар</a:t>
            </a:r>
            <a:r>
              <a:rPr lang="ru-RU" sz="2400" dirty="0"/>
              <a:t> (</a:t>
            </a:r>
            <a:r>
              <a:rPr lang="ru-RU" sz="2400" dirty="0" err="1"/>
              <a:t>Тулузький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). У 1252–1270 роках у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християнському</a:t>
            </a:r>
            <a:r>
              <a:rPr lang="ru-RU" sz="2400" dirty="0"/>
              <a:t> Толедо </a:t>
            </a:r>
            <a:r>
              <a:rPr lang="ru-RU" sz="2400" dirty="0" err="1"/>
              <a:t>під</a:t>
            </a:r>
            <a:r>
              <a:rPr lang="ru-RU" sz="2400" dirty="0"/>
              <a:t> патронажем короля Леону </a:t>
            </a:r>
            <a:r>
              <a:rPr lang="ru-RU" sz="2400" dirty="0" err="1"/>
              <a:t>і</a:t>
            </a:r>
            <a:r>
              <a:rPr lang="ru-RU" sz="2400" dirty="0"/>
              <a:t> </a:t>
            </a:r>
            <a:r>
              <a:rPr lang="ru-RU" sz="2400" dirty="0" err="1"/>
              <a:t>Кастилії</a:t>
            </a:r>
            <a:r>
              <a:rPr lang="ru-RU" sz="2400" dirty="0"/>
              <a:t> Альфонса X Мудрого </a:t>
            </a:r>
            <a:r>
              <a:rPr lang="ru-RU" sz="2400" dirty="0" err="1"/>
              <a:t>єврейські</a:t>
            </a:r>
            <a:r>
              <a:rPr lang="ru-RU" sz="2400" dirty="0"/>
              <a:t> </a:t>
            </a:r>
            <a:r>
              <a:rPr lang="ru-RU" sz="2400" dirty="0" err="1"/>
              <a:t>астрономи</a:t>
            </a:r>
            <a:r>
              <a:rPr lang="ru-RU" sz="2400" dirty="0"/>
              <a:t> </a:t>
            </a:r>
            <a:r>
              <a:rPr lang="ru-RU" sz="2400" dirty="0" err="1"/>
              <a:t>Ісаак</a:t>
            </a:r>
            <a:r>
              <a:rPr lang="ru-RU" sz="2400" dirty="0"/>
              <a:t> Бен </a:t>
            </a:r>
            <a:r>
              <a:rPr lang="ru-RU" sz="2400" dirty="0" err="1"/>
              <a:t>Сід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Ієгуда</a:t>
            </a:r>
            <a:r>
              <a:rPr lang="ru-RU" sz="2400" dirty="0"/>
              <a:t> </a:t>
            </a:r>
            <a:r>
              <a:rPr lang="ru-RU" sz="2400" dirty="0" err="1"/>
              <a:t>бен</a:t>
            </a:r>
            <a:r>
              <a:rPr lang="ru-RU" sz="2400" dirty="0"/>
              <a:t> </a:t>
            </a:r>
            <a:r>
              <a:rPr lang="ru-RU" sz="2400" dirty="0" err="1"/>
              <a:t>Мойсей</a:t>
            </a:r>
            <a:r>
              <a:rPr lang="ru-RU" sz="2400" dirty="0"/>
              <a:t> </a:t>
            </a:r>
            <a:r>
              <a:rPr lang="ru-RU" sz="2400" dirty="0" err="1"/>
              <a:t>Коен</a:t>
            </a:r>
            <a:r>
              <a:rPr lang="ru-RU" sz="2400" dirty="0"/>
              <a:t> </a:t>
            </a:r>
            <a:r>
              <a:rPr lang="ru-RU" sz="2400" dirty="0" err="1"/>
              <a:t>склали</a:t>
            </a:r>
            <a:r>
              <a:rPr lang="ru-RU" sz="2400" dirty="0"/>
              <a:t> </a:t>
            </a:r>
            <a:r>
              <a:rPr lang="ru-RU" sz="2400" dirty="0" err="1"/>
              <a:t>точніші</a:t>
            </a:r>
            <a:r>
              <a:rPr lang="ru-RU" sz="2400" dirty="0"/>
              <a:t> </a:t>
            </a:r>
            <a:r>
              <a:rPr lang="ru-RU" sz="2400" dirty="0" err="1"/>
              <a:t>Альфонсінскіе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 descr="Nebra_Schei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558919" cy="349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500042"/>
            <a:ext cx="557216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Незадовго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1321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робота над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вдосконаленням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продовжилася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Парижі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Результат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багатовікової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поколінь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астрономів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надрукований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в1485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перше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Альфонсінскіх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577038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143248"/>
            <a:ext cx="5614982" cy="3509364"/>
          </a:xfrm>
          <a:prstGeom prst="rect">
            <a:avLst/>
          </a:prstGeom>
        </p:spPr>
      </p:pic>
      <p:pic>
        <p:nvPicPr>
          <p:cNvPr id="4" name="Рисунок 3" descr="m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66"/>
            <a:ext cx="2857500" cy="2295525"/>
          </a:xfrm>
          <a:prstGeom prst="rect">
            <a:avLst/>
          </a:prstGeom>
        </p:spPr>
      </p:pic>
      <p:pic>
        <p:nvPicPr>
          <p:cNvPr id="5" name="Рисунок 4" descr="sky_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571744"/>
            <a:ext cx="3763408" cy="24873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32951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4000" dirty="0" smtClean="0"/>
              <a:t>У середніх віках астрономія розвивалася лише у Європі та країнах ісламу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1"/>
            <a:ext cx="8229600" cy="35293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sz="4800" dirty="0" smtClean="0"/>
              <a:t>Європа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sz="4800" dirty="0" smtClean="0"/>
              <a:t>Іслам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14290"/>
            <a:ext cx="3614734" cy="825056"/>
          </a:xfrm>
        </p:spPr>
        <p:txBody>
          <a:bodyPr/>
          <a:lstStyle/>
          <a:p>
            <a:r>
              <a:rPr lang="uk-UA" dirty="0" smtClean="0"/>
              <a:t>Іслам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З </a:t>
            </a:r>
            <a:r>
              <a:rPr lang="ru-RU" sz="2400" dirty="0" err="1"/>
              <a:t>середини</a:t>
            </a:r>
            <a:r>
              <a:rPr lang="ru-RU" sz="2400" dirty="0"/>
              <a:t> VII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об'єднані</a:t>
            </a:r>
            <a:r>
              <a:rPr lang="ru-RU" sz="2400" dirty="0" smtClean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релігію</a:t>
            </a:r>
            <a:r>
              <a:rPr lang="ru-RU" sz="2400" dirty="0"/>
              <a:t>, </a:t>
            </a:r>
            <a:r>
              <a:rPr lang="ru-RU" sz="2400" dirty="0" err="1"/>
              <a:t>араби</a:t>
            </a:r>
            <a:r>
              <a:rPr lang="ru-RU" sz="2400" dirty="0"/>
              <a:t> </a:t>
            </a:r>
            <a:r>
              <a:rPr lang="ru-RU" sz="2400" dirty="0" err="1"/>
              <a:t>розпочали</a:t>
            </a:r>
            <a:r>
              <a:rPr lang="ru-RU" sz="2400" dirty="0"/>
              <a:t> </a:t>
            </a:r>
            <a:r>
              <a:rPr lang="ru-RU" sz="2400" dirty="0" err="1"/>
              <a:t>серію</a:t>
            </a:r>
            <a:r>
              <a:rPr lang="ru-RU" sz="2400" dirty="0"/>
              <a:t> </a:t>
            </a:r>
            <a:r>
              <a:rPr lang="ru-RU" sz="2400" dirty="0" err="1"/>
              <a:t>завоювань</a:t>
            </a:r>
            <a:r>
              <a:rPr lang="ru-RU" sz="2400" dirty="0"/>
              <a:t> </a:t>
            </a:r>
            <a:r>
              <a:rPr lang="ru-RU" sz="2400" dirty="0" err="1"/>
              <a:t>навколишніх</a:t>
            </a:r>
            <a:r>
              <a:rPr lang="ru-RU" sz="2400" dirty="0"/>
              <a:t> земель,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утворена</a:t>
            </a:r>
            <a:r>
              <a:rPr lang="ru-RU" sz="2400" dirty="0"/>
              <a:t> </a:t>
            </a:r>
            <a:r>
              <a:rPr lang="ru-RU" sz="2400" dirty="0" err="1"/>
              <a:t>величезна</a:t>
            </a:r>
            <a:r>
              <a:rPr lang="ru-RU" sz="2400" dirty="0"/>
              <a:t> за </a:t>
            </a:r>
            <a:r>
              <a:rPr lang="ru-RU" sz="2400" dirty="0" err="1"/>
              <a:t>площею</a:t>
            </a:r>
            <a:r>
              <a:rPr lang="ru-RU" sz="2400" dirty="0"/>
              <a:t> держава — </a:t>
            </a:r>
            <a:r>
              <a:rPr lang="ru-RU" sz="2400" dirty="0" err="1"/>
              <a:t>Халіфат</a:t>
            </a:r>
            <a:r>
              <a:rPr lang="ru-RU" sz="24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571876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об'єднаних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Ісламом</a:t>
            </a:r>
            <a:r>
              <a:rPr lang="ru-RU" sz="2400" dirty="0" smtClean="0"/>
              <a:t> 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зростав</a:t>
            </a:r>
            <a:r>
              <a:rPr lang="ru-RU" sz="2400" dirty="0" smtClean="0"/>
              <a:t>, а </a:t>
            </a:r>
            <a:r>
              <a:rPr lang="ru-RU" sz="2400" dirty="0" err="1" smtClean="0"/>
              <a:t>столиця</a:t>
            </a:r>
            <a:r>
              <a:rPr lang="ru-RU" sz="2400" dirty="0" smtClean="0"/>
              <a:t> </a:t>
            </a:r>
            <a:r>
              <a:rPr lang="ru-RU" sz="2400" dirty="0" err="1" smtClean="0"/>
              <a:t>арабської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 Багдад </a:t>
            </a:r>
            <a:r>
              <a:rPr lang="ru-RU" sz="2400" dirty="0" err="1" smtClean="0"/>
              <a:t>перетворилася</a:t>
            </a:r>
            <a:r>
              <a:rPr lang="ru-RU" sz="2400" dirty="0" smtClean="0"/>
              <a:t> на центр </a:t>
            </a:r>
            <a:r>
              <a:rPr lang="ru-RU" sz="2400" dirty="0" err="1" smtClean="0"/>
              <a:t>наукової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;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у 829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збудована</a:t>
            </a:r>
            <a:r>
              <a:rPr lang="ru-RU" sz="2400" dirty="0" smtClean="0"/>
              <a:t> перша </a:t>
            </a:r>
            <a:r>
              <a:rPr lang="ru-RU" sz="2400" dirty="0" err="1" smtClean="0"/>
              <a:t>астрономічна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обсерваторія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astr_nab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29066"/>
            <a:ext cx="3357586" cy="2476500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 rot="817605">
            <a:off x="7124849" y="1071466"/>
            <a:ext cx="1357322" cy="1214446"/>
          </a:xfrm>
          <a:prstGeom prst="star5">
            <a:avLst/>
          </a:prstGeom>
          <a:solidFill>
            <a:srgbClr val="FFFF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336135">
            <a:off x="6173657" y="2203586"/>
            <a:ext cx="1357322" cy="1214446"/>
          </a:xfrm>
          <a:prstGeom prst="star5">
            <a:avLst/>
          </a:prstGeom>
          <a:solidFill>
            <a:srgbClr val="FFFF66"/>
          </a:solidFill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14356"/>
            <a:ext cx="59293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важливих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індійської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грецької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астрономії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перекладались</a:t>
            </a:r>
            <a:r>
              <a:rPr lang="ru-RU" sz="2400" dirty="0" smtClean="0"/>
              <a:t> на </a:t>
            </a:r>
            <a:r>
              <a:rPr lang="ru-RU" sz="2400" dirty="0" err="1" smtClean="0"/>
              <a:t>арабську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мову</a:t>
            </a:r>
            <a:r>
              <a:rPr lang="ru-RU" sz="2400" dirty="0" smtClean="0"/>
              <a:t>. Так, за наказом одного </a:t>
            </a:r>
            <a:r>
              <a:rPr lang="ru-RU" sz="2400" dirty="0" err="1" smtClean="0"/>
              <a:t>з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багдадських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халіфів</a:t>
            </a:r>
            <a:r>
              <a:rPr lang="ru-RU" sz="2400" dirty="0" smtClean="0"/>
              <a:t> </a:t>
            </a:r>
            <a:r>
              <a:rPr lang="ru-RU" sz="2400" dirty="0" err="1" smtClean="0"/>
              <a:t>аль-Мансура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наприкінці</a:t>
            </a:r>
            <a:r>
              <a:rPr lang="ru-RU" sz="2400" dirty="0" smtClean="0"/>
              <a:t> VIII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 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перекладені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індійські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сіддханти</a:t>
            </a:r>
            <a:r>
              <a:rPr lang="ru-RU" sz="2400" dirty="0" smtClean="0"/>
              <a:t> </a:t>
            </a:r>
            <a:r>
              <a:rPr lang="ru-RU" sz="2400" dirty="0" err="1" smtClean="0"/>
              <a:t>Брахмагупти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</a:t>
            </a:r>
            <a:r>
              <a:rPr lang="ru-RU" sz="2400" dirty="0" err="1" smtClean="0"/>
              <a:t>Аріабхати</a:t>
            </a:r>
            <a:r>
              <a:rPr lang="ru-RU" sz="2400" dirty="0" smtClean="0"/>
              <a:t>, а у IX </a:t>
            </a:r>
            <a:r>
              <a:rPr lang="ru-RU" sz="2400" dirty="0" err="1" smtClean="0"/>
              <a:t>столітті</a:t>
            </a:r>
            <a:r>
              <a:rPr lang="ru-RU" sz="2400" dirty="0" smtClean="0"/>
              <a:t> </a:t>
            </a:r>
            <a:r>
              <a:rPr lang="ru-RU" sz="2400" dirty="0" err="1" smtClean="0"/>
              <a:t>арабський</a:t>
            </a:r>
            <a:r>
              <a:rPr lang="ru-RU" sz="2400" dirty="0" smtClean="0"/>
              <a:t> учений </a:t>
            </a:r>
            <a:r>
              <a:rPr lang="ru-RU" sz="2400" dirty="0" err="1" smtClean="0"/>
              <a:t>Сабіт</a:t>
            </a:r>
            <a:r>
              <a:rPr lang="ru-RU" sz="2400" dirty="0" smtClean="0"/>
              <a:t> </a:t>
            </a:r>
            <a:r>
              <a:rPr lang="ru-RU" sz="2400" dirty="0" err="1" smtClean="0"/>
              <a:t>ібн</a:t>
            </a:r>
            <a:r>
              <a:rPr lang="ru-RU" sz="2400" dirty="0" smtClean="0"/>
              <a:t> </a:t>
            </a:r>
            <a:r>
              <a:rPr lang="ru-RU" sz="2400" dirty="0" err="1" smtClean="0"/>
              <a:t>Курра</a:t>
            </a:r>
            <a:r>
              <a:rPr lang="ru-RU" sz="2400" dirty="0" smtClean="0"/>
              <a:t> </a:t>
            </a:r>
            <a:r>
              <a:rPr lang="ru-RU" sz="2400" dirty="0" err="1" smtClean="0"/>
              <a:t>зробив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повний</a:t>
            </a:r>
            <a:r>
              <a:rPr lang="ru-RU" sz="2400" dirty="0" smtClean="0"/>
              <a:t> переклад «Альмагеста» 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грецького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оригіналу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786578" y="571480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786710" y="1428736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5857884" y="5643578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6643702" y="2285992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715272" y="3286124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7500958" y="5357826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286512" y="4357694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4500562" y="5286388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928926" y="4572008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1571604" y="5500702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285720" y="4929198"/>
            <a:ext cx="1143008" cy="1000132"/>
          </a:xfrm>
          <a:prstGeom prst="star5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На початок IX </a:t>
            </a:r>
            <a:r>
              <a:rPr lang="ru-RU" sz="2400" dirty="0" err="1"/>
              <a:t>століття</a:t>
            </a:r>
            <a:r>
              <a:rPr lang="ru-RU" sz="2400" dirty="0"/>
              <a:t> </a:t>
            </a:r>
            <a:r>
              <a:rPr lang="ru-RU" sz="2400" dirty="0" err="1"/>
              <a:t>вчені</a:t>
            </a:r>
            <a:r>
              <a:rPr lang="ru-RU" sz="2400" dirty="0"/>
              <a:t> Багдаду </a:t>
            </a:r>
            <a:r>
              <a:rPr lang="ru-RU" sz="2400" dirty="0" err="1"/>
              <a:t>і</a:t>
            </a:r>
            <a:r>
              <a:rPr lang="ru-RU" sz="2400" dirty="0"/>
              <a:t> Дамаску </a:t>
            </a:r>
            <a:r>
              <a:rPr lang="ru-RU" sz="2400" dirty="0" err="1"/>
              <a:t>досягли</a:t>
            </a:r>
            <a:r>
              <a:rPr lang="ru-RU" sz="2400" dirty="0"/>
              <a:t> великих </a:t>
            </a:r>
            <a:r>
              <a:rPr lang="ru-RU" sz="2400" dirty="0" err="1"/>
              <a:t>успіхів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Так</a:t>
            </a:r>
            <a:r>
              <a:rPr lang="ru-RU" sz="2400" dirty="0"/>
              <a:t>, у 827 </a:t>
            </a:r>
            <a:r>
              <a:rPr lang="ru-RU" sz="2400" dirty="0" err="1"/>
              <a:t>році</a:t>
            </a:r>
            <a:r>
              <a:rPr lang="ru-RU" sz="2400" dirty="0"/>
              <a:t> ними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виміряно</a:t>
            </a:r>
            <a:r>
              <a:rPr lang="ru-RU" sz="2400" dirty="0"/>
              <a:t> дугу </a:t>
            </a:r>
            <a:r>
              <a:rPr lang="ru-RU" sz="2400" dirty="0" err="1"/>
              <a:t>меридіану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встановлено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протяжність</a:t>
            </a:r>
            <a:r>
              <a:rPr lang="ru-RU" sz="2400" dirty="0"/>
              <a:t> у 47 000 </a:t>
            </a:r>
            <a:r>
              <a:rPr lang="ru-RU" sz="2400" dirty="0" smtClean="0"/>
              <a:t>км,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спостереженням</a:t>
            </a:r>
            <a:r>
              <a:rPr lang="ru-RU" sz="2400" dirty="0"/>
              <a:t> </a:t>
            </a:r>
            <a:r>
              <a:rPr lang="ru-RU" sz="2400" dirty="0" err="1"/>
              <a:t>зенітних</a:t>
            </a:r>
            <a:r>
              <a:rPr lang="ru-RU" sz="2400" dirty="0"/>
              <a:t> </a:t>
            </a:r>
            <a:r>
              <a:rPr lang="ru-RU" sz="2400" dirty="0" err="1"/>
              <a:t>відстаней</a:t>
            </a:r>
            <a:r>
              <a:rPr lang="ru-RU" sz="2400" dirty="0"/>
              <a:t> </a:t>
            </a:r>
            <a:r>
              <a:rPr lang="ru-RU" sz="2400" dirty="0" err="1"/>
              <a:t>зір</a:t>
            </a:r>
            <a:r>
              <a:rPr lang="ru-RU" sz="2400" dirty="0"/>
              <a:t> за методом </a:t>
            </a:r>
            <a:r>
              <a:rPr lang="ru-RU" sz="2400" dirty="0" err="1"/>
              <a:t>Ератосфена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/>
              <a:t>ж за </a:t>
            </a:r>
            <a:r>
              <a:rPr lang="ru-RU" sz="2400" dirty="0" err="1"/>
              <a:t>вимірюванням</a:t>
            </a:r>
            <a:r>
              <a:rPr lang="ru-RU" sz="2400" dirty="0"/>
              <a:t> </a:t>
            </a:r>
            <a:r>
              <a:rPr lang="ru-RU" sz="2400" dirty="0" err="1"/>
              <a:t>довготи</a:t>
            </a:r>
            <a:r>
              <a:rPr lang="ru-RU" sz="2400" dirty="0"/>
              <a:t> </a:t>
            </a:r>
            <a:r>
              <a:rPr lang="ru-RU" sz="2400" dirty="0" err="1"/>
              <a:t>Регула</a:t>
            </a:r>
            <a:r>
              <a:rPr lang="ru-RU" sz="2400" dirty="0"/>
              <a:t> 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порівняння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 </a:t>
            </a:r>
            <a:r>
              <a:rPr lang="ru-RU" sz="2400" dirty="0" err="1"/>
              <a:t>Гіппарха</a:t>
            </a:r>
            <a:r>
              <a:rPr lang="ru-RU" sz="2400" dirty="0"/>
              <a:t>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отримано</a:t>
            </a:r>
            <a:r>
              <a:rPr lang="ru-RU" sz="2400" dirty="0"/>
              <a:t> </a:t>
            </a:r>
            <a:r>
              <a:rPr lang="ru-RU" sz="2400" dirty="0" err="1"/>
              <a:t>нове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сталої</a:t>
            </a:r>
            <a:r>
              <a:rPr lang="ru-RU" sz="2400" dirty="0"/>
              <a:t> </a:t>
            </a:r>
            <a:r>
              <a:rPr lang="ru-RU" sz="2400" dirty="0" err="1"/>
              <a:t>прецесії</a:t>
            </a:r>
            <a:r>
              <a:rPr lang="ru-RU" sz="2400" dirty="0"/>
              <a:t>: 1° за 66 </a:t>
            </a:r>
            <a:r>
              <a:rPr lang="ru-RU" sz="2400" dirty="0" err="1"/>
              <a:t>років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785794"/>
            <a:ext cx="37862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Роботи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аль-Баттані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часу стали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дуже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популярними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Західній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Європі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своїх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працях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високою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точністю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визначив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тривалість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тропічного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року,</a:t>
            </a:r>
            <a:r>
              <a:rPr lang="ru-RU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величину </a:t>
            </a:r>
            <a:r>
              <a:rPr lang="ru-RU" sz="2400" dirty="0" err="1"/>
              <a:t>ексцентриситету</a:t>
            </a:r>
            <a:r>
              <a:rPr lang="ru-RU" sz="2400" dirty="0"/>
              <a:t> </a:t>
            </a:r>
            <a:r>
              <a:rPr lang="ru-RU" sz="2400" dirty="0" smtClean="0"/>
              <a:t>        </a:t>
            </a:r>
            <a:r>
              <a:rPr lang="ru-RU" sz="2400" dirty="0" err="1" smtClean="0"/>
              <a:t>сонячної</a:t>
            </a:r>
            <a:r>
              <a:rPr lang="ru-RU" sz="2400" dirty="0" smtClean="0"/>
              <a:t> </a:t>
            </a:r>
            <a:r>
              <a:rPr lang="ru-RU" sz="2400" dirty="0" err="1"/>
              <a:t>орбіти</a:t>
            </a:r>
            <a:r>
              <a:rPr lang="ru-RU" sz="2400" dirty="0"/>
              <a:t>, </a:t>
            </a:r>
            <a:r>
              <a:rPr lang="ru-RU" sz="2400" dirty="0" err="1"/>
              <a:t>відкрив</a:t>
            </a:r>
            <a:r>
              <a:rPr lang="ru-RU" sz="2400" dirty="0"/>
              <a:t> </a:t>
            </a:r>
            <a:r>
              <a:rPr lang="ru-RU" sz="2400" dirty="0" err="1"/>
              <a:t>зміщення</a:t>
            </a:r>
            <a:r>
              <a:rPr lang="ru-RU" sz="2400" dirty="0"/>
              <a:t> </a:t>
            </a:r>
            <a:r>
              <a:rPr lang="ru-RU" sz="2400" dirty="0" err="1"/>
              <a:t>сонячного</a:t>
            </a:r>
            <a:r>
              <a:rPr lang="ru-RU" sz="2400" dirty="0"/>
              <a:t> апогею </a:t>
            </a:r>
            <a:r>
              <a:rPr lang="ru-RU" sz="2400" dirty="0" err="1"/>
              <a:t>відносно</a:t>
            </a:r>
            <a:r>
              <a:rPr lang="ru-RU" sz="2400" dirty="0"/>
              <a:t> </a:t>
            </a:r>
            <a:r>
              <a:rPr lang="ru-RU" sz="2400" dirty="0" err="1"/>
              <a:t>зір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ль бата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857232"/>
            <a:ext cx="3505217" cy="4404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9322" y="5429264"/>
            <a:ext cx="13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Аль-Батані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підставі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та </a:t>
            </a:r>
            <a:r>
              <a:rPr lang="ru-RU" sz="2400" dirty="0" err="1"/>
              <a:t>спостережень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проводились у </a:t>
            </a:r>
            <a:r>
              <a:rPr lang="ru-RU" sz="2400" dirty="0" err="1"/>
              <a:t>обсерваторіях</a:t>
            </a:r>
            <a:r>
              <a:rPr lang="ru-RU" sz="2400" dirty="0"/>
              <a:t> </a:t>
            </a:r>
            <a:r>
              <a:rPr lang="ru-RU" sz="2400" dirty="0" err="1"/>
              <a:t>розташованих</a:t>
            </a:r>
            <a:r>
              <a:rPr lang="ru-RU" sz="2400" dirty="0"/>
              <a:t> по </a:t>
            </a:r>
            <a:r>
              <a:rPr lang="ru-RU" sz="2400" dirty="0" err="1"/>
              <a:t>всій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 </a:t>
            </a:r>
            <a:r>
              <a:rPr lang="ru-RU" sz="2400" dirty="0" err="1"/>
              <a:t>Халіфату</a:t>
            </a:r>
            <a:r>
              <a:rPr lang="ru-RU" sz="2400" dirty="0"/>
              <a:t>,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складені</a:t>
            </a:r>
            <a:r>
              <a:rPr lang="ru-RU" sz="2400" dirty="0"/>
              <a:t> </a:t>
            </a:r>
            <a:r>
              <a:rPr lang="ru-RU" sz="2400" dirty="0" err="1"/>
              <a:t>оригінальні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 </a:t>
            </a:r>
            <a:r>
              <a:rPr lang="ru-RU" sz="2400" dirty="0" err="1"/>
              <a:t>ісламських</a:t>
            </a:r>
            <a:r>
              <a:rPr lang="ru-RU" sz="2400" dirty="0"/>
              <a:t> </a:t>
            </a:r>
            <a:r>
              <a:rPr lang="ru-RU" sz="2400" dirty="0" err="1"/>
              <a:t>астрономів</a:t>
            </a:r>
            <a:r>
              <a:rPr lang="ru-RU" sz="2400" dirty="0"/>
              <a:t> — «</a:t>
            </a:r>
            <a:r>
              <a:rPr lang="ru-RU" sz="2400" dirty="0" err="1"/>
              <a:t>Зіджі</a:t>
            </a:r>
            <a:r>
              <a:rPr lang="ru-RU" sz="2400" dirty="0"/>
              <a:t>». До </a:t>
            </a:r>
            <a:r>
              <a:rPr lang="ru-RU" sz="2400" dirty="0" err="1"/>
              <a:t>нашого</a:t>
            </a:r>
            <a:r>
              <a:rPr lang="ru-RU" sz="2400" dirty="0"/>
              <a:t> часу </a:t>
            </a:r>
            <a:r>
              <a:rPr lang="ru-RU" sz="2400" dirty="0" err="1"/>
              <a:t>збереглося</a:t>
            </a:r>
            <a:r>
              <a:rPr lang="ru-RU" sz="2400" dirty="0"/>
              <a:t>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100 таких </a:t>
            </a:r>
            <a:r>
              <a:rPr lang="ru-RU" sz="2400" dirty="0" err="1"/>
              <a:t>робіт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Вони </a:t>
            </a:r>
            <a:r>
              <a:rPr lang="ru-RU" sz="2400" dirty="0" err="1"/>
              <a:t>представляють</a:t>
            </a:r>
            <a:r>
              <a:rPr lang="ru-RU" sz="2400" dirty="0"/>
              <a:t> собою </a:t>
            </a:r>
            <a:r>
              <a:rPr lang="ru-RU" sz="2400" dirty="0" err="1"/>
              <a:t>астрономічні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/>
              <a:t>, </a:t>
            </a:r>
            <a:r>
              <a:rPr lang="ru-RU" sz="2400" dirty="0" err="1"/>
              <a:t>користуючись</a:t>
            </a:r>
            <a:r>
              <a:rPr lang="ru-RU" sz="2400" dirty="0"/>
              <a:t>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розрахувати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планет на </a:t>
            </a:r>
            <a:r>
              <a:rPr lang="ru-RU" sz="2400" dirty="0" err="1"/>
              <a:t>зоряному</a:t>
            </a:r>
            <a:r>
              <a:rPr lang="ru-RU" sz="2400" dirty="0"/>
              <a:t> </a:t>
            </a:r>
            <a:r>
              <a:rPr lang="ru-RU" sz="2400" dirty="0" err="1"/>
              <a:t>небі</a:t>
            </a:r>
            <a:r>
              <a:rPr lang="ru-RU" sz="2400" dirty="0"/>
              <a:t>. </a:t>
            </a:r>
            <a:r>
              <a:rPr lang="ru-RU" sz="2400" dirty="0" err="1"/>
              <a:t>Складовою</a:t>
            </a:r>
            <a:r>
              <a:rPr lang="ru-RU" sz="2400" dirty="0"/>
              <a:t> </a:t>
            </a:r>
            <a:r>
              <a:rPr lang="ru-RU" sz="2400" dirty="0" err="1"/>
              <a:t>частиною</a:t>
            </a:r>
            <a:r>
              <a:rPr lang="ru-RU" sz="2400" dirty="0"/>
              <a:t> кожного </a:t>
            </a:r>
            <a:r>
              <a:rPr lang="ru-RU" sz="2400" dirty="0" err="1"/>
              <a:t>зіджа</a:t>
            </a:r>
            <a:r>
              <a:rPr lang="ru-RU" sz="2400" dirty="0"/>
              <a:t> </a:t>
            </a:r>
            <a:r>
              <a:rPr lang="ru-RU" sz="2400" dirty="0" err="1"/>
              <a:t>є</a:t>
            </a:r>
            <a:r>
              <a:rPr lang="ru-RU" sz="2400" dirty="0"/>
              <a:t> </a:t>
            </a:r>
            <a:r>
              <a:rPr lang="ru-RU" sz="2400" dirty="0" err="1"/>
              <a:t>зведення</a:t>
            </a:r>
            <a:r>
              <a:rPr lang="ru-RU" sz="2400" dirty="0"/>
              <a:t> правил, </a:t>
            </a:r>
            <a:r>
              <a:rPr lang="ru-RU" sz="2400" dirty="0" err="1"/>
              <a:t>використаних</a:t>
            </a:r>
            <a:r>
              <a:rPr lang="ru-RU" sz="2400" dirty="0"/>
              <a:t> при </a:t>
            </a:r>
            <a:r>
              <a:rPr lang="ru-RU" sz="2400" dirty="0" err="1"/>
              <a:t>складенні</a:t>
            </a:r>
            <a:r>
              <a:rPr lang="ru-RU" sz="2400" dirty="0"/>
              <a:t> </a:t>
            </a:r>
            <a:r>
              <a:rPr lang="ru-RU" sz="2400" dirty="0" err="1"/>
              <a:t>таблиць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правила </a:t>
            </a:r>
            <a:r>
              <a:rPr lang="ru-RU" sz="2400" dirty="0" err="1"/>
              <a:t>користування</a:t>
            </a:r>
            <a:r>
              <a:rPr lang="ru-RU" sz="2400" dirty="0"/>
              <a:t> ними.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357166"/>
            <a:ext cx="47149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Шедевром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середньовічної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спостережницької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астрономії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вважається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«Книга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нерухомих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»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персидського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астронома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ас-Суфі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 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матеріалах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власних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спостережень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перевірив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та уточнив каталог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Птоломея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виправив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помилки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допущені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арабськими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колегами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42862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книзі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міститься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перша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письмова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згадка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спостереження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іншої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галактики,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якою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стала Велика Магелланова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Хмара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5" name="Рисунок 4" descr="2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28"/>
            <a:ext cx="2864307" cy="4000504"/>
          </a:xfrm>
          <a:prstGeom prst="rect">
            <a:avLst/>
          </a:prstGeom>
        </p:spPr>
      </p:pic>
      <p:pic>
        <p:nvPicPr>
          <p:cNvPr id="6" name="Рисунок 5" descr="Bankoboev.Ru_zvezdnoe_ne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357694"/>
            <a:ext cx="2714644" cy="2035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214290"/>
            <a:ext cx="2900354" cy="824738"/>
          </a:xfrm>
        </p:spPr>
        <p:txBody>
          <a:bodyPr>
            <a:normAutofit/>
          </a:bodyPr>
          <a:lstStyle/>
          <a:p>
            <a:r>
              <a:rPr lang="uk-UA" dirty="0" smtClean="0"/>
              <a:t>Європа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1500174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епоху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Середньовіччя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європейські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астрономи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займалися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спостереженнями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видимих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​​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рухів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планет,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погоджуючи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прийнятою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геоцентричної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системою Птолемея.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301054072_galil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000372"/>
            <a:ext cx="5048244" cy="355820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127</TotalTime>
  <Words>182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Астрономія в середні віки</vt:lpstr>
      <vt:lpstr>У середніх віках астрономія розвивалася лише у Європі та країнах ісламу.</vt:lpstr>
      <vt:lpstr>Іслам</vt:lpstr>
      <vt:lpstr>Слайд 4</vt:lpstr>
      <vt:lpstr>Слайд 5</vt:lpstr>
      <vt:lpstr>Слайд 6</vt:lpstr>
      <vt:lpstr>Слайд 7</vt:lpstr>
      <vt:lpstr>Слайд 8</vt:lpstr>
      <vt:lpstr>Європа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Астрономія в середні віки</dc:title>
  <dc:creator>Полина</dc:creator>
  <cp:lastModifiedBy>Полина</cp:lastModifiedBy>
  <cp:revision>11</cp:revision>
  <dcterms:created xsi:type="dcterms:W3CDTF">2013-12-15T18:12:17Z</dcterms:created>
  <dcterms:modified xsi:type="dcterms:W3CDTF">2013-12-15T20:19:52Z</dcterms:modified>
</cp:coreProperties>
</file>