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3A1F-389F-4992-949F-73340CD4C7CD}" type="datetimeFigureOut">
              <a:rPr lang="ru-RU" smtClean="0"/>
              <a:t>10.02.2013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ED79F-B668-404D-BFE9-AA83DDF1CF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2ED79F-B668-404D-BFE9-AA83DDF1CF0E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42918"/>
            <a:ext cx="5429256" cy="1470025"/>
          </a:xfrm>
        </p:spPr>
        <p:txBody>
          <a:bodyPr>
            <a:normAutofit/>
          </a:bodyPr>
          <a:lstStyle/>
          <a:p>
            <a:pPr algn="l"/>
            <a:r>
              <a:rPr lang="uk-UA" sz="8000" dirty="0" smtClean="0">
                <a:solidFill>
                  <a:schemeClr val="bg2"/>
                </a:solidFill>
              </a:rPr>
              <a:t>Чорні діри </a:t>
            </a:r>
            <a:endParaRPr lang="ru-RU" sz="8000" dirty="0">
              <a:solidFill>
                <a:schemeClr val="bg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6312" y="5105400"/>
            <a:ext cx="4057688" cy="17526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2"/>
                </a:solidFill>
              </a:rPr>
              <a:t>Підготувала </a:t>
            </a:r>
          </a:p>
          <a:p>
            <a:r>
              <a:rPr lang="uk-UA" dirty="0" smtClean="0">
                <a:solidFill>
                  <a:schemeClr val="bg2"/>
                </a:solidFill>
              </a:rPr>
              <a:t>учениця 10-а класу</a:t>
            </a:r>
          </a:p>
          <a:p>
            <a:r>
              <a:rPr lang="uk-UA" dirty="0" smtClean="0">
                <a:solidFill>
                  <a:schemeClr val="bg2"/>
                </a:solidFill>
              </a:rPr>
              <a:t>Біловол Дар'я </a:t>
            </a:r>
          </a:p>
          <a:p>
            <a:endParaRPr lang="ru-RU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/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>Біла діра - </a:t>
            </a:r>
            <a:r>
              <a:rPr lang="ru-RU" sz="3600" dirty="0" err="1" smtClean="0">
                <a:solidFill>
                  <a:schemeClr val="bg1"/>
                </a:solidFill>
              </a:rPr>
              <a:t>фізичний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об'єкт</a:t>
            </a:r>
            <a:r>
              <a:rPr lang="ru-RU" sz="3600" dirty="0" smtClean="0">
                <a:solidFill>
                  <a:schemeClr val="bg1"/>
                </a:solidFill>
              </a:rPr>
              <a:t> у </a:t>
            </a:r>
            <a:r>
              <a:rPr lang="ru-RU" sz="3600" dirty="0" err="1" smtClean="0">
                <a:solidFill>
                  <a:schemeClr val="bg1"/>
                </a:solidFill>
              </a:rPr>
              <a:t>Всесвіті</a:t>
            </a:r>
            <a:r>
              <a:rPr lang="ru-RU" sz="3600" dirty="0" smtClean="0">
                <a:solidFill>
                  <a:schemeClr val="bg1"/>
                </a:solidFill>
              </a:rPr>
              <a:t>, в область </a:t>
            </a:r>
            <a:r>
              <a:rPr lang="ru-RU" sz="3600" dirty="0" err="1" smtClean="0">
                <a:solidFill>
                  <a:schemeClr val="bg1"/>
                </a:solidFill>
              </a:rPr>
              <a:t>якого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ніщо</a:t>
            </a:r>
            <a:r>
              <a:rPr lang="ru-RU" sz="3600" dirty="0" smtClean="0">
                <a:solidFill>
                  <a:schemeClr val="bg1"/>
                </a:solidFill>
              </a:rPr>
              <a:t> не </a:t>
            </a:r>
            <a:r>
              <a:rPr lang="ru-RU" sz="3600" dirty="0" err="1" smtClean="0">
                <a:solidFill>
                  <a:schemeClr val="bg1"/>
                </a:solidFill>
              </a:rPr>
              <a:t>може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</a:rPr>
              <a:t>увійти</a:t>
            </a:r>
            <a:r>
              <a:rPr lang="ru-RU" sz="3600" dirty="0" smtClean="0">
                <a:solidFill>
                  <a:schemeClr val="bg1"/>
                </a:solidFill>
              </a:rPr>
              <a:t>. 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/>
            </a:r>
            <a:br>
              <a:rPr lang="uk-UA" sz="3600" dirty="0" smtClean="0">
                <a:solidFill>
                  <a:schemeClr val="bg1"/>
                </a:solidFill>
              </a:rPr>
            </a:b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428625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 smtClean="0"/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Біла </a:t>
            </a:r>
            <a:r>
              <a:rPr lang="ru-RU" sz="2800" dirty="0" err="1" smtClean="0">
                <a:solidFill>
                  <a:schemeClr val="bg1"/>
                </a:solidFill>
              </a:rPr>
              <a:t>діра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є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протилежністю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чорної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діри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556" y="3000372"/>
            <a:ext cx="3800444" cy="1066800"/>
          </a:xfrm>
        </p:spPr>
        <p:txBody>
          <a:bodyPr/>
          <a:lstStyle/>
          <a:p>
            <a:pPr algn="r"/>
            <a:r>
              <a:rPr lang="uk-UA" dirty="0" smtClean="0">
                <a:solidFill>
                  <a:schemeClr val="bg1"/>
                </a:solidFill>
              </a:rPr>
              <a:t>Дякую за увагу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715404" cy="2000272"/>
          </a:xfrm>
        </p:spPr>
        <p:txBody>
          <a:bodyPr>
            <a:normAutofit fontScale="90000"/>
          </a:bodyPr>
          <a:lstStyle/>
          <a:p>
            <a:pPr algn="r"/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sz="3100" b="1" i="1" dirty="0" smtClean="0">
                <a:solidFill>
                  <a:srgbClr val="00B0F0"/>
                </a:solidFill>
              </a:rPr>
              <a:t>Чорна </a:t>
            </a:r>
            <a:r>
              <a:rPr lang="uk-UA" sz="3100" b="1" i="1" dirty="0" smtClean="0">
                <a:solidFill>
                  <a:srgbClr val="00B0F0"/>
                </a:solidFill>
              </a:rPr>
              <a:t>діра — це діра простору-часу, в якій гравітаційне поле настільки сильне, що </a:t>
            </a:r>
            <a:r>
              <a:rPr lang="uk-UA" sz="3100" b="1" i="1" dirty="0" smtClean="0">
                <a:solidFill>
                  <a:srgbClr val="00B0F0"/>
                </a:solidFill>
              </a:rPr>
              <a:t>все, </a:t>
            </a:r>
            <a:r>
              <a:rPr lang="uk-UA" sz="3100" b="1" i="1" dirty="0" smtClean="0">
                <a:solidFill>
                  <a:srgbClr val="00B0F0"/>
                </a:solidFill>
              </a:rPr>
              <a:t>що потрапляє в неї, навіть світло, не може втекти. </a:t>
            </a:r>
            <a:r>
              <a:rPr lang="ru-RU" sz="3100" b="1" i="1" dirty="0" smtClean="0">
                <a:solidFill>
                  <a:srgbClr val="00B0F0"/>
                </a:solidFill>
              </a:rPr>
              <a:t/>
            </a:r>
            <a:br>
              <a:rPr lang="ru-RU" sz="3100" b="1" i="1" dirty="0" smtClean="0">
                <a:solidFill>
                  <a:srgbClr val="00B0F0"/>
                </a:solidFill>
              </a:rPr>
            </a:br>
            <a:endParaRPr lang="ru-RU" sz="31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6400816" cy="50005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B0F0"/>
                </a:solidFill>
              </a:rPr>
              <a:t>Історія </a:t>
            </a:r>
            <a:r>
              <a:rPr lang="uk-UA" dirty="0" smtClean="0">
                <a:solidFill>
                  <a:srgbClr val="00B0F0"/>
                </a:solidFill>
              </a:rPr>
              <a:t>і</a:t>
            </a:r>
            <a:r>
              <a:rPr lang="uk-UA" dirty="0" smtClean="0">
                <a:solidFill>
                  <a:srgbClr val="00B0F0"/>
                </a:solidFill>
              </a:rPr>
              <a:t>деї про чорні діри</a:t>
            </a:r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643306" y="714356"/>
          <a:ext cx="5500694" cy="6035040"/>
        </p:xfrm>
        <a:graphic>
          <a:graphicData uri="http://schemas.openxmlformats.org/drawingml/2006/table">
            <a:tbl>
              <a:tblPr bandRow="1">
                <a:tableStyleId>{5202B0CA-FC54-4496-8BCA-5EF66A818D29}</a:tableStyleId>
              </a:tblPr>
              <a:tblGrid>
                <a:gridCol w="934397"/>
                <a:gridCol w="1518720"/>
                <a:gridCol w="3047577"/>
              </a:tblGrid>
              <a:tr h="727595"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1783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Джон Мітчелл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припустив, що в природі можуть існувати настільки масивні зірки, що навіть промінь світла не здатний покинути їх поверхню.</a:t>
                      </a:r>
                      <a:endParaRPr lang="ru-RU" dirty="0"/>
                    </a:p>
                  </a:txBody>
                  <a:tcPr/>
                </a:tc>
              </a:tr>
              <a:tr h="559688">
                <a:tc>
                  <a:txBody>
                    <a:bodyPr/>
                    <a:lstStyle/>
                    <a:p>
                      <a:r>
                        <a:rPr lang="uk-UA" dirty="0" smtClean="0"/>
                        <a:t>1796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П'єр Симон Лаплас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світиться зірка з щільністю, рівною щільності Землі, і діаметром, в 250 разів більшим діаметра Сонця</a:t>
                      </a:r>
                      <a:endParaRPr lang="ru-RU" dirty="0"/>
                    </a:p>
                  </a:txBody>
                  <a:tcPr/>
                </a:tc>
              </a:tr>
              <a:tr h="391782"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1905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Альберт Ейнштейн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>
                          <a:solidFill>
                            <a:schemeClr val="tx1"/>
                          </a:solidFill>
                        </a:rPr>
                        <a:t>розробив теорію відносності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1782"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1934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Фріц Цвіккі і Вальтер Бааде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Виявили </a:t>
                      </a:r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особливий тип зоряних вибухів</a:t>
                      </a:r>
                      <a:endParaRPr lang="ru-RU" dirty="0"/>
                    </a:p>
                  </a:txBody>
                  <a:tcPr/>
                </a:tc>
              </a:tr>
              <a:tr h="559688">
                <a:tc>
                  <a:txBody>
                    <a:bodyPr/>
                    <a:lstStyle/>
                    <a:p>
                      <a:r>
                        <a:rPr lang="uk-UA" dirty="0" smtClean="0"/>
                        <a:t>1942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Стівен Хокгінс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 smtClean="0">
                          <a:solidFill>
                            <a:schemeClr val="tx1"/>
                          </a:solidFill>
                        </a:rPr>
                        <a:t>Використання термодинаміки до чорних дір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226985"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1967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Джон</a:t>
                      </a:r>
                      <a:r>
                        <a:rPr kumimoji="0" lang="uk-UA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Вілер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Ввів термін </a:t>
                      </a:r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"чорна діра"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314325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4546" y="1143000"/>
            <a:ext cx="6429420" cy="1066800"/>
          </a:xfrm>
        </p:spPr>
        <p:txBody>
          <a:bodyPr>
            <a:normAutofit fontScale="90000"/>
          </a:bodyPr>
          <a:lstStyle/>
          <a:p>
            <a:pPr algn="r"/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b="1" i="1" dirty="0" smtClean="0">
                <a:solidFill>
                  <a:srgbClr val="0000CC"/>
                </a:solidFill>
              </a:rPr>
              <a:t/>
            </a:r>
            <a:br>
              <a:rPr lang="uk-UA" b="1" i="1" dirty="0" smtClean="0">
                <a:solidFill>
                  <a:srgbClr val="0000CC"/>
                </a:solidFill>
              </a:rPr>
            </a:br>
            <a:r>
              <a:rPr lang="uk-UA" sz="3100" b="1" i="1" dirty="0" smtClean="0">
                <a:solidFill>
                  <a:srgbClr val="00B0F0"/>
                </a:solidFill>
              </a:rPr>
              <a:t>Чорна діра називається </a:t>
            </a:r>
            <a:r>
              <a:rPr lang="uk-UA" sz="3100" b="1" i="1" dirty="0" smtClean="0">
                <a:solidFill>
                  <a:srgbClr val="00B0F0"/>
                </a:solidFill>
              </a:rPr>
              <a:t>"</a:t>
            </a:r>
            <a:r>
              <a:rPr lang="uk-UA" sz="3100" b="1" i="1" u="sng" dirty="0" smtClean="0">
                <a:solidFill>
                  <a:schemeClr val="tx1"/>
                </a:solidFill>
              </a:rPr>
              <a:t>чорною</a:t>
            </a:r>
            <a:r>
              <a:rPr lang="uk-UA" sz="3100" b="1" i="1" dirty="0" smtClean="0">
                <a:solidFill>
                  <a:srgbClr val="00B0F0"/>
                </a:solidFill>
              </a:rPr>
              <a:t>", тому що поглинає все світло, що потрапляє на горизонт, нічого не відбиваючи, подібно абсолютно чорному тілу в термодинаміці.</a:t>
            </a:r>
            <a:endParaRPr lang="ru-RU" sz="31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4950"/>
            <a:ext cx="278251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857232"/>
            <a:ext cx="4857784" cy="714364"/>
          </a:xfrm>
        </p:spPr>
        <p:txBody>
          <a:bodyPr/>
          <a:lstStyle/>
          <a:p>
            <a:r>
              <a:rPr lang="uk-UA" dirty="0" smtClean="0">
                <a:solidFill>
                  <a:srgbClr val="00B0F0"/>
                </a:solidFill>
              </a:rPr>
              <a:t>Види чорних дірок</a:t>
            </a:r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2844" y="2285992"/>
          <a:ext cx="4357718" cy="37084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4357718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1.</a:t>
                      </a:r>
                      <a:r>
                        <a:rPr lang="uk-UA" baseline="0" dirty="0" smtClean="0"/>
                        <a:t> </a:t>
                      </a:r>
                      <a:r>
                        <a:rPr lang="uk-UA" dirty="0" smtClean="0"/>
                        <a:t>Утворені внаслідок розпаду зірок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14876" y="2285992"/>
          <a:ext cx="4286280" cy="37084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428628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2. Сформовані всередині галактик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5400000">
            <a:off x="2964645" y="1678769"/>
            <a:ext cx="50006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643570" y="1643050"/>
            <a:ext cx="50006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8934"/>
            <a:ext cx="442912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953" y="2928934"/>
            <a:ext cx="424804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2793193" cy="242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246"/>
            <a:ext cx="3214692" cy="257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829180" cy="42861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B0F0"/>
                </a:solidFill>
              </a:rPr>
              <a:t>Види чорних дірок</a:t>
            </a:r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388" y="428604"/>
          <a:ext cx="714380" cy="5181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714380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solidFill>
                            <a:srgbClr val="00B0F0"/>
                          </a:solidFill>
                        </a:rPr>
                        <a:t>1.</a:t>
                      </a:r>
                      <a:endParaRPr lang="ru-RU" sz="28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643438" y="928670"/>
          <a:ext cx="4500562" cy="1714512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4500562"/>
              </a:tblGrid>
              <a:tr h="1714512">
                <a:tc>
                  <a:txBody>
                    <a:bodyPr/>
                    <a:lstStyle/>
                    <a:p>
                      <a:r>
                        <a:rPr lang="uk-UA" dirty="0" smtClean="0"/>
                        <a:t>Коли зірка у 8-100 разів більша за наше сонце , закінчує</a:t>
                      </a:r>
                      <a:r>
                        <a:rPr lang="uk-UA" baseline="0" dirty="0" smtClean="0"/>
                        <a:t> своє існування під час великого вибуху утворюється чорна дірка . Зтягнута сласною гравітацією , матерія зірки щільно утрамбовується 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000372"/>
            <a:ext cx="3286148" cy="208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500306"/>
            <a:ext cx="3328982" cy="785802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B0F0"/>
                </a:solidFill>
              </a:rPr>
              <a:t>Чорна дірка в центрі галактики  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"/>
            <a:ext cx="37147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316" y="857232"/>
            <a:ext cx="5400684" cy="2571752"/>
          </a:xfrm>
        </p:spPr>
        <p:txBody>
          <a:bodyPr>
            <a:noAutofit/>
          </a:bodyPr>
          <a:lstStyle/>
          <a:p>
            <a:pPr algn="r"/>
            <a:r>
              <a:rPr lang="ru-RU" sz="3200" dirty="0" err="1" smtClean="0">
                <a:solidFill>
                  <a:srgbClr val="00B0F0"/>
                </a:solidFill>
              </a:rPr>
              <a:t>Чорні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діри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smtClean="0">
                <a:solidFill>
                  <a:srgbClr val="00B0F0"/>
                </a:solidFill>
              </a:rPr>
              <a:t>не </a:t>
            </a:r>
            <a:r>
              <a:rPr lang="ru-RU" sz="3200" dirty="0" err="1" smtClean="0">
                <a:solidFill>
                  <a:srgbClr val="00B0F0"/>
                </a:solidFill>
              </a:rPr>
              <a:t>можна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безпосередньо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побачити</a:t>
            </a:r>
            <a:r>
              <a:rPr lang="ru-RU" sz="3200" dirty="0" smtClean="0">
                <a:solidFill>
                  <a:srgbClr val="00B0F0"/>
                </a:solidFill>
              </a:rPr>
              <a:t>, </a:t>
            </a:r>
            <a:r>
              <a:rPr lang="ru-RU" sz="3200" dirty="0" err="1" smtClean="0">
                <a:solidFill>
                  <a:srgbClr val="00B0F0"/>
                </a:solidFill>
              </a:rPr>
              <a:t>але</a:t>
            </a:r>
            <a:r>
              <a:rPr lang="ru-RU" sz="3200" dirty="0" smtClean="0">
                <a:solidFill>
                  <a:srgbClr val="00B0F0"/>
                </a:solidFill>
              </a:rPr>
              <a:t> про </a:t>
            </a:r>
            <a:r>
              <a:rPr lang="ru-RU" sz="3200" dirty="0" err="1" smtClean="0">
                <a:solidFill>
                  <a:srgbClr val="00B0F0"/>
                </a:solidFill>
              </a:rPr>
              <a:t>їх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присутність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іноді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можна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судити</a:t>
            </a:r>
            <a:r>
              <a:rPr lang="ru-RU" sz="3200" dirty="0" smtClean="0">
                <a:solidFill>
                  <a:srgbClr val="00B0F0"/>
                </a:solidFill>
              </a:rPr>
              <a:t> по </a:t>
            </a:r>
            <a:r>
              <a:rPr lang="ru-RU" sz="3200" dirty="0" err="1" smtClean="0">
                <a:solidFill>
                  <a:srgbClr val="00B0F0"/>
                </a:solidFill>
              </a:rPr>
              <a:t>дії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їх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гравітаційного</a:t>
            </a:r>
            <a:r>
              <a:rPr lang="ru-RU" sz="3200" dirty="0" smtClean="0">
                <a:solidFill>
                  <a:srgbClr val="00B0F0"/>
                </a:solidFill>
              </a:rPr>
              <a:t> поля на </a:t>
            </a:r>
            <a:r>
              <a:rPr lang="ru-RU" sz="3200" dirty="0" err="1" smtClean="0">
                <a:solidFill>
                  <a:srgbClr val="00B0F0"/>
                </a:solidFill>
              </a:rPr>
              <a:t>найближчі</a:t>
            </a:r>
            <a:r>
              <a:rPr lang="ru-RU" sz="3200" dirty="0" smtClean="0">
                <a:solidFill>
                  <a:srgbClr val="00B0F0"/>
                </a:solidFill>
              </a:rPr>
              <a:t> </a:t>
            </a:r>
            <a:r>
              <a:rPr lang="ru-RU" sz="3200" dirty="0" err="1" smtClean="0">
                <a:solidFill>
                  <a:srgbClr val="00B0F0"/>
                </a:solidFill>
              </a:rPr>
              <a:t>об'єкти</a:t>
            </a:r>
            <a:r>
              <a:rPr lang="ru-RU" sz="3200" dirty="0" smtClean="0">
                <a:solidFill>
                  <a:srgbClr val="00B0F0"/>
                </a:solidFill>
              </a:rPr>
              <a:t>.</a:t>
            </a:r>
            <a:endParaRPr lang="ru-RU" sz="3200" dirty="0">
              <a:solidFill>
                <a:srgbClr val="00B0F0"/>
              </a:solidFill>
            </a:endParaRPr>
          </a:p>
        </p:txBody>
      </p:sp>
      <p:pic>
        <p:nvPicPr>
          <p:cNvPr id="4" name="Picture 11" descr="_ae_2_930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500174"/>
            <a:ext cx="3816350" cy="3213100"/>
          </a:xfrm>
          <a:prstGeom prst="rect">
            <a:avLst/>
          </a:prstGeom>
          <a:noFill/>
          <a:ln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143380"/>
            <a:ext cx="32766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071810"/>
            <a:ext cx="291660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36030">
            <a:off x="0" y="285749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6615130" cy="1066800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00B0F0"/>
                </a:solidFill>
              </a:rPr>
              <a:t>Випромінювання чорної дірки</a:t>
            </a:r>
            <a:endParaRPr lang="ru-RU" sz="3600" dirty="0">
              <a:solidFill>
                <a:srgbClr val="00B0F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071546"/>
          <a:ext cx="2643206" cy="1559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32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Нейтрино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81% усього потоку </a:t>
                      </a:r>
                    </a:p>
                    <a:p>
                      <a:pPr algn="ctr"/>
                      <a:r>
                        <a:rPr lang="uk-UA" sz="1800" b="0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стабільна електрично-нейтральна елементарна частинка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428992" y="1071546"/>
          <a:ext cx="2357454" cy="1559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74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Фотони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17%</a:t>
                      </a:r>
                    </a:p>
                    <a:p>
                      <a:pPr algn="ctr"/>
                      <a:r>
                        <a:rPr lang="vi-VN" dirty="0" smtClean="0">
                          <a:solidFill>
                            <a:srgbClr val="00B0F0"/>
                          </a:solidFill>
                        </a:rPr>
                        <a:t>квант електромагнітного поля</a:t>
                      </a:r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715108" y="1071546"/>
          <a:ext cx="2428892" cy="1559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288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Гравітони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b="1" dirty="0" smtClean="0">
                          <a:solidFill>
                            <a:schemeClr val="tx1"/>
                          </a:solidFill>
                        </a:rPr>
                        <a:t>2%).</a:t>
                      </a:r>
                    </a:p>
                    <a:p>
                      <a:pPr algn="ctr"/>
                      <a:r>
                        <a:rPr lang="ru-RU" dirty="0" err="1" smtClean="0">
                          <a:solidFill>
                            <a:srgbClr val="00B0F0"/>
                          </a:solidFill>
                        </a:rPr>
                        <a:t>квант-переносник</a:t>
                      </a:r>
                      <a:r>
                        <a:rPr lang="ru-RU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rgbClr val="00B0F0"/>
                          </a:solidFill>
                        </a:rPr>
                        <a:t>гравітаційної</a:t>
                      </a:r>
                      <a:r>
                        <a:rPr lang="ru-RU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ru-RU" dirty="0" err="1" smtClean="0">
                          <a:solidFill>
                            <a:srgbClr val="00B0F0"/>
                          </a:solidFill>
                        </a:rPr>
                        <a:t>взаємодії</a:t>
                      </a:r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9577">
            <a:off x="6210781" y="3838907"/>
            <a:ext cx="3630686" cy="1928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252</TotalTime>
  <Words>205</Words>
  <Application>Microsoft Office PowerPoint</Application>
  <PresentationFormat>Экран (4:3)</PresentationFormat>
  <Paragraphs>48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Городская</vt:lpstr>
      <vt:lpstr>Чорні діри </vt:lpstr>
      <vt:lpstr>      Чорна діра — це діра простору-часу, в якій гравітаційне поле настільки сильне, що все, що потрапляє в неї, навіть світло, не може втекти.  </vt:lpstr>
      <vt:lpstr>Історія ідеї про чорні діри</vt:lpstr>
      <vt:lpstr>            Чорна діра називається "чорною", тому що поглинає все світло, що потрапляє на горизонт, нічого не відбиваючи, подібно абсолютно чорному тілу в термодинаміці.</vt:lpstr>
      <vt:lpstr>Види чорних дірок</vt:lpstr>
      <vt:lpstr>Види чорних дірок</vt:lpstr>
      <vt:lpstr>Чорна дірка в центрі галактики  </vt:lpstr>
      <vt:lpstr>Чорні діри не можна безпосередньо побачити, але про їх присутність іноді можна судити по дії їх гравітаційного поля на найближчі об'єкти.</vt:lpstr>
      <vt:lpstr>Випромінювання чорної дірки</vt:lpstr>
      <vt:lpstr>  Біла діра - фізичний об'єкт у Всесвіті, в область якого ніщо не може увійти.   </vt:lpstr>
      <vt:lpstr>Дякую за увагу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Чорні діри </dc:title>
  <cp:lastModifiedBy>User</cp:lastModifiedBy>
  <cp:revision>27</cp:revision>
  <dcterms:modified xsi:type="dcterms:W3CDTF">2013-02-10T14:31:51Z</dcterms:modified>
</cp:coreProperties>
</file>