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4" r:id="rId3"/>
    <p:sldId id="258" r:id="rId4"/>
    <p:sldId id="265" r:id="rId5"/>
    <p:sldId id="259" r:id="rId6"/>
    <p:sldId id="260" r:id="rId7"/>
    <p:sldId id="261" r:id="rId8"/>
    <p:sldId id="262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FFFF"/>
    <a:srgbClr val="FF66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  <a:bevelB w="38100" h="38100"/>
              <a:extrusionClr>
                <a:srgbClr val="0070C0"/>
              </a:extrusionClr>
            </a:sp3d>
          </a:bodyPr>
          <a:lstStyle/>
          <a:p>
            <a:pPr algn="ctr"/>
            <a:r>
              <a:rPr lang="uk-UA" sz="72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Чорні Діри</a:t>
            </a:r>
            <a:endParaRPr lang="ru-RU" sz="72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56792"/>
            <a:ext cx="4536504" cy="357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75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50" advClick="0" advTm="5000">
        <p:wipe/>
      </p:transition>
    </mc:Choice>
    <mc:Fallback xmlns="">
      <p:transition advClick="0" advTm="5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03649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В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реальності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через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аккреції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речовини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з одного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боку,випромінювання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Хокінга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з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іншого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простір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-час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навколо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колапсара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відхиляється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від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наведених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вище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точних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розв'язків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рівнянь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Ейнштейна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endParaRPr lang="ru-RU" sz="24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CCFFCC"/>
                </a:solidFill>
              </a:rPr>
              <a:t>І </a:t>
            </a:r>
            <a:r>
              <a:rPr lang="ru-RU" sz="2400" dirty="0" err="1">
                <a:solidFill>
                  <a:srgbClr val="CCFFCC"/>
                </a:solidFill>
              </a:rPr>
              <a:t>хоча</a:t>
            </a:r>
            <a:r>
              <a:rPr lang="ru-RU" sz="2400" dirty="0">
                <a:solidFill>
                  <a:srgbClr val="CCFFCC"/>
                </a:solidFill>
              </a:rPr>
              <a:t> в будь-</a:t>
            </a:r>
            <a:r>
              <a:rPr lang="ru-RU" sz="2400" dirty="0" err="1">
                <a:solidFill>
                  <a:srgbClr val="CCFFCC"/>
                </a:solidFill>
              </a:rPr>
              <a:t>якій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невеликій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області</a:t>
            </a:r>
            <a:r>
              <a:rPr lang="ru-RU" sz="2400" dirty="0">
                <a:solidFill>
                  <a:srgbClr val="CCFFCC"/>
                </a:solidFill>
              </a:rPr>
              <a:t>  метрика </a:t>
            </a:r>
            <a:r>
              <a:rPr lang="ru-RU" sz="2400" dirty="0" err="1">
                <a:solidFill>
                  <a:srgbClr val="CCFFCC"/>
                </a:solidFill>
              </a:rPr>
              <a:t>спотворена</a:t>
            </a:r>
            <a:r>
              <a:rPr lang="ru-RU" sz="2400" dirty="0">
                <a:solidFill>
                  <a:srgbClr val="CCFFCC"/>
                </a:solidFill>
              </a:rPr>
              <a:t> не </a:t>
            </a:r>
            <a:r>
              <a:rPr lang="ru-RU" sz="2400" dirty="0" err="1">
                <a:solidFill>
                  <a:srgbClr val="CCFFCC"/>
                </a:solidFill>
              </a:rPr>
              <a:t>надто</a:t>
            </a:r>
            <a:r>
              <a:rPr lang="ru-RU" sz="2400" dirty="0">
                <a:solidFill>
                  <a:srgbClr val="CCFFCC"/>
                </a:solidFill>
              </a:rPr>
              <a:t> сильно, глобальна </a:t>
            </a:r>
            <a:r>
              <a:rPr lang="ru-RU" sz="2400" dirty="0" err="1">
                <a:solidFill>
                  <a:srgbClr val="CCFFCC"/>
                </a:solidFill>
              </a:rPr>
              <a:t>причинна</a:t>
            </a:r>
            <a:r>
              <a:rPr lang="ru-RU" sz="2400" dirty="0">
                <a:solidFill>
                  <a:srgbClr val="CCFFCC"/>
                </a:solidFill>
              </a:rPr>
              <a:t> структура простору-часу </a:t>
            </a:r>
            <a:r>
              <a:rPr lang="ru-RU" sz="2400" dirty="0" err="1">
                <a:solidFill>
                  <a:srgbClr val="CCFFCC"/>
                </a:solidFill>
              </a:rPr>
              <a:t>може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відрізнятися</a:t>
            </a:r>
            <a:r>
              <a:rPr lang="ru-RU" sz="2400" dirty="0">
                <a:solidFill>
                  <a:srgbClr val="CCFFCC"/>
                </a:solidFill>
              </a:rPr>
              <a:t> кардинально. </a:t>
            </a:r>
            <a:endParaRPr lang="ru-RU" sz="2400" dirty="0" smtClean="0">
              <a:solidFill>
                <a:srgbClr val="CCFFCC"/>
              </a:solidFill>
            </a:endParaRPr>
          </a:p>
          <a:p>
            <a:endParaRPr lang="ru-RU" sz="2400" dirty="0" smtClean="0"/>
          </a:p>
          <a:p>
            <a:r>
              <a:rPr lang="ru-RU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Зокрема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даний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простір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-час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може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за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деякими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теоріями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вже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й не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мати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горизонту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подій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Це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пов'язано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тим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наявність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або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відсутність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горизонту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подій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визначається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серед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іншого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і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подіями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відбуваються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нескінченно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віддаленому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майбутньому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спостерігача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.</a:t>
            </a:r>
            <a:endParaRPr lang="ru-RU" sz="2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3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38941"/>
            <a:ext cx="3419872" cy="27358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83773"/>
            <a:ext cx="5400600" cy="5310336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CCFFCC"/>
                </a:solidFill>
              </a:rPr>
              <a:t>Первинні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чорні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діри</a:t>
            </a:r>
            <a:r>
              <a:rPr lang="ru-RU" sz="2400" dirty="0">
                <a:solidFill>
                  <a:srgbClr val="CCFFCC"/>
                </a:solidFill>
              </a:rPr>
              <a:t> в </a:t>
            </a:r>
            <a:r>
              <a:rPr lang="ru-RU" sz="2400" dirty="0" err="1">
                <a:solidFill>
                  <a:srgbClr val="CCFFCC"/>
                </a:solidFill>
              </a:rPr>
              <a:t>даний</a:t>
            </a:r>
            <a:r>
              <a:rPr lang="ru-RU" sz="2400" dirty="0">
                <a:solidFill>
                  <a:srgbClr val="CCFFCC"/>
                </a:solidFill>
              </a:rPr>
              <a:t> час </a:t>
            </a:r>
            <a:r>
              <a:rPr lang="ru-RU" sz="2400" dirty="0" err="1">
                <a:solidFill>
                  <a:srgbClr val="CCFFCC"/>
                </a:solidFill>
              </a:rPr>
              <a:t>носять</a:t>
            </a:r>
            <a:r>
              <a:rPr lang="ru-RU" sz="2400" dirty="0">
                <a:solidFill>
                  <a:srgbClr val="CCFFCC"/>
                </a:solidFill>
              </a:rPr>
              <a:t> статус </a:t>
            </a:r>
            <a:r>
              <a:rPr lang="ru-RU" sz="2400" dirty="0" err="1">
                <a:solidFill>
                  <a:srgbClr val="CCFFCC"/>
                </a:solidFill>
              </a:rPr>
              <a:t>гіпотези</a:t>
            </a:r>
            <a:r>
              <a:rPr lang="ru-RU" sz="2400" dirty="0">
                <a:solidFill>
                  <a:srgbClr val="CCFFCC"/>
                </a:solidFill>
              </a:rPr>
              <a:t>. </a:t>
            </a:r>
            <a:endParaRPr lang="ru-RU" sz="2400" dirty="0" smtClean="0">
              <a:solidFill>
                <a:srgbClr val="CCFFCC"/>
              </a:solidFill>
            </a:endParaRPr>
          </a:p>
          <a:p>
            <a:r>
              <a:rPr lang="ru-RU" sz="2400" dirty="0" err="1" smtClean="0">
                <a:solidFill>
                  <a:srgbClr val="66FFFF"/>
                </a:solidFill>
              </a:rPr>
              <a:t>Якщо</a:t>
            </a:r>
            <a:r>
              <a:rPr lang="ru-RU" sz="2400" dirty="0" smtClean="0">
                <a:solidFill>
                  <a:srgbClr val="66FFFF"/>
                </a:solidFill>
              </a:rPr>
              <a:t> </a:t>
            </a:r>
            <a:r>
              <a:rPr lang="ru-RU" sz="2400" dirty="0">
                <a:solidFill>
                  <a:srgbClr val="66FFFF"/>
                </a:solidFill>
              </a:rPr>
              <a:t>в </a:t>
            </a:r>
            <a:r>
              <a:rPr lang="ru-RU" sz="2400" dirty="0" err="1">
                <a:solidFill>
                  <a:srgbClr val="66FFFF"/>
                </a:solidFill>
              </a:rPr>
              <a:t>початкові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моменти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життя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Всесвіту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існували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достатньої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величини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відхилення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від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однорідності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гравітаційного</a:t>
            </a:r>
            <a:r>
              <a:rPr lang="ru-RU" sz="2400" dirty="0">
                <a:solidFill>
                  <a:srgbClr val="66FFFF"/>
                </a:solidFill>
              </a:rPr>
              <a:t> поля і </a:t>
            </a:r>
            <a:r>
              <a:rPr lang="ru-RU" sz="2400" dirty="0" err="1">
                <a:solidFill>
                  <a:srgbClr val="66FFFF"/>
                </a:solidFill>
              </a:rPr>
              <a:t>щільності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матерії</a:t>
            </a:r>
            <a:r>
              <a:rPr lang="ru-RU" sz="2400" dirty="0">
                <a:solidFill>
                  <a:srgbClr val="66FFFF"/>
                </a:solidFill>
              </a:rPr>
              <a:t>, то з них шляхом </a:t>
            </a:r>
            <a:r>
              <a:rPr lang="ru-RU" sz="2400" dirty="0" err="1">
                <a:solidFill>
                  <a:srgbClr val="66FFFF"/>
                </a:solidFill>
              </a:rPr>
              <a:t>колапсу</a:t>
            </a:r>
            <a:r>
              <a:rPr lang="ru-RU" sz="2400" dirty="0">
                <a:solidFill>
                  <a:srgbClr val="66FFFF"/>
                </a:solidFill>
              </a:rPr>
              <a:t> могли </a:t>
            </a:r>
            <a:r>
              <a:rPr lang="ru-RU" sz="2400" dirty="0" err="1">
                <a:solidFill>
                  <a:srgbClr val="66FFFF"/>
                </a:solidFill>
              </a:rPr>
              <a:t>утворюватися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чорні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діри</a:t>
            </a:r>
            <a:r>
              <a:rPr lang="ru-RU" sz="2400" dirty="0">
                <a:solidFill>
                  <a:srgbClr val="66FFFF"/>
                </a:solidFill>
              </a:rPr>
              <a:t>. </a:t>
            </a:r>
            <a:endParaRPr lang="ru-RU" sz="2400" dirty="0" smtClean="0">
              <a:solidFill>
                <a:srgbClr val="66FFFF"/>
              </a:solidFill>
            </a:endParaRPr>
          </a:p>
          <a:p>
            <a:r>
              <a:rPr lang="ru-RU" sz="2400" dirty="0" smtClean="0">
                <a:solidFill>
                  <a:srgbClr val="00B0F0"/>
                </a:solidFill>
              </a:rPr>
              <a:t>При </a:t>
            </a:r>
            <a:r>
              <a:rPr lang="ru-RU" sz="2400" dirty="0" err="1">
                <a:solidFill>
                  <a:srgbClr val="00B0F0"/>
                </a:solidFill>
              </a:rPr>
              <a:t>цьому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їх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маса</a:t>
            </a:r>
            <a:r>
              <a:rPr lang="ru-RU" sz="2400" dirty="0">
                <a:solidFill>
                  <a:srgbClr val="00B0F0"/>
                </a:solidFill>
              </a:rPr>
              <a:t> не </a:t>
            </a:r>
            <a:r>
              <a:rPr lang="ru-RU" sz="2400" dirty="0" err="1">
                <a:solidFill>
                  <a:srgbClr val="00B0F0"/>
                </a:solidFill>
              </a:rPr>
              <a:t>обмежена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знизу</a:t>
            </a:r>
            <a:r>
              <a:rPr lang="ru-RU" sz="2400" dirty="0">
                <a:solidFill>
                  <a:srgbClr val="00B0F0"/>
                </a:solidFill>
              </a:rPr>
              <a:t>, як при </a:t>
            </a:r>
            <a:r>
              <a:rPr lang="ru-RU" sz="2400" dirty="0" err="1">
                <a:solidFill>
                  <a:srgbClr val="00B0F0"/>
                </a:solidFill>
              </a:rPr>
              <a:t>зірковому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колапсі</a:t>
            </a:r>
            <a:r>
              <a:rPr lang="ru-RU" sz="2400" dirty="0">
                <a:solidFill>
                  <a:srgbClr val="00B0F0"/>
                </a:solidFill>
              </a:rPr>
              <a:t> — </a:t>
            </a:r>
            <a:r>
              <a:rPr lang="ru-RU" sz="2400" dirty="0" err="1">
                <a:solidFill>
                  <a:srgbClr val="00B0F0"/>
                </a:solidFill>
              </a:rPr>
              <a:t>їх</a:t>
            </a:r>
            <a:r>
              <a:rPr lang="ru-RU" sz="2400" dirty="0">
                <a:solidFill>
                  <a:srgbClr val="00B0F0"/>
                </a:solidFill>
              </a:rPr>
              <a:t> </a:t>
            </a:r>
            <a:r>
              <a:rPr lang="ru-RU" sz="2400" dirty="0" err="1">
                <a:solidFill>
                  <a:srgbClr val="00B0F0"/>
                </a:solidFill>
              </a:rPr>
              <a:t>маса</a:t>
            </a:r>
            <a:r>
              <a:rPr lang="ru-RU" sz="2400" dirty="0">
                <a:solidFill>
                  <a:srgbClr val="00B0F0"/>
                </a:solidFill>
              </a:rPr>
              <a:t>, </a:t>
            </a:r>
            <a:r>
              <a:rPr lang="ru-RU" sz="2400" dirty="0" err="1">
                <a:solidFill>
                  <a:srgbClr val="00B0F0"/>
                </a:solidFill>
              </a:rPr>
              <a:t>ймовірно</a:t>
            </a:r>
            <a:r>
              <a:rPr lang="ru-RU" sz="2400" dirty="0">
                <a:solidFill>
                  <a:srgbClr val="00B0F0"/>
                </a:solidFill>
              </a:rPr>
              <a:t>, могла б бути </a:t>
            </a:r>
            <a:r>
              <a:rPr lang="ru-RU" sz="2400" dirty="0" err="1">
                <a:solidFill>
                  <a:srgbClr val="00B0F0"/>
                </a:solidFill>
              </a:rPr>
              <a:t>досить</a:t>
            </a:r>
            <a:r>
              <a:rPr lang="ru-RU" sz="2400" dirty="0">
                <a:solidFill>
                  <a:srgbClr val="00B0F0"/>
                </a:solidFill>
              </a:rPr>
              <a:t> малою. </a:t>
            </a:r>
            <a:endParaRPr lang="ru-RU" sz="2400" dirty="0" smtClean="0">
              <a:solidFill>
                <a:srgbClr val="00B0F0"/>
              </a:solidFill>
            </a:endParaRPr>
          </a:p>
          <a:p>
            <a:r>
              <a:rPr lang="ru-RU" sz="2400" dirty="0" err="1" smtClean="0">
                <a:solidFill>
                  <a:srgbClr val="0070C0"/>
                </a:solidFill>
              </a:rPr>
              <a:t>Виявлення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первинних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чорних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дір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представляє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особливий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інтерес</a:t>
            </a:r>
            <a:r>
              <a:rPr lang="ru-RU" sz="2400" dirty="0">
                <a:solidFill>
                  <a:srgbClr val="0070C0"/>
                </a:solidFill>
              </a:rPr>
              <a:t> у </a:t>
            </a:r>
            <a:r>
              <a:rPr lang="ru-RU" sz="2400" dirty="0" err="1">
                <a:solidFill>
                  <a:srgbClr val="0070C0"/>
                </a:solidFill>
              </a:rPr>
              <a:t>зв'язку</a:t>
            </a:r>
            <a:r>
              <a:rPr lang="ru-RU" sz="2400" dirty="0">
                <a:solidFill>
                  <a:srgbClr val="0070C0"/>
                </a:solidFill>
              </a:rPr>
              <a:t> з </a:t>
            </a:r>
            <a:r>
              <a:rPr lang="ru-RU" sz="2400" dirty="0" err="1">
                <a:solidFill>
                  <a:srgbClr val="0070C0"/>
                </a:solidFill>
              </a:rPr>
              <a:t>можливостями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вивчення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явища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випаровування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чорних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дір</a:t>
            </a:r>
            <a:r>
              <a:rPr lang="ru-RU" sz="24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837" y="0"/>
            <a:ext cx="342038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046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581128"/>
            <a:ext cx="7924800" cy="1143000"/>
          </a:xfrm>
        </p:spPr>
        <p:txBody>
          <a:bodyPr/>
          <a:lstStyle/>
          <a:p>
            <a:r>
              <a:rPr lang="ru-RU" b="1" dirty="0" err="1">
                <a:solidFill>
                  <a:srgbClr val="0070C0"/>
                </a:solidFill>
              </a:rPr>
              <a:t>Чорна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діра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— </a:t>
            </a:r>
            <a:r>
              <a:rPr lang="ru-RU" sz="2000" dirty="0" err="1"/>
              <a:t>астрофізичний</a:t>
            </a:r>
            <a:r>
              <a:rPr lang="ru-RU" sz="2000" dirty="0"/>
              <a:t> </a:t>
            </a:r>
            <a:r>
              <a:rPr lang="ru-RU" sz="2000" dirty="0" err="1"/>
              <a:t>об'єкт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створює</a:t>
            </a:r>
            <a:r>
              <a:rPr lang="ru-RU" sz="2000" dirty="0"/>
              <a:t> </a:t>
            </a:r>
            <a:r>
              <a:rPr lang="ru-RU" sz="2000" dirty="0" err="1"/>
              <a:t>настільки</a:t>
            </a:r>
            <a:r>
              <a:rPr lang="ru-RU" sz="2000" dirty="0"/>
              <a:t> </a:t>
            </a:r>
            <a:r>
              <a:rPr lang="ru-RU" sz="2000" dirty="0" err="1"/>
              <a:t>велику</a:t>
            </a:r>
            <a:r>
              <a:rPr lang="ru-RU" sz="2000" dirty="0"/>
              <a:t> силу </a:t>
            </a:r>
            <a:r>
              <a:rPr lang="ru-RU" sz="2000" dirty="0" err="1"/>
              <a:t>тяжіння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жодні</a:t>
            </a:r>
            <a:r>
              <a:rPr lang="ru-RU" sz="2000" dirty="0"/>
              <a:t>, як </a:t>
            </a:r>
            <a:r>
              <a:rPr lang="ru-RU" sz="2000" dirty="0" err="1"/>
              <a:t>завгодно</a:t>
            </a:r>
            <a:r>
              <a:rPr lang="ru-RU" sz="2000" dirty="0"/>
              <a:t> </a:t>
            </a:r>
            <a:r>
              <a:rPr lang="ru-RU" sz="2000" dirty="0" err="1"/>
              <a:t>швидкі</a:t>
            </a:r>
            <a:r>
              <a:rPr lang="ru-RU" sz="2000" dirty="0"/>
              <a:t> </a:t>
            </a:r>
            <a:r>
              <a:rPr lang="ru-RU" sz="2000" dirty="0" err="1"/>
              <a:t>частинки</a:t>
            </a:r>
            <a:r>
              <a:rPr lang="ru-RU" sz="2000" dirty="0"/>
              <a:t>, не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покинути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поверхню</a:t>
            </a:r>
            <a:r>
              <a:rPr lang="ru-RU" sz="2000" dirty="0"/>
              <a:t>, в тому </a:t>
            </a:r>
            <a:r>
              <a:rPr lang="ru-RU" sz="2000" dirty="0" err="1"/>
              <a:t>числі</a:t>
            </a:r>
            <a:r>
              <a:rPr lang="ru-RU" sz="2000" dirty="0"/>
              <a:t> </a:t>
            </a:r>
            <a:r>
              <a:rPr lang="ru-RU" sz="2000" dirty="0" err="1"/>
              <a:t>світло</a:t>
            </a:r>
            <a:r>
              <a:rPr lang="ru-RU" sz="20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2526"/>
            <a:ext cx="4896544" cy="391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8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8" y="476672"/>
            <a:ext cx="2486025" cy="183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sz="quarter" idx="14"/>
          </p:nvPr>
        </p:nvSpPr>
        <p:spPr>
          <a:xfrm>
            <a:off x="2627784" y="0"/>
            <a:ext cx="6120680" cy="58052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r>
              <a:rPr lang="ru-RU" sz="2400" b="1" dirty="0" err="1" smtClean="0"/>
              <a:t>Чорна</a:t>
            </a:r>
            <a:r>
              <a:rPr lang="ru-RU" sz="2400" b="1" dirty="0" smtClean="0"/>
              <a:t> </a:t>
            </a:r>
            <a:r>
              <a:rPr lang="ru-RU" sz="2400" b="1" dirty="0" err="1"/>
              <a:t>діра</a:t>
            </a:r>
            <a:r>
              <a:rPr lang="ru-RU" sz="2400" b="1" dirty="0"/>
              <a:t> </a:t>
            </a:r>
            <a:r>
              <a:rPr lang="ru-RU" sz="2400" b="1" dirty="0" err="1"/>
              <a:t>може</a:t>
            </a:r>
            <a:r>
              <a:rPr lang="ru-RU" sz="2400" b="1" dirty="0"/>
              <a:t> </a:t>
            </a:r>
            <a:r>
              <a:rPr lang="ru-RU" sz="2400" b="1" dirty="0" err="1"/>
              <a:t>мати</a:t>
            </a:r>
            <a:r>
              <a:rPr lang="ru-RU" sz="2400" b="1" dirty="0"/>
              <a:t> три </a:t>
            </a:r>
            <a:r>
              <a:rPr lang="ru-RU" sz="2400" b="1" dirty="0" err="1"/>
              <a:t>фізичні</a:t>
            </a:r>
            <a:r>
              <a:rPr lang="ru-RU" sz="2400" b="1" dirty="0"/>
              <a:t> </a:t>
            </a:r>
            <a:r>
              <a:rPr lang="ru-RU" sz="2400" b="1" dirty="0" err="1"/>
              <a:t>параметри</a:t>
            </a:r>
            <a:r>
              <a:rPr lang="ru-RU" sz="2400" b="1" dirty="0"/>
              <a:t>: </a:t>
            </a:r>
            <a:endParaRPr lang="ru-RU" sz="2400" b="1" dirty="0" smtClean="0"/>
          </a:p>
          <a:p>
            <a:r>
              <a:rPr lang="ru-RU" sz="2000" b="1" dirty="0" err="1" smtClean="0"/>
              <a:t>масу</a:t>
            </a:r>
            <a:r>
              <a:rPr lang="ru-RU" sz="2000" b="1" dirty="0"/>
              <a:t>, </a:t>
            </a:r>
            <a:endParaRPr lang="ru-RU" sz="2000" b="1" dirty="0" smtClean="0"/>
          </a:p>
          <a:p>
            <a:r>
              <a:rPr lang="ru-RU" sz="2000" b="1" dirty="0" err="1" smtClean="0"/>
              <a:t>електричний</a:t>
            </a:r>
            <a:r>
              <a:rPr lang="ru-RU" sz="2000" b="1" dirty="0" smtClean="0"/>
              <a:t> заряд</a:t>
            </a:r>
            <a:r>
              <a:rPr lang="ru-RU" sz="2000" b="1" dirty="0" smtClean="0"/>
              <a:t>,</a:t>
            </a:r>
          </a:p>
          <a:p>
            <a:r>
              <a:rPr lang="ru-RU" sz="2000" b="1" dirty="0" smtClean="0"/>
              <a:t>момент </a:t>
            </a:r>
            <a:r>
              <a:rPr lang="ru-RU" sz="2000" b="1" dirty="0" err="1"/>
              <a:t>імпульсу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Навколо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чорної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діри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можна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побудувати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уявну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поверхню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з-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якої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може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виходити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випромінювання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така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поверхня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називається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горизонтом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подій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В </a:t>
            </a:r>
            <a:r>
              <a:rPr lang="ru-RU" sz="2000" b="1" dirty="0" err="1">
                <a:solidFill>
                  <a:srgbClr val="92D050"/>
                </a:solidFill>
              </a:rPr>
              <a:t>надрах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чорної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діри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кривина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сили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гравітації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сягає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нескінченності</a:t>
            </a:r>
            <a:r>
              <a:rPr lang="ru-RU" sz="2000" b="1" dirty="0">
                <a:solidFill>
                  <a:srgbClr val="92D050"/>
                </a:solidFill>
              </a:rPr>
              <a:t> в </a:t>
            </a:r>
            <a:r>
              <a:rPr lang="ru-RU" sz="2000" b="1" dirty="0" err="1">
                <a:solidFill>
                  <a:srgbClr val="92D050"/>
                </a:solidFill>
              </a:rPr>
              <a:t>області</a:t>
            </a:r>
            <a:r>
              <a:rPr lang="ru-RU" sz="2000" b="1" dirty="0">
                <a:solidFill>
                  <a:srgbClr val="92D050"/>
                </a:solidFill>
              </a:rPr>
              <a:t>, яка </a:t>
            </a:r>
            <a:r>
              <a:rPr lang="ru-RU" sz="2000" b="1" dirty="0" err="1">
                <a:solidFill>
                  <a:srgbClr val="92D050"/>
                </a:solidFill>
              </a:rPr>
              <a:t>називається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 smtClean="0">
                <a:solidFill>
                  <a:srgbClr val="92D050"/>
                </a:solidFill>
              </a:rPr>
              <a:t>сингулярністю</a:t>
            </a:r>
            <a:r>
              <a:rPr lang="ru-RU" sz="2000" b="1" dirty="0" smtClean="0">
                <a:solidFill>
                  <a:srgbClr val="92D050"/>
                </a:solidFill>
              </a:rPr>
              <a:t>. </a:t>
            </a:r>
            <a:r>
              <a:rPr lang="ru-RU" sz="2000" b="1" dirty="0">
                <a:solidFill>
                  <a:srgbClr val="92D050"/>
                </a:solidFill>
              </a:rPr>
              <a:t>Для </a:t>
            </a:r>
            <a:r>
              <a:rPr lang="ru-RU" sz="2000" b="1" dirty="0" err="1">
                <a:solidFill>
                  <a:srgbClr val="92D050"/>
                </a:solidFill>
              </a:rPr>
              <a:t>чорних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дір</a:t>
            </a:r>
            <a:r>
              <a:rPr lang="ru-RU" sz="2000" b="1" dirty="0">
                <a:solidFill>
                  <a:srgbClr val="92D050"/>
                </a:solidFill>
              </a:rPr>
              <a:t>, </a:t>
            </a:r>
            <a:r>
              <a:rPr lang="ru-RU" sz="2000" b="1" dirty="0" err="1">
                <a:solidFill>
                  <a:srgbClr val="92D050"/>
                </a:solidFill>
              </a:rPr>
              <a:t>які</a:t>
            </a:r>
            <a:r>
              <a:rPr lang="ru-RU" sz="2000" b="1" dirty="0">
                <a:solidFill>
                  <a:srgbClr val="92D050"/>
                </a:solidFill>
              </a:rPr>
              <a:t> не </a:t>
            </a:r>
            <a:r>
              <a:rPr lang="ru-RU" sz="2000" b="1" dirty="0" err="1">
                <a:solidFill>
                  <a:srgbClr val="92D050"/>
                </a:solidFill>
              </a:rPr>
              <a:t>обертаються</a:t>
            </a:r>
            <a:r>
              <a:rPr lang="ru-RU" sz="2000" b="1" dirty="0">
                <a:solidFill>
                  <a:srgbClr val="92D050"/>
                </a:solidFill>
              </a:rPr>
              <a:t>, </a:t>
            </a:r>
            <a:r>
              <a:rPr lang="ru-RU" sz="2000" b="1" dirty="0" err="1">
                <a:solidFill>
                  <a:srgbClr val="92D050"/>
                </a:solidFill>
              </a:rPr>
              <a:t>сингулярність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має</a:t>
            </a:r>
            <a:r>
              <a:rPr lang="ru-RU" sz="2000" b="1" dirty="0">
                <a:solidFill>
                  <a:srgbClr val="92D050"/>
                </a:solidFill>
              </a:rPr>
              <a:t> форму точки. </a:t>
            </a:r>
            <a:r>
              <a:rPr lang="ru-RU" sz="2000" b="1" dirty="0" err="1">
                <a:solidFill>
                  <a:srgbClr val="92D050"/>
                </a:solidFill>
              </a:rPr>
              <a:t>Сингулярність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чорної</a:t>
            </a:r>
            <a:r>
              <a:rPr lang="ru-RU" sz="2000" b="1" dirty="0">
                <a:solidFill>
                  <a:srgbClr val="92D050"/>
                </a:solidFill>
              </a:rPr>
              <a:t> </a:t>
            </a:r>
            <a:r>
              <a:rPr lang="ru-RU" sz="2000" b="1" dirty="0" err="1">
                <a:solidFill>
                  <a:srgbClr val="92D050"/>
                </a:solidFill>
              </a:rPr>
              <a:t>діри</a:t>
            </a:r>
            <a:r>
              <a:rPr lang="ru-RU" sz="2000" b="1" dirty="0">
                <a:solidFill>
                  <a:srgbClr val="92D050"/>
                </a:solidFill>
              </a:rPr>
              <a:t>, яка </a:t>
            </a:r>
            <a:r>
              <a:rPr lang="ru-RU" sz="2000" b="1" dirty="0" err="1">
                <a:solidFill>
                  <a:srgbClr val="92D050"/>
                </a:solidFill>
              </a:rPr>
              <a:t>обертається</a:t>
            </a:r>
            <a:r>
              <a:rPr lang="ru-RU" sz="2000" b="1" dirty="0">
                <a:solidFill>
                  <a:srgbClr val="92D050"/>
                </a:solidFill>
              </a:rPr>
              <a:t>, </a:t>
            </a:r>
            <a:r>
              <a:rPr lang="ru-RU" sz="2000" b="1" dirty="0" err="1">
                <a:solidFill>
                  <a:srgbClr val="92D050"/>
                </a:solidFill>
              </a:rPr>
              <a:t>має</a:t>
            </a:r>
            <a:r>
              <a:rPr lang="ru-RU" sz="2000" b="1" dirty="0">
                <a:solidFill>
                  <a:srgbClr val="92D050"/>
                </a:solidFill>
              </a:rPr>
              <a:t> форму </a:t>
            </a:r>
            <a:r>
              <a:rPr lang="ru-RU" sz="2000" b="1" dirty="0" err="1" smtClean="0">
                <a:solidFill>
                  <a:srgbClr val="92D050"/>
                </a:solidFill>
              </a:rPr>
              <a:t>кільця</a:t>
            </a:r>
            <a:r>
              <a:rPr lang="ru-RU" sz="2000" b="1" dirty="0" smtClean="0">
                <a:solidFill>
                  <a:srgbClr val="92D050"/>
                </a:solidFill>
              </a:rPr>
              <a:t>.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284984"/>
            <a:ext cx="235642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595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4824536" cy="4815408"/>
          </a:xfrm>
        </p:spPr>
        <p:txBody>
          <a:bodyPr/>
          <a:lstStyle/>
          <a:p>
            <a:r>
              <a:rPr lang="ru-RU" sz="2400" dirty="0"/>
              <a:t>Область простору-часу </a:t>
            </a:r>
            <a:r>
              <a:rPr lang="ru-RU" sz="2400" dirty="0" err="1"/>
              <a:t>поблизу</a:t>
            </a:r>
            <a:r>
              <a:rPr lang="ru-RU" sz="2400" dirty="0"/>
              <a:t> </a:t>
            </a:r>
            <a:r>
              <a:rPr lang="ru-RU" sz="2400" dirty="0" err="1"/>
              <a:t>чорної</a:t>
            </a:r>
            <a:r>
              <a:rPr lang="ru-RU" sz="2400" dirty="0"/>
              <a:t> </a:t>
            </a:r>
            <a:r>
              <a:rPr lang="ru-RU" sz="2400" dirty="0" err="1"/>
              <a:t>діри</a:t>
            </a:r>
            <a:r>
              <a:rPr lang="ru-RU" sz="2400" dirty="0"/>
              <a:t>, </a:t>
            </a:r>
            <a:r>
              <a:rPr lang="ru-RU" sz="2400" dirty="0" err="1"/>
              <a:t>розташована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горизонтом </a:t>
            </a:r>
            <a:r>
              <a:rPr lang="ru-RU" sz="2400" dirty="0" err="1"/>
              <a:t>подій</a:t>
            </a:r>
            <a:r>
              <a:rPr lang="ru-RU" sz="2400" dirty="0"/>
              <a:t> і </a:t>
            </a:r>
            <a:r>
              <a:rPr lang="ru-RU" sz="2400" dirty="0" err="1"/>
              <a:t>межею</a:t>
            </a:r>
            <a:r>
              <a:rPr lang="ru-RU" sz="2400" dirty="0"/>
              <a:t> </a:t>
            </a:r>
            <a:r>
              <a:rPr lang="ru-RU" sz="2400" dirty="0" err="1"/>
              <a:t>статичності</a:t>
            </a:r>
            <a:r>
              <a:rPr lang="ru-RU" sz="2400" dirty="0"/>
              <a:t> </a:t>
            </a:r>
            <a:r>
              <a:rPr lang="ru-RU" sz="2400" dirty="0" err="1"/>
              <a:t>називається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FFFF00"/>
                </a:solidFill>
              </a:rPr>
              <a:t>ергосферою</a:t>
            </a:r>
            <a:r>
              <a:rPr lang="ru-RU" sz="2400" dirty="0"/>
              <a:t>. </a:t>
            </a:r>
            <a:r>
              <a:rPr lang="ru-RU" sz="2400" dirty="0" err="1"/>
              <a:t>Об'єкти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знаходяться</a:t>
            </a:r>
            <a:r>
              <a:rPr lang="ru-RU" sz="2400" dirty="0"/>
              <a:t> в межах </a:t>
            </a:r>
            <a:r>
              <a:rPr lang="ru-RU" sz="2400" dirty="0" err="1"/>
              <a:t>ергосфери</a:t>
            </a:r>
            <a:r>
              <a:rPr lang="ru-RU" sz="2400" dirty="0"/>
              <a:t>, неминуче </a:t>
            </a:r>
            <a:r>
              <a:rPr lang="ru-RU" sz="2400" dirty="0" err="1"/>
              <a:t>обертаються</a:t>
            </a:r>
            <a:r>
              <a:rPr lang="ru-RU" sz="2400" dirty="0"/>
              <a:t> разом з </a:t>
            </a:r>
            <a:r>
              <a:rPr lang="ru-RU" sz="2400" dirty="0" err="1"/>
              <a:t>чорною</a:t>
            </a:r>
            <a:r>
              <a:rPr lang="ru-RU" sz="2400" dirty="0"/>
              <a:t> </a:t>
            </a:r>
            <a:r>
              <a:rPr lang="ru-RU" sz="2400" dirty="0" err="1"/>
              <a:t>дірою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</a:t>
            </a:r>
            <a:r>
              <a:rPr lang="ru-RU" sz="2400" dirty="0" err="1"/>
              <a:t>ефекту</a:t>
            </a:r>
            <a:r>
              <a:rPr lang="ru-RU" sz="2400" dirty="0"/>
              <a:t> </a:t>
            </a:r>
            <a:r>
              <a:rPr lang="ru-RU" sz="2400" dirty="0" err="1"/>
              <a:t>Ленза</a:t>
            </a:r>
            <a:r>
              <a:rPr lang="ru-RU" sz="2400" dirty="0"/>
              <a:t> — </a:t>
            </a:r>
            <a:r>
              <a:rPr lang="ru-RU" sz="2400" dirty="0" err="1"/>
              <a:t>Тіррінга</a:t>
            </a:r>
            <a:r>
              <a:rPr lang="ru-RU" sz="2400" dirty="0"/>
              <a:t>. </a:t>
            </a:r>
            <a:r>
              <a:rPr lang="ru-RU" sz="2400" dirty="0" err="1"/>
              <a:t>Ергосфера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форму </a:t>
            </a:r>
            <a:r>
              <a:rPr lang="ru-RU" sz="2400" dirty="0" err="1"/>
              <a:t>сфероїда</a:t>
            </a:r>
            <a:r>
              <a:rPr lang="ru-RU" sz="2400" dirty="0"/>
              <a:t>, </a:t>
            </a:r>
            <a:r>
              <a:rPr lang="ru-RU" sz="2400" dirty="0" err="1"/>
              <a:t>менша</a:t>
            </a:r>
            <a:r>
              <a:rPr lang="ru-RU" sz="2400" dirty="0"/>
              <a:t> </a:t>
            </a:r>
            <a:r>
              <a:rPr lang="ru-RU" sz="2400" dirty="0" err="1"/>
              <a:t>піввісь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рівна</a:t>
            </a:r>
            <a:r>
              <a:rPr lang="ru-RU" sz="2400" dirty="0"/>
              <a:t> </a:t>
            </a:r>
            <a:r>
              <a:rPr lang="ru-RU" sz="2400" dirty="0" err="1"/>
              <a:t>радіусу</a:t>
            </a:r>
            <a:r>
              <a:rPr lang="ru-RU" sz="2400" dirty="0"/>
              <a:t> горизонту </a:t>
            </a:r>
            <a:r>
              <a:rPr lang="ru-RU" sz="2400" dirty="0" err="1"/>
              <a:t>подій</a:t>
            </a:r>
            <a:r>
              <a:rPr lang="ru-RU" sz="2400" dirty="0"/>
              <a:t>, </a:t>
            </a:r>
            <a:r>
              <a:rPr lang="ru-RU" sz="2400" dirty="0" err="1" smtClean="0"/>
              <a:t>більша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93" y="9945"/>
            <a:ext cx="4008107" cy="3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82208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5976664" cy="5688632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Чорні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діри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зоряних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мас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спостерігаються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складі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тісних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подвійних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систем. </a:t>
            </a:r>
            <a:endParaRPr lang="ru-RU" sz="28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28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Речовина</a:t>
            </a:r>
            <a:r>
              <a:rPr lang="ru-RU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зорі-супутника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перетікає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чорну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діру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по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спіралі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При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цьому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утворюється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акреційний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диск,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який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випромінює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в 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рентгенівському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і гамма-</a:t>
            </a:r>
            <a:r>
              <a:rPr lang="ru-RU" sz="28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діапазонах</a:t>
            </a:r>
            <a:r>
              <a:rPr lang="ru-RU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 </a:t>
            </a:r>
            <a:endParaRPr lang="ru-RU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r>
              <a:rPr lang="ru-RU" sz="2800" dirty="0" err="1" smtClean="0">
                <a:solidFill>
                  <a:srgbClr val="92D050"/>
                </a:solidFill>
              </a:rPr>
              <a:t>Також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чорні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діри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можуть</a:t>
            </a:r>
            <a:r>
              <a:rPr lang="ru-RU" sz="2800" dirty="0">
                <a:solidFill>
                  <a:srgbClr val="92D050"/>
                </a:solidFill>
              </a:rPr>
              <a:t> бути </a:t>
            </a:r>
            <a:r>
              <a:rPr lang="ru-RU" sz="2800" dirty="0" err="1">
                <a:solidFill>
                  <a:srgbClr val="92D050"/>
                </a:solidFill>
              </a:rPr>
              <a:t>виявлені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завдяки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явищу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гравітаційного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лінзування</a:t>
            </a:r>
            <a:r>
              <a:rPr lang="ru-RU" sz="2800" dirty="0">
                <a:solidFill>
                  <a:srgbClr val="92D050"/>
                </a:solidFill>
              </a:rPr>
              <a:t>.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Це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явище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також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називають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кільцями</a:t>
            </a:r>
            <a:r>
              <a:rPr lang="ru-RU" sz="2800" dirty="0">
                <a:solidFill>
                  <a:srgbClr val="92D050"/>
                </a:solidFill>
              </a:rPr>
              <a:t> </a:t>
            </a:r>
            <a:r>
              <a:rPr lang="ru-RU" sz="2800" dirty="0" err="1">
                <a:solidFill>
                  <a:srgbClr val="92D050"/>
                </a:solidFill>
              </a:rPr>
              <a:t>Ейнштейна</a:t>
            </a:r>
            <a:r>
              <a:rPr lang="ru-RU" sz="2800" dirty="0" smtClean="0">
                <a:solidFill>
                  <a:srgbClr val="92D050"/>
                </a:solidFill>
              </a:rPr>
              <a:t>.</a:t>
            </a:r>
            <a:endParaRPr lang="ru-RU" sz="2800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Администратор\Desktop\61ae35b1a7eeebca2ccd73eb8ec770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60736"/>
            <a:ext cx="2712302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7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5551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66CC"/>
                </a:solidFill>
              </a:rPr>
              <a:t>З часу теоретичного </a:t>
            </a:r>
            <a:r>
              <a:rPr lang="ru-RU" sz="2400" dirty="0" err="1">
                <a:solidFill>
                  <a:srgbClr val="FF66CC"/>
                </a:solidFill>
              </a:rPr>
              <a:t>передбачення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чорних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дір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залишалося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відкритим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питання</a:t>
            </a:r>
            <a:r>
              <a:rPr lang="ru-RU" sz="2400" dirty="0">
                <a:solidFill>
                  <a:srgbClr val="FF66CC"/>
                </a:solidFill>
              </a:rPr>
              <a:t> про </a:t>
            </a:r>
            <a:r>
              <a:rPr lang="ru-RU" sz="2400" dirty="0" err="1">
                <a:solidFill>
                  <a:srgbClr val="FF66CC"/>
                </a:solidFill>
              </a:rPr>
              <a:t>їх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існування</a:t>
            </a:r>
            <a:r>
              <a:rPr lang="ru-RU" sz="2400" dirty="0">
                <a:solidFill>
                  <a:srgbClr val="FF66CC"/>
                </a:solidFill>
              </a:rPr>
              <a:t>, тому </a:t>
            </a:r>
            <a:r>
              <a:rPr lang="ru-RU" sz="2400" dirty="0" err="1">
                <a:solidFill>
                  <a:srgbClr val="FF66CC"/>
                </a:solidFill>
              </a:rPr>
              <a:t>що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наявність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рішення</a:t>
            </a:r>
            <a:r>
              <a:rPr lang="ru-RU" sz="2400" dirty="0">
                <a:solidFill>
                  <a:srgbClr val="FF66CC"/>
                </a:solidFill>
              </a:rPr>
              <a:t> типу «</a:t>
            </a:r>
            <a:r>
              <a:rPr lang="ru-RU" sz="2400" dirty="0" err="1">
                <a:solidFill>
                  <a:srgbClr val="FF66CC"/>
                </a:solidFill>
              </a:rPr>
              <a:t>чорна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діра</a:t>
            </a:r>
            <a:r>
              <a:rPr lang="ru-RU" sz="2400" dirty="0">
                <a:solidFill>
                  <a:srgbClr val="FF66CC"/>
                </a:solidFill>
              </a:rPr>
              <a:t>» </a:t>
            </a:r>
            <a:r>
              <a:rPr lang="ru-RU" sz="2400" dirty="0" err="1">
                <a:solidFill>
                  <a:srgbClr val="FF66CC"/>
                </a:solidFill>
              </a:rPr>
              <a:t>ще</a:t>
            </a:r>
            <a:r>
              <a:rPr lang="ru-RU" sz="2400" dirty="0">
                <a:solidFill>
                  <a:srgbClr val="FF66CC"/>
                </a:solidFill>
              </a:rPr>
              <a:t> не </a:t>
            </a:r>
            <a:r>
              <a:rPr lang="ru-RU" sz="2400" dirty="0" err="1">
                <a:solidFill>
                  <a:srgbClr val="FF66CC"/>
                </a:solidFill>
              </a:rPr>
              <a:t>гарантує</a:t>
            </a:r>
            <a:r>
              <a:rPr lang="ru-RU" sz="2400" dirty="0">
                <a:solidFill>
                  <a:srgbClr val="FF66CC"/>
                </a:solidFill>
              </a:rPr>
              <a:t>, </a:t>
            </a:r>
            <a:r>
              <a:rPr lang="ru-RU" sz="2400" dirty="0" err="1">
                <a:solidFill>
                  <a:srgbClr val="FF66CC"/>
                </a:solidFill>
              </a:rPr>
              <a:t>що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існують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механізми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утворення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подібних</a:t>
            </a:r>
            <a:r>
              <a:rPr lang="ru-RU" sz="2400" dirty="0">
                <a:solidFill>
                  <a:srgbClr val="FF66CC"/>
                </a:solidFill>
              </a:rPr>
              <a:t> </a:t>
            </a:r>
            <a:r>
              <a:rPr lang="ru-RU" sz="2400" dirty="0" err="1">
                <a:solidFill>
                  <a:srgbClr val="FF66CC"/>
                </a:solidFill>
              </a:rPr>
              <a:t>об'єктів</a:t>
            </a:r>
            <a:r>
              <a:rPr lang="ru-RU" sz="2400" dirty="0">
                <a:solidFill>
                  <a:srgbClr val="FF66CC"/>
                </a:solidFill>
              </a:rPr>
              <a:t> у </a:t>
            </a:r>
            <a:r>
              <a:rPr lang="ru-RU" sz="2400" dirty="0" err="1">
                <a:solidFill>
                  <a:srgbClr val="FF66CC"/>
                </a:solidFill>
              </a:rPr>
              <a:t>Всесвіті</a:t>
            </a:r>
            <a:r>
              <a:rPr lang="ru-RU" sz="2400" dirty="0">
                <a:solidFill>
                  <a:srgbClr val="FF66CC"/>
                </a:solidFill>
              </a:rPr>
              <a:t>. </a:t>
            </a:r>
            <a:endParaRPr lang="ru-RU" sz="2400" dirty="0" smtClean="0">
              <a:solidFill>
                <a:srgbClr val="FF66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2852936"/>
            <a:ext cx="4466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FFFF"/>
                </a:solidFill>
              </a:rPr>
              <a:t>З</a:t>
            </a:r>
            <a:r>
              <a:rPr lang="ru-RU" sz="2400" dirty="0"/>
              <a:t> </a:t>
            </a:r>
            <a:r>
              <a:rPr lang="ru-RU" sz="2400" dirty="0" err="1">
                <a:solidFill>
                  <a:srgbClr val="66FFFF"/>
                </a:solidFill>
              </a:rPr>
              <a:t>математичної</a:t>
            </a:r>
            <a:r>
              <a:rPr lang="ru-RU" sz="2400" dirty="0">
                <a:solidFill>
                  <a:srgbClr val="66FFFF"/>
                </a:solidFill>
              </a:rPr>
              <a:t> точки </a:t>
            </a:r>
            <a:r>
              <a:rPr lang="ru-RU" sz="2400" dirty="0" err="1">
                <a:solidFill>
                  <a:srgbClr val="66FFFF"/>
                </a:solidFill>
              </a:rPr>
              <a:t>зору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відомо</a:t>
            </a:r>
            <a:r>
              <a:rPr lang="ru-RU" sz="2400" dirty="0">
                <a:solidFill>
                  <a:srgbClr val="66FFFF"/>
                </a:solidFill>
              </a:rPr>
              <a:t>, </a:t>
            </a:r>
            <a:r>
              <a:rPr lang="ru-RU" sz="2400" dirty="0" err="1">
                <a:solidFill>
                  <a:srgbClr val="66FFFF"/>
                </a:solidFill>
              </a:rPr>
              <a:t>що</a:t>
            </a:r>
            <a:r>
              <a:rPr lang="ru-RU" sz="2400" dirty="0">
                <a:solidFill>
                  <a:srgbClr val="66FFFF"/>
                </a:solidFill>
              </a:rPr>
              <a:t> як </a:t>
            </a:r>
            <a:r>
              <a:rPr lang="ru-RU" sz="2400" dirty="0" err="1">
                <a:solidFill>
                  <a:srgbClr val="66FFFF"/>
                </a:solidFill>
              </a:rPr>
              <a:t>мінімум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колапс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гравітаційних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хвиль</a:t>
            </a:r>
            <a:r>
              <a:rPr lang="ru-RU" sz="2400" dirty="0">
                <a:solidFill>
                  <a:srgbClr val="66FFFF"/>
                </a:solidFill>
              </a:rPr>
              <a:t> в </a:t>
            </a:r>
            <a:r>
              <a:rPr lang="ru-RU" sz="2400" dirty="0" err="1">
                <a:solidFill>
                  <a:srgbClr val="66FFFF"/>
                </a:solidFill>
              </a:rPr>
              <a:t>загальній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теорії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відносності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стійко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веде</a:t>
            </a:r>
            <a:r>
              <a:rPr lang="ru-RU" sz="2400" dirty="0">
                <a:solidFill>
                  <a:srgbClr val="66FFFF"/>
                </a:solidFill>
              </a:rPr>
              <a:t> до </a:t>
            </a:r>
            <a:r>
              <a:rPr lang="ru-RU" sz="2400" dirty="0" err="1">
                <a:solidFill>
                  <a:srgbClr val="66FFFF"/>
                </a:solidFill>
              </a:rPr>
              <a:t>формування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пасткових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поверхонь</a:t>
            </a:r>
            <a:r>
              <a:rPr lang="ru-RU" sz="2400" dirty="0">
                <a:solidFill>
                  <a:srgbClr val="66FFFF"/>
                </a:solidFill>
              </a:rPr>
              <a:t>, а </a:t>
            </a:r>
            <a:r>
              <a:rPr lang="ru-RU" sz="2400" dirty="0" err="1">
                <a:solidFill>
                  <a:srgbClr val="66FFFF"/>
                </a:solidFill>
              </a:rPr>
              <a:t>отже</a:t>
            </a:r>
            <a:r>
              <a:rPr lang="ru-RU" sz="2400" dirty="0">
                <a:solidFill>
                  <a:srgbClr val="66FFFF"/>
                </a:solidFill>
              </a:rPr>
              <a:t>, і </a:t>
            </a:r>
            <a:r>
              <a:rPr lang="ru-RU" sz="2400" dirty="0" err="1">
                <a:solidFill>
                  <a:srgbClr val="66FFFF"/>
                </a:solidFill>
              </a:rPr>
              <a:t>чорної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 smtClean="0">
                <a:solidFill>
                  <a:srgbClr val="66FFFF"/>
                </a:solidFill>
              </a:rPr>
              <a:t>діри</a:t>
            </a:r>
            <a:r>
              <a:rPr lang="ru-RU" sz="2400" dirty="0" smtClean="0">
                <a:solidFill>
                  <a:srgbClr val="66FFFF"/>
                </a:solidFill>
              </a:rPr>
              <a:t>.</a:t>
            </a:r>
            <a:endParaRPr lang="ru-RU" sz="2400" dirty="0">
              <a:solidFill>
                <a:srgbClr val="66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5551"/>
            <a:ext cx="3818336" cy="2291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08353"/>
            <a:ext cx="3513139" cy="21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9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6246"/>
            <a:ext cx="8640960" cy="515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619672" y="908720"/>
            <a:ext cx="6174432" cy="3970318"/>
          </a:xfrm>
          <a:prstGeom prst="rect">
            <a:avLst/>
          </a:prstGeom>
          <a:ln cmpd="sng">
            <a:solidFill>
              <a:schemeClr val="accent1">
                <a:lumMod val="50000"/>
                <a:alpha val="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3600" dirty="0"/>
              <a:t>Перша </a:t>
            </a:r>
            <a:r>
              <a:rPr lang="ru-RU" sz="3600" dirty="0" err="1"/>
              <a:t>чорна</a:t>
            </a:r>
            <a:r>
              <a:rPr lang="ru-RU" sz="3600" dirty="0"/>
              <a:t> </a:t>
            </a:r>
            <a:r>
              <a:rPr lang="ru-RU" sz="3600" dirty="0" err="1"/>
              <a:t>діра</a:t>
            </a:r>
            <a:r>
              <a:rPr lang="ru-RU" sz="3600" dirty="0"/>
              <a:t> </a:t>
            </a:r>
            <a:r>
              <a:rPr lang="ru-RU" sz="3600" dirty="0" err="1"/>
              <a:t>була</a:t>
            </a:r>
            <a:r>
              <a:rPr lang="ru-RU" sz="3600" dirty="0"/>
              <a:t> </a:t>
            </a:r>
            <a:r>
              <a:rPr lang="ru-RU" sz="3600" dirty="0" err="1"/>
              <a:t>відкрита</a:t>
            </a:r>
            <a:r>
              <a:rPr lang="ru-RU" sz="3600" dirty="0"/>
              <a:t> в 1967 в </a:t>
            </a:r>
            <a:r>
              <a:rPr lang="ru-RU" sz="3600" dirty="0" err="1"/>
              <a:t>сузір'ї</a:t>
            </a:r>
            <a:r>
              <a:rPr lang="ru-RU" sz="3600" dirty="0"/>
              <a:t> Лебедя. До 2004 р. </a:t>
            </a:r>
            <a:r>
              <a:rPr lang="ru-RU" sz="3600" dirty="0" err="1"/>
              <a:t>рентгенівський</a:t>
            </a:r>
            <a:r>
              <a:rPr lang="ru-RU" sz="3600" dirty="0"/>
              <a:t> </a:t>
            </a:r>
            <a:r>
              <a:rPr lang="ru-RU" sz="3600" dirty="0" err="1"/>
              <a:t>космічний</a:t>
            </a:r>
            <a:r>
              <a:rPr lang="ru-RU" sz="3600" dirty="0"/>
              <a:t> телескоп </a:t>
            </a:r>
            <a:r>
              <a:rPr lang="en-US" sz="3600" dirty="0"/>
              <a:t>RXTE </a:t>
            </a:r>
            <a:r>
              <a:rPr lang="ru-RU" sz="3600" dirty="0" err="1"/>
              <a:t>достовірно</a:t>
            </a:r>
            <a:r>
              <a:rPr lang="ru-RU" sz="3600" dirty="0"/>
              <a:t> </a:t>
            </a:r>
            <a:r>
              <a:rPr lang="ru-RU" sz="3600" dirty="0" err="1"/>
              <a:t>виявив</a:t>
            </a:r>
            <a:r>
              <a:rPr lang="ru-RU" sz="3600" dirty="0"/>
              <a:t> 15 </a:t>
            </a:r>
            <a:r>
              <a:rPr lang="ru-RU" sz="3600" dirty="0" err="1"/>
              <a:t>чорних</a:t>
            </a:r>
            <a:r>
              <a:rPr lang="ru-RU" sz="3600" dirty="0"/>
              <a:t> </a:t>
            </a:r>
            <a:r>
              <a:rPr lang="ru-RU" sz="3600" dirty="0" err="1"/>
              <a:t>дір</a:t>
            </a:r>
            <a:r>
              <a:rPr lang="ru-RU" sz="3600" dirty="0"/>
              <a:t> в </a:t>
            </a:r>
            <a:r>
              <a:rPr lang="ru-RU" sz="3600" dirty="0" err="1"/>
              <a:t>подвійних</a:t>
            </a:r>
            <a:r>
              <a:rPr lang="ru-RU" sz="3600" dirty="0"/>
              <a:t> </a:t>
            </a:r>
            <a:r>
              <a:rPr lang="ru-RU" sz="3600" dirty="0" err="1"/>
              <a:t>зоряних</a:t>
            </a:r>
            <a:r>
              <a:rPr lang="ru-RU" sz="3600" dirty="0"/>
              <a:t> системах в </a:t>
            </a:r>
            <a:r>
              <a:rPr lang="ru-RU" sz="3600" dirty="0" err="1"/>
              <a:t>нашій</a:t>
            </a:r>
            <a:r>
              <a:rPr lang="ru-RU" sz="3600" dirty="0"/>
              <a:t> </a:t>
            </a:r>
            <a:r>
              <a:rPr lang="ru-RU" sz="3600" dirty="0" err="1"/>
              <a:t>галактиці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43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281037"/>
            <a:ext cx="5040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CCFFCC"/>
                </a:solidFill>
              </a:rPr>
              <a:t>Чорні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діри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зоряних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мас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утворюються</a:t>
            </a:r>
            <a:r>
              <a:rPr lang="ru-RU" sz="2400" dirty="0">
                <a:solidFill>
                  <a:srgbClr val="CCFFCC"/>
                </a:solidFill>
              </a:rPr>
              <a:t> як </a:t>
            </a:r>
            <a:r>
              <a:rPr lang="ru-RU" sz="2400" dirty="0" err="1">
                <a:solidFill>
                  <a:srgbClr val="CCFFCC"/>
                </a:solidFill>
              </a:rPr>
              <a:t>кінцевий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етап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життя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зірки</a:t>
            </a:r>
            <a:r>
              <a:rPr lang="ru-RU" sz="2400" dirty="0">
                <a:solidFill>
                  <a:srgbClr val="CCFFCC"/>
                </a:solidFill>
              </a:rPr>
              <a:t>, </a:t>
            </a:r>
            <a:r>
              <a:rPr lang="ru-RU" sz="2400" dirty="0" err="1">
                <a:solidFill>
                  <a:srgbClr val="CCFFCC"/>
                </a:solidFill>
              </a:rPr>
              <a:t>після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повного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вигоряння</a:t>
            </a:r>
            <a:r>
              <a:rPr lang="ru-RU" sz="2400" dirty="0">
                <a:solidFill>
                  <a:srgbClr val="CCFFCC"/>
                </a:solidFill>
              </a:rPr>
              <a:t> термоядерного </a:t>
            </a:r>
            <a:r>
              <a:rPr lang="ru-RU" sz="2400" dirty="0" err="1">
                <a:solidFill>
                  <a:srgbClr val="CCFFCC"/>
                </a:solidFill>
              </a:rPr>
              <a:t>палива</a:t>
            </a:r>
            <a:r>
              <a:rPr lang="ru-RU" sz="2400" dirty="0">
                <a:solidFill>
                  <a:srgbClr val="CCFFCC"/>
                </a:solidFill>
              </a:rPr>
              <a:t> та </a:t>
            </a:r>
            <a:r>
              <a:rPr lang="ru-RU" sz="2400" dirty="0" err="1">
                <a:solidFill>
                  <a:srgbClr val="CCFFCC"/>
                </a:solidFill>
              </a:rPr>
              <a:t>припинення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реакції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зірка</a:t>
            </a:r>
            <a:r>
              <a:rPr lang="ru-RU" sz="2400" dirty="0">
                <a:solidFill>
                  <a:srgbClr val="CCFFCC"/>
                </a:solidFill>
              </a:rPr>
              <a:t> теоретично повинна </a:t>
            </a:r>
            <a:r>
              <a:rPr lang="ru-RU" sz="2400" dirty="0" err="1">
                <a:solidFill>
                  <a:srgbClr val="CCFFCC"/>
                </a:solidFill>
              </a:rPr>
              <a:t>почати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охолоджуватися</a:t>
            </a:r>
            <a:r>
              <a:rPr lang="ru-RU" sz="2400" dirty="0">
                <a:solidFill>
                  <a:srgbClr val="CCFFCC"/>
                </a:solidFill>
              </a:rPr>
              <a:t>, </a:t>
            </a:r>
            <a:r>
              <a:rPr lang="ru-RU" sz="2400" dirty="0" err="1">
                <a:solidFill>
                  <a:srgbClr val="CCFFCC"/>
                </a:solidFill>
              </a:rPr>
              <a:t>що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призведе</a:t>
            </a:r>
            <a:r>
              <a:rPr lang="ru-RU" sz="2400" dirty="0">
                <a:solidFill>
                  <a:srgbClr val="CCFFCC"/>
                </a:solidFill>
              </a:rPr>
              <a:t> до </a:t>
            </a:r>
            <a:r>
              <a:rPr lang="ru-RU" sz="2400" dirty="0" err="1">
                <a:solidFill>
                  <a:srgbClr val="CCFFCC"/>
                </a:solidFill>
              </a:rPr>
              <a:t>зменшення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внутрішнього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тиску</a:t>
            </a:r>
            <a:r>
              <a:rPr lang="ru-RU" sz="2400" dirty="0">
                <a:solidFill>
                  <a:srgbClr val="CCFFCC"/>
                </a:solidFill>
              </a:rPr>
              <a:t> і </a:t>
            </a:r>
            <a:r>
              <a:rPr lang="ru-RU" sz="2400" dirty="0" err="1">
                <a:solidFill>
                  <a:srgbClr val="CCFFCC"/>
                </a:solidFill>
              </a:rPr>
              <a:t>стиснення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зірки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під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дією</a:t>
            </a:r>
            <a:r>
              <a:rPr lang="ru-RU" sz="2400" dirty="0">
                <a:solidFill>
                  <a:srgbClr val="CCFFCC"/>
                </a:solidFill>
              </a:rPr>
              <a:t> </a:t>
            </a:r>
            <a:r>
              <a:rPr lang="ru-RU" sz="2400" dirty="0" err="1">
                <a:solidFill>
                  <a:srgbClr val="CCFFCC"/>
                </a:solidFill>
              </a:rPr>
              <a:t>гравітації</a:t>
            </a:r>
            <a:r>
              <a:rPr lang="ru-RU" sz="2400" dirty="0">
                <a:solidFill>
                  <a:srgbClr val="CCFFCC"/>
                </a:solidFill>
              </a:rPr>
              <a:t>. </a:t>
            </a:r>
            <a:r>
              <a:rPr lang="ru-RU" sz="2400" dirty="0" err="1">
                <a:solidFill>
                  <a:srgbClr val="66FFFF"/>
                </a:solidFill>
              </a:rPr>
              <a:t>Стиснення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може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зупинитися</a:t>
            </a:r>
            <a:r>
              <a:rPr lang="ru-RU" sz="2400" dirty="0">
                <a:solidFill>
                  <a:srgbClr val="66FFFF"/>
                </a:solidFill>
              </a:rPr>
              <a:t> на </a:t>
            </a:r>
            <a:r>
              <a:rPr lang="ru-RU" sz="2400" dirty="0" err="1">
                <a:solidFill>
                  <a:srgbClr val="66FFFF"/>
                </a:solidFill>
              </a:rPr>
              <a:t>певному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етапі</a:t>
            </a:r>
            <a:r>
              <a:rPr lang="ru-RU" sz="2400" dirty="0">
                <a:solidFill>
                  <a:srgbClr val="66FFFF"/>
                </a:solidFill>
              </a:rPr>
              <a:t>, а </a:t>
            </a:r>
            <a:r>
              <a:rPr lang="ru-RU" sz="2400" dirty="0" err="1">
                <a:solidFill>
                  <a:srgbClr val="66FFFF"/>
                </a:solidFill>
              </a:rPr>
              <a:t>може</a:t>
            </a:r>
            <a:r>
              <a:rPr lang="ru-RU" sz="2400" dirty="0">
                <a:solidFill>
                  <a:srgbClr val="66FFFF"/>
                </a:solidFill>
              </a:rPr>
              <a:t> перейти в </a:t>
            </a:r>
            <a:r>
              <a:rPr lang="ru-RU" sz="2400" dirty="0" err="1">
                <a:solidFill>
                  <a:srgbClr val="66FFFF"/>
                </a:solidFill>
              </a:rPr>
              <a:t>стрімкий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гравітаційний</a:t>
            </a:r>
            <a:r>
              <a:rPr lang="ru-RU" sz="2400" dirty="0">
                <a:solidFill>
                  <a:srgbClr val="66FFFF"/>
                </a:solidFill>
              </a:rPr>
              <a:t> </a:t>
            </a:r>
            <a:r>
              <a:rPr lang="ru-RU" sz="2400" dirty="0" err="1">
                <a:solidFill>
                  <a:srgbClr val="66FFFF"/>
                </a:solidFill>
              </a:rPr>
              <a:t>колапс</a:t>
            </a:r>
            <a:r>
              <a:rPr lang="ru-RU" sz="2400" dirty="0" smtClean="0">
                <a:solidFill>
                  <a:srgbClr val="66FFFF"/>
                </a:solidFill>
              </a:rPr>
              <a:t>.</a:t>
            </a:r>
            <a:endParaRPr lang="ru-RU" sz="2400" dirty="0">
              <a:solidFill>
                <a:srgbClr val="66FF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48680"/>
            <a:ext cx="3384376" cy="30818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123131"/>
            <a:ext cx="3360373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875119"/>
            <a:ext cx="3460365" cy="27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2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3" y="260648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З </a:t>
            </a:r>
            <a:r>
              <a:rPr lang="ru-RU" sz="2800" dirty="0" err="1"/>
              <a:t>фізичної</a:t>
            </a:r>
            <a:r>
              <a:rPr lang="ru-RU" sz="2800" dirty="0"/>
              <a:t> точки </a:t>
            </a:r>
            <a:r>
              <a:rPr lang="ru-RU" sz="2800" dirty="0" err="1"/>
              <a:t>зору</a:t>
            </a:r>
            <a:r>
              <a:rPr lang="ru-RU" sz="2800" dirty="0"/>
              <a:t> </a:t>
            </a:r>
            <a:r>
              <a:rPr lang="ru-RU" sz="2800" dirty="0" err="1"/>
              <a:t>відомі</a:t>
            </a:r>
            <a:r>
              <a:rPr lang="ru-RU" sz="2800" dirty="0"/>
              <a:t> </a:t>
            </a:r>
            <a:r>
              <a:rPr lang="ru-RU" sz="2800" dirty="0" err="1"/>
              <a:t>механізми</a:t>
            </a:r>
            <a:r>
              <a:rPr lang="ru-RU" sz="2800" dirty="0"/>
              <a:t>, </a:t>
            </a:r>
            <a:r>
              <a:rPr lang="ru-RU" sz="2800" dirty="0" err="1"/>
              <a:t>які</a:t>
            </a:r>
            <a:r>
              <a:rPr lang="ru-RU" sz="2800" dirty="0"/>
              <a:t>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призводити</a:t>
            </a:r>
            <a:r>
              <a:rPr lang="ru-RU" sz="2800" dirty="0"/>
              <a:t> до того,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деяка</a:t>
            </a:r>
            <a:r>
              <a:rPr lang="ru-RU" sz="2800" dirty="0"/>
              <a:t> область простору-часу буде </a:t>
            </a:r>
            <a:r>
              <a:rPr lang="ru-RU" sz="2800" dirty="0" err="1"/>
              <a:t>мати</a:t>
            </a:r>
            <a:r>
              <a:rPr lang="ru-RU" sz="2800" dirty="0"/>
              <a:t> </a:t>
            </a:r>
            <a:r>
              <a:rPr lang="ru-RU" sz="2800" dirty="0" err="1"/>
              <a:t>ті</a:t>
            </a:r>
            <a:r>
              <a:rPr lang="ru-RU" sz="2800" dirty="0"/>
              <a:t> ж </a:t>
            </a:r>
            <a:r>
              <a:rPr lang="ru-RU" sz="2800" dirty="0" err="1"/>
              <a:t>властивості</a:t>
            </a:r>
            <a:r>
              <a:rPr lang="ru-RU" sz="2800" dirty="0"/>
              <a:t> (ту ж </a:t>
            </a:r>
            <a:r>
              <a:rPr lang="ru-RU" sz="2800" dirty="0" err="1"/>
              <a:t>геометрію</a:t>
            </a:r>
            <a:r>
              <a:rPr lang="ru-RU" sz="2800" dirty="0"/>
              <a:t>), </a:t>
            </a:r>
            <a:r>
              <a:rPr lang="ru-RU" sz="2800" dirty="0" err="1"/>
              <a:t>що</a:t>
            </a:r>
            <a:r>
              <a:rPr lang="ru-RU" sz="2800" dirty="0"/>
              <a:t> і </a:t>
            </a:r>
            <a:r>
              <a:rPr lang="ru-RU" sz="2800" dirty="0" err="1"/>
              <a:t>відповідна</a:t>
            </a:r>
            <a:r>
              <a:rPr lang="ru-RU" sz="2800" dirty="0"/>
              <a:t> область у </a:t>
            </a:r>
            <a:r>
              <a:rPr lang="ru-RU" sz="2800" dirty="0" err="1"/>
              <a:t>чорної</a:t>
            </a:r>
            <a:r>
              <a:rPr lang="ru-RU" sz="2800" dirty="0"/>
              <a:t> </a:t>
            </a:r>
            <a:r>
              <a:rPr lang="ru-RU" sz="2800" dirty="0" err="1"/>
              <a:t>діри</a:t>
            </a:r>
            <a:r>
              <a:rPr lang="ru-RU" sz="28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76425"/>
            <a:ext cx="38100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75</TotalTime>
  <Words>568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Горизонт</vt:lpstr>
      <vt:lpstr>Чорні Діри</vt:lpstr>
      <vt:lpstr>Чорна діра — астрофізичний об'єкт, який створює настільки велику силу тяжіння, що жодні, як завгодно швидкі частинки, не можуть покинути його поверхню, в тому числі світло.</vt:lpstr>
      <vt:lpstr>Презентация PowerPoint</vt:lpstr>
      <vt:lpstr>Область простору-часу поблизу чорної діри, розташована між горизонтом подій і межею статичності називається ергосферою. Об'єкти, що знаходяться в межах ергосфери, неминуче обертаються разом з чорною дірою за рахунок ефекту Ленза — Тіррінга. Ергосфера має форму сфероїда, менша піввісь якого рівна радіусу горизонту подій, більша.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Чорні Діри</dc:title>
  <dc:creator>Администратор</dc:creator>
  <cp:lastModifiedBy>XTreme.ws</cp:lastModifiedBy>
  <cp:revision>9</cp:revision>
  <dcterms:created xsi:type="dcterms:W3CDTF">2013-11-28T19:38:06Z</dcterms:created>
  <dcterms:modified xsi:type="dcterms:W3CDTF">2013-12-17T21:59:55Z</dcterms:modified>
</cp:coreProperties>
</file>