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C1A65-2250-4F60-8C70-0211E65F10FF}" type="datetimeFigureOut">
              <a:rPr lang="ru-RU" smtClean="0"/>
              <a:pPr/>
              <a:t>20.12.2013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E7BCCD-B312-4DA0-AFAD-703650194F8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C1A65-2250-4F60-8C70-0211E65F10FF}" type="datetimeFigureOut">
              <a:rPr lang="ru-RU" smtClean="0"/>
              <a:pPr/>
              <a:t>20.12.2013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7BCCD-B312-4DA0-AFAD-703650194F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C1A65-2250-4F60-8C70-0211E65F10FF}" type="datetimeFigureOut">
              <a:rPr lang="ru-RU" smtClean="0"/>
              <a:pPr/>
              <a:t>20.12.2013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7BCCD-B312-4DA0-AFAD-703650194F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C1A65-2250-4F60-8C70-0211E65F10FF}" type="datetimeFigureOut">
              <a:rPr lang="ru-RU" smtClean="0"/>
              <a:pPr/>
              <a:t>20.12.2013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E7BCCD-B312-4DA0-AFAD-703650194F8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C1A65-2250-4F60-8C70-0211E65F10FF}" type="datetimeFigureOut">
              <a:rPr lang="ru-RU" smtClean="0"/>
              <a:pPr/>
              <a:t>20.12.2013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E7BCCD-B312-4DA0-AFAD-703650194F8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C1A65-2250-4F60-8C70-0211E65F10FF}" type="datetimeFigureOut">
              <a:rPr lang="ru-RU" smtClean="0"/>
              <a:pPr/>
              <a:t>20.12.2013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E7BCCD-B312-4DA0-AFAD-703650194F8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C1A65-2250-4F60-8C70-0211E65F10FF}" type="datetimeFigureOut">
              <a:rPr lang="ru-RU" smtClean="0"/>
              <a:pPr/>
              <a:t>20.12.2013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E7BCCD-B312-4DA0-AFAD-703650194F8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C1A65-2250-4F60-8C70-0211E65F10FF}" type="datetimeFigureOut">
              <a:rPr lang="ru-RU" smtClean="0"/>
              <a:pPr/>
              <a:t>20.12.2013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E7BCCD-B312-4DA0-AFAD-703650194F8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C1A65-2250-4F60-8C70-0211E65F10FF}" type="datetimeFigureOut">
              <a:rPr lang="ru-RU" smtClean="0"/>
              <a:pPr/>
              <a:t>20.12.2013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E7BCCD-B312-4DA0-AFAD-703650194F8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C1A65-2250-4F60-8C70-0211E65F10FF}" type="datetimeFigureOut">
              <a:rPr lang="ru-RU" smtClean="0"/>
              <a:pPr/>
              <a:t>20.12.2013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E7BCCD-B312-4DA0-AFAD-703650194F8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C1A65-2250-4F60-8C70-0211E65F10FF}" type="datetimeFigureOut">
              <a:rPr lang="ru-RU" smtClean="0"/>
              <a:pPr/>
              <a:t>20.12.2013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E7BCCD-B312-4DA0-AFAD-703650194F8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304C1A65-2250-4F60-8C70-0211E65F10FF}" type="datetimeFigureOut">
              <a:rPr lang="ru-RU" smtClean="0"/>
              <a:pPr/>
              <a:t>20.12.2013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32E7BCCD-B312-4DA0-AFAD-703650194F8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udentshelper.org.ua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udentshelper.org.ua/" TargetMode="Externa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udentshelper.org.ua/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udentshelper.org.ua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udentshelper.org.ua/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udentshelper.org.ua/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udentshelper.org.ua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udentshelper.org.ua/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udentshelper.org.ua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tudentshelper.org.ua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642918"/>
            <a:ext cx="8062912" cy="1470025"/>
          </a:xfrm>
        </p:spPr>
        <p:txBody>
          <a:bodyPr>
            <a:normAutofit/>
          </a:bodyPr>
          <a:lstStyle/>
          <a:p>
            <a:r>
              <a:rPr lang="uk-UA" sz="8800" dirty="0" smtClean="0"/>
              <a:t>Юпітер</a:t>
            </a:r>
            <a:endParaRPr lang="ru-RU" sz="8800" dirty="0"/>
          </a:p>
        </p:txBody>
      </p:sp>
      <p:pic>
        <p:nvPicPr>
          <p:cNvPr id="1026" name="Picture 2" descr="E:\презентації\Юпітер\jup_fa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714488"/>
            <a:ext cx="4143403" cy="478632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5" name="Прямоугольник 4"/>
          <p:cNvSpPr/>
          <p:nvPr/>
        </p:nvSpPr>
        <p:spPr>
          <a:xfrm>
            <a:off x="5214942" y="5357826"/>
            <a:ext cx="27146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smtClean="0"/>
              <a:t>Підготував </a:t>
            </a:r>
            <a:endParaRPr lang="uk-UA" b="1" dirty="0" smtClean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6488668"/>
            <a:ext cx="4429124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hlinkClick r:id="rId3"/>
              </a:rPr>
              <a:t>www.studentshelper.org.ua/</a:t>
            </a:r>
            <a:endParaRPr lang="ru-RU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8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2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6215074" cy="192882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          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Навколо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Юпітера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за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даними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на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травень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2002-го року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обертаються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63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супутників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звернених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до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нього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через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дію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приливних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сил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завжди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однією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стороною.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Їх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можна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розділити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на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дві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групи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внутрішню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що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включає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супутників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і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зовнішню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Супутники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внутрішньої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групи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обтаються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майже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по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кругових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орбітах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що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практично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збігається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з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площиною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екватора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планети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. 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29058" y="2357430"/>
            <a:ext cx="4900650" cy="1018366"/>
          </a:xfrm>
        </p:spPr>
        <p:txBody>
          <a:bodyPr>
            <a:noAutofit/>
          </a:bodyPr>
          <a:lstStyle/>
          <a:p>
            <a:r>
              <a:rPr lang="ru-RU" sz="60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Супутники</a:t>
            </a:r>
            <a:endParaRPr lang="ru-RU" sz="6000" dirty="0">
              <a:solidFill>
                <a:srgbClr val="FFFF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86116" y="4795897"/>
            <a:ext cx="5857884" cy="206210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Зовнішня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група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складається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з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маленьких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діаметром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від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10 до 180 км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супутників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що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рухаються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по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витягнутим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і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сильно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нахиленим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до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екватора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Юпітера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орбітам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причому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чотири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більш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близьких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до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Юпітера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супутники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Леда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Гімалія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Лісітея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Елара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рухаються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по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своїх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орбітах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у той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самий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бік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що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і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Юпітер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а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чотири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найбільш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зовнішніх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супутники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Ананке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Кармі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Пасифе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і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Синопе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рухаються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у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зворотному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напрямку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170" name="Picture 2" descr="E:\презентації\Юпітер\jup_fa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357430"/>
            <a:ext cx="2643206" cy="307431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6" name="Прямоугольник 5"/>
          <p:cNvSpPr/>
          <p:nvPr/>
        </p:nvSpPr>
        <p:spPr>
          <a:xfrm>
            <a:off x="0" y="6488668"/>
            <a:ext cx="4429124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hlinkClick r:id="rId3"/>
              </a:rPr>
              <a:t>www.studentshelper.org.ua/</a:t>
            </a:r>
            <a:endParaRPr lang="ru-RU" dirty="0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3000" b="-2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6488668"/>
            <a:ext cx="4429124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hlinkClick r:id="rId3"/>
              </a:rPr>
              <a:t>www.studentshelper.org.ua/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428604"/>
            <a:ext cx="5929354" cy="6858048"/>
          </a:xfrm>
        </p:spPr>
        <p:txBody>
          <a:bodyPr>
            <a:normAutofit/>
          </a:bodyPr>
          <a:lstStyle/>
          <a:p>
            <a:r>
              <a:rPr lang="vi-VN" sz="2000" dirty="0" smtClean="0"/>
              <a:t>Юпі́тер — п'ята і найбільша планета Сонячної системи: більш ніж у два рази важча, ніж всі інші планети разом узяті і майже в 318 разів важча за Землю. При «сонячному» хімічному складі, найбільша планета Сонячної системи має масу в 70—80 разів меншу за ту, при якій небесне тіло може стати зіркою.</a:t>
            </a:r>
            <a:endParaRPr lang="uk-UA" sz="2000" dirty="0" smtClean="0"/>
          </a:p>
          <a:p>
            <a:r>
              <a:rPr lang="vi-VN" sz="2000" dirty="0" smtClean="0"/>
              <a:t> Проте, у надрах Юпітера відбуваються процеси з досить потужною енергетикою: теплове випромінювання планети, еквівалентне 4х1017 Вт, приблизно в два рази перевищує енергію, одержувану цією планетою від Сонця</a:t>
            </a:r>
            <a:endParaRPr lang="uk-UA" sz="2000" dirty="0" smtClean="0"/>
          </a:p>
          <a:p>
            <a:r>
              <a:rPr lang="ru-RU" sz="2400" dirty="0" err="1" smtClean="0">
                <a:latin typeface="Comic Sans MS" pitchFamily="66" charset="0"/>
              </a:rPr>
              <a:t>маса</a:t>
            </a:r>
            <a:r>
              <a:rPr lang="ru-RU" sz="2400" dirty="0" smtClean="0">
                <a:latin typeface="Comic Sans MS" pitchFamily="66" charset="0"/>
              </a:rPr>
              <a:t> 1,899х10</a:t>
            </a:r>
            <a:r>
              <a:rPr lang="ru-RU" sz="900" dirty="0" smtClean="0">
                <a:latin typeface="Comic Sans MS" pitchFamily="66" charset="0"/>
              </a:rPr>
              <a:t>27</a:t>
            </a:r>
            <a:r>
              <a:rPr lang="ru-RU" sz="2400" dirty="0" smtClean="0">
                <a:latin typeface="Comic Sans MS" pitchFamily="66" charset="0"/>
              </a:rPr>
              <a:t>кг кг. Склад </a:t>
            </a:r>
            <a:r>
              <a:rPr lang="ru-RU" sz="2400" dirty="0" err="1" smtClean="0">
                <a:latin typeface="Comic Sans MS" pitchFamily="66" charset="0"/>
              </a:rPr>
              <a:t>атмосфери</a:t>
            </a:r>
            <a:r>
              <a:rPr lang="ru-RU" sz="2400" dirty="0" smtClean="0">
                <a:latin typeface="Comic Sans MS" pitchFamily="66" charset="0"/>
              </a:rPr>
              <a:t>: </a:t>
            </a:r>
            <a:r>
              <a:rPr lang="en-US" sz="2400" dirty="0" smtClean="0">
                <a:latin typeface="Comic Sans MS" pitchFamily="66" charset="0"/>
              </a:rPr>
              <a:t>H</a:t>
            </a:r>
            <a:r>
              <a:rPr lang="en-US" sz="1400" dirty="0" smtClean="0">
                <a:latin typeface="Comic Sans MS" pitchFamily="66" charset="0"/>
              </a:rPr>
              <a:t>2</a:t>
            </a:r>
            <a:r>
              <a:rPr lang="en-US" sz="2400" dirty="0" smtClean="0">
                <a:latin typeface="Comic Sans MS" pitchFamily="66" charset="0"/>
              </a:rPr>
              <a:t>, CH</a:t>
            </a:r>
            <a:r>
              <a:rPr lang="en-US" sz="1400" dirty="0" smtClean="0">
                <a:latin typeface="Comic Sans MS" pitchFamily="66" charset="0"/>
              </a:rPr>
              <a:t>4</a:t>
            </a:r>
            <a:r>
              <a:rPr lang="en-US" sz="2400" dirty="0" smtClean="0">
                <a:latin typeface="Comic Sans MS" pitchFamily="66" charset="0"/>
              </a:rPr>
              <a:t>, NH</a:t>
            </a:r>
            <a:r>
              <a:rPr lang="en-US" sz="1400" dirty="0" smtClean="0">
                <a:latin typeface="Comic Sans MS" pitchFamily="66" charset="0"/>
              </a:rPr>
              <a:t>3</a:t>
            </a:r>
            <a:r>
              <a:rPr lang="en-US" sz="2400" dirty="0" smtClean="0">
                <a:latin typeface="Comic Sans MS" pitchFamily="66" charset="0"/>
              </a:rPr>
              <a:t>, He.</a:t>
            </a:r>
            <a:endParaRPr lang="ru-RU" sz="2000" dirty="0"/>
          </a:p>
        </p:txBody>
      </p:sp>
      <p:pic>
        <p:nvPicPr>
          <p:cNvPr id="2050" name="Picture 2" descr="E:\презентації\Юпітер\jupiter-360x45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74" y="1660910"/>
            <a:ext cx="2714644" cy="339330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4" name="Прямоугольник 3"/>
          <p:cNvSpPr/>
          <p:nvPr/>
        </p:nvSpPr>
        <p:spPr>
          <a:xfrm>
            <a:off x="0" y="6488668"/>
            <a:ext cx="4429124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hlinkClick r:id="rId3"/>
              </a:rPr>
              <a:t>www.studentshelper.org.ua/</a:t>
            </a:r>
            <a:endParaRPr lang="ru-RU" dirty="0"/>
          </a:p>
        </p:txBody>
      </p:sp>
    </p:spTree>
  </p:cSld>
  <p:clrMapOvr>
    <a:masterClrMapping/>
  </p:clrMapOvr>
  <p:transition spd="med">
    <p:strips dir="l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643274" y="285728"/>
            <a:ext cx="5500726" cy="616908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600" dirty="0" smtClean="0">
                <a:latin typeface="Comic Sans MS" pitchFamily="66" charset="0"/>
              </a:rPr>
              <a:t> </a:t>
            </a:r>
            <a:r>
              <a:rPr lang="ru-RU" sz="1600" dirty="0" smtClean="0">
                <a:latin typeface="Comic Sans MS" pitchFamily="66" charset="0"/>
              </a:rPr>
              <a:t>        </a:t>
            </a:r>
            <a:r>
              <a:rPr lang="ru-RU" sz="2000" dirty="0" err="1" smtClean="0">
                <a:latin typeface="Comic Sans MS" pitchFamily="66" charset="0"/>
              </a:rPr>
              <a:t>Юпітер</a:t>
            </a:r>
            <a:r>
              <a:rPr lang="en-US" sz="2000" dirty="0" smtClean="0">
                <a:latin typeface="Comic Sans MS" pitchFamily="66" charset="0"/>
              </a:rPr>
              <a:t>-</a:t>
            </a:r>
            <a:r>
              <a:rPr lang="ru-RU" sz="2000" dirty="0" err="1" smtClean="0">
                <a:latin typeface="Comic Sans MS" pitchFamily="66" charset="0"/>
              </a:rPr>
              <a:t>могутнє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джерело</a:t>
            </a:r>
            <a:r>
              <a:rPr lang="ru-RU" sz="2000" dirty="0" smtClean="0">
                <a:latin typeface="Comic Sans MS" pitchFamily="66" charset="0"/>
              </a:rPr>
              <a:t> теплового </a:t>
            </a:r>
            <a:r>
              <a:rPr lang="ru-RU" sz="2000" dirty="0" err="1" smtClean="0">
                <a:latin typeface="Comic Sans MS" pitchFamily="66" charset="0"/>
              </a:rPr>
              <a:t>радіовипромінювання</a:t>
            </a:r>
            <a:r>
              <a:rPr lang="ru-RU" sz="2000" dirty="0" smtClean="0">
                <a:latin typeface="Comic Sans MS" pitchFamily="66" charset="0"/>
              </a:rPr>
              <a:t>, </a:t>
            </a:r>
            <a:r>
              <a:rPr lang="ru-RU" sz="2000" dirty="0" err="1" smtClean="0">
                <a:latin typeface="Comic Sans MS" pitchFamily="66" charset="0"/>
              </a:rPr>
              <a:t>має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радіаційний</a:t>
            </a:r>
            <a:r>
              <a:rPr lang="ru-RU" sz="2000" dirty="0" smtClean="0">
                <a:latin typeface="Comic Sans MS" pitchFamily="66" charset="0"/>
              </a:rPr>
              <a:t> пояс </a:t>
            </a:r>
            <a:r>
              <a:rPr lang="ru-RU" sz="2000" dirty="0" err="1" smtClean="0">
                <a:latin typeface="Comic Sans MS" pitchFamily="66" charset="0"/>
              </a:rPr>
              <a:t>і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велику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магнітосферу</a:t>
            </a:r>
            <a:r>
              <a:rPr lang="ru-RU" sz="2000" dirty="0" smtClean="0">
                <a:latin typeface="Comic Sans MS" pitchFamily="66" charset="0"/>
              </a:rPr>
              <a:t>. </a:t>
            </a:r>
          </a:p>
          <a:p>
            <a:pPr>
              <a:buNone/>
            </a:pPr>
            <a:endParaRPr lang="ru-RU" sz="20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ru-RU" sz="2000" dirty="0" smtClean="0">
                <a:latin typeface="Comic Sans MS" pitchFamily="66" charset="0"/>
              </a:rPr>
              <a:t>          </a:t>
            </a:r>
            <a:r>
              <a:rPr lang="ru-RU" sz="2000" dirty="0" err="1" smtClean="0">
                <a:latin typeface="Comic Sans MS" pitchFamily="66" charset="0"/>
              </a:rPr>
              <a:t>Юпітер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має</a:t>
            </a:r>
            <a:r>
              <a:rPr lang="ru-RU" sz="2000" dirty="0" smtClean="0">
                <a:latin typeface="Comic Sans MS" pitchFamily="66" charset="0"/>
              </a:rPr>
              <a:t> 16 </a:t>
            </a:r>
            <a:r>
              <a:rPr lang="ru-RU" sz="2000" dirty="0" err="1" smtClean="0">
                <a:latin typeface="Comic Sans MS" pitchFamily="66" charset="0"/>
              </a:rPr>
              <a:t>супутників</a:t>
            </a:r>
            <a:r>
              <a:rPr lang="ru-RU" sz="2000" dirty="0" smtClean="0">
                <a:latin typeface="Comic Sans MS" pitchFamily="66" charset="0"/>
              </a:rPr>
              <a:t> , а </a:t>
            </a:r>
            <a:r>
              <a:rPr lang="ru-RU" sz="2000" dirty="0" err="1" smtClean="0">
                <a:latin typeface="Comic Sans MS" pitchFamily="66" charset="0"/>
              </a:rPr>
              <a:t>також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кільце</a:t>
            </a:r>
            <a:r>
              <a:rPr lang="ru-RU" sz="2000" dirty="0" smtClean="0">
                <a:latin typeface="Comic Sans MS" pitchFamily="66" charset="0"/>
              </a:rPr>
              <a:t> шириною </a:t>
            </a:r>
            <a:r>
              <a:rPr lang="ru-RU" sz="2000" dirty="0" err="1" smtClean="0">
                <a:latin typeface="Comic Sans MS" pitchFamily="66" charset="0"/>
              </a:rPr>
              <a:t>біля</a:t>
            </a:r>
            <a:r>
              <a:rPr lang="ru-RU" sz="2000" dirty="0" smtClean="0">
                <a:latin typeface="Comic Sans MS" pitchFamily="66" charset="0"/>
              </a:rPr>
              <a:t> 6 тис. км, </a:t>
            </a:r>
            <a:r>
              <a:rPr lang="ru-RU" sz="2000" dirty="0" err="1" smtClean="0">
                <a:latin typeface="Comic Sans MS" pitchFamily="66" charset="0"/>
              </a:rPr>
              <a:t>що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майже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впритул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примикає</a:t>
            </a:r>
            <a:r>
              <a:rPr lang="uk-UA" sz="2000" dirty="0" err="1" smtClean="0">
                <a:latin typeface="Comic Sans MS" pitchFamily="66" charset="0"/>
              </a:rPr>
              <a:t>ться</a:t>
            </a:r>
            <a:r>
              <a:rPr lang="ru-RU" sz="2000" dirty="0" smtClean="0">
                <a:latin typeface="Comic Sans MS" pitchFamily="66" charset="0"/>
              </a:rPr>
              <a:t> до </a:t>
            </a:r>
            <a:r>
              <a:rPr lang="ru-RU" sz="2000" dirty="0" err="1" smtClean="0">
                <a:latin typeface="Comic Sans MS" pitchFamily="66" charset="0"/>
              </a:rPr>
              <a:t>планети</a:t>
            </a:r>
            <a:r>
              <a:rPr lang="ru-RU" sz="2000" dirty="0" smtClean="0">
                <a:latin typeface="Comic Sans MS" pitchFamily="66" charset="0"/>
              </a:rPr>
              <a:t>. </a:t>
            </a:r>
            <a:r>
              <a:rPr lang="ru-RU" sz="2000" dirty="0" err="1" smtClean="0">
                <a:latin typeface="Comic Sans MS" pitchFamily="66" charset="0"/>
              </a:rPr>
              <a:t>Мінімальна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відстань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Юпітера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від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Сонця</a:t>
            </a:r>
            <a:r>
              <a:rPr lang="ru-RU" sz="2000" dirty="0" smtClean="0">
                <a:latin typeface="Comic Sans MS" pitchFamily="66" charset="0"/>
              </a:rPr>
              <a:t> 4,95 а. о., максимальна 5,45 а. о., </a:t>
            </a:r>
            <a:r>
              <a:rPr lang="ru-RU" sz="2000" dirty="0" err="1" smtClean="0">
                <a:latin typeface="Comic Sans MS" pitchFamily="66" charset="0"/>
              </a:rPr>
              <a:t>середня</a:t>
            </a:r>
            <a:r>
              <a:rPr lang="ru-RU" sz="2000" dirty="0" smtClean="0">
                <a:latin typeface="Comic Sans MS" pitchFamily="66" charset="0"/>
              </a:rPr>
              <a:t> 5,2 а. о. (1 а. о. = 149,6 млн. км).</a:t>
            </a:r>
            <a:r>
              <a:rPr lang="ru-RU" sz="2000" dirty="0" err="1" smtClean="0">
                <a:latin typeface="Comic Sans MS" pitchFamily="66" charset="0"/>
              </a:rPr>
              <a:t>Сезонні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зміни</a:t>
            </a:r>
            <a:r>
              <a:rPr lang="ru-RU" sz="2000" dirty="0" smtClean="0">
                <a:latin typeface="Comic Sans MS" pitchFamily="66" charset="0"/>
              </a:rPr>
              <a:t> на </a:t>
            </a:r>
            <a:r>
              <a:rPr lang="ru-RU" sz="2000" dirty="0" err="1" smtClean="0">
                <a:latin typeface="Comic Sans MS" pitchFamily="66" charset="0"/>
              </a:rPr>
              <a:t>Юпітері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виражені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дуже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слабко</a:t>
            </a:r>
            <a:r>
              <a:rPr lang="ru-RU" sz="2000" dirty="0" smtClean="0">
                <a:latin typeface="Comic Sans MS" pitchFamily="66" charset="0"/>
              </a:rPr>
              <a:t>. </a:t>
            </a:r>
          </a:p>
          <a:p>
            <a:pPr>
              <a:buNone/>
            </a:pPr>
            <a:endParaRPr lang="ru-RU" sz="16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ru-RU" sz="1600" dirty="0" smtClean="0">
                <a:latin typeface="Comic Sans MS" pitchFamily="66" charset="0"/>
              </a:rPr>
              <a:t>          </a:t>
            </a:r>
            <a:endParaRPr lang="ru-RU" sz="1600" dirty="0">
              <a:latin typeface="Comic Sans MS" pitchFamily="66" charset="0"/>
            </a:endParaRPr>
          </a:p>
        </p:txBody>
      </p:sp>
      <p:pic>
        <p:nvPicPr>
          <p:cNvPr id="4098" name="Picture 2" descr="E:\презентації\Юпітер\jupiter_0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500306"/>
            <a:ext cx="3722681" cy="361294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4" name="Прямоугольник 3"/>
          <p:cNvSpPr/>
          <p:nvPr/>
        </p:nvSpPr>
        <p:spPr>
          <a:xfrm>
            <a:off x="0" y="6488668"/>
            <a:ext cx="4429124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hlinkClick r:id="rId3"/>
              </a:rPr>
              <a:t>www.studentshelper.org.ua/</a:t>
            </a:r>
            <a:endParaRPr lang="ru-RU" dirty="0"/>
          </a:p>
        </p:txBody>
      </p:sp>
    </p:spTree>
  </p:cSld>
  <p:clrMapOvr>
    <a:masterClrMapping/>
  </p:clrMapOvr>
  <p:transition spd="med">
    <p:plu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6286512" cy="607220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200" dirty="0" smtClean="0">
                <a:latin typeface="Comic Sans MS" pitchFamily="66" charset="0"/>
              </a:rPr>
              <a:t>      </a:t>
            </a:r>
            <a:r>
              <a:rPr lang="ru-RU" sz="1800" dirty="0" err="1" smtClean="0">
                <a:latin typeface="Comic Sans MS" pitchFamily="66" charset="0"/>
              </a:rPr>
              <a:t>Юпітер</a:t>
            </a:r>
            <a:r>
              <a:rPr lang="ru-RU" sz="1800" dirty="0" smtClean="0">
                <a:latin typeface="Comic Sans MS" pitchFamily="66" charset="0"/>
              </a:rPr>
              <a:t>, </a:t>
            </a:r>
            <a:r>
              <a:rPr lang="ru-RU" sz="1800" dirty="0" err="1" smtClean="0">
                <a:latin typeface="Comic Sans MS" pitchFamily="66" charset="0"/>
              </a:rPr>
              <a:t>рухаючись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навколо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Сонця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із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середньою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швидкістю</a:t>
            </a:r>
            <a:r>
              <a:rPr lang="ru-RU" sz="1800" dirty="0" smtClean="0">
                <a:latin typeface="Comic Sans MS" pitchFamily="66" charset="0"/>
              </a:rPr>
              <a:t> 13,06 км/с, </a:t>
            </a:r>
            <a:r>
              <a:rPr lang="ru-RU" sz="1800" dirty="0" err="1" smtClean="0">
                <a:latin typeface="Comic Sans MS" pitchFamily="66" charset="0"/>
              </a:rPr>
              <a:t>робить</a:t>
            </a:r>
            <a:r>
              <a:rPr lang="ru-RU" sz="1800" dirty="0" smtClean="0">
                <a:latin typeface="Comic Sans MS" pitchFamily="66" charset="0"/>
              </a:rPr>
              <a:t> один </a:t>
            </a:r>
            <a:r>
              <a:rPr lang="ru-RU" sz="1800" dirty="0" err="1" smtClean="0">
                <a:latin typeface="Comic Sans MS" pitchFamily="66" charset="0"/>
              </a:rPr>
              <a:t>оберт</a:t>
            </a:r>
            <a:r>
              <a:rPr lang="ru-RU" sz="1800" dirty="0" smtClean="0">
                <a:latin typeface="Comic Sans MS" pitchFamily="66" charset="0"/>
              </a:rPr>
              <a:t> за 11, 862 </a:t>
            </a:r>
            <a:r>
              <a:rPr lang="ru-RU" sz="1800" dirty="0" err="1" smtClean="0">
                <a:latin typeface="Comic Sans MS" pitchFamily="66" charset="0"/>
              </a:rPr>
              <a:t>земні</a:t>
            </a:r>
            <a:r>
              <a:rPr lang="ru-RU" sz="1800" dirty="0" smtClean="0">
                <a:latin typeface="Comic Sans MS" pitchFamily="66" charset="0"/>
              </a:rPr>
              <a:t> роки. </a:t>
            </a:r>
            <a:r>
              <a:rPr lang="ru-RU" sz="1800" dirty="0" err="1" smtClean="0">
                <a:latin typeface="Comic Sans MS" pitchFamily="66" charset="0"/>
              </a:rPr>
              <a:t>Відстань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Юпітера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від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Землі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міняється</a:t>
            </a:r>
            <a:r>
              <a:rPr lang="ru-RU" sz="1800" dirty="0" smtClean="0">
                <a:latin typeface="Comic Sans MS" pitchFamily="66" charset="0"/>
              </a:rPr>
              <a:t> в межах </a:t>
            </a:r>
            <a:r>
              <a:rPr lang="ru-RU" sz="1800" dirty="0" err="1" smtClean="0">
                <a:latin typeface="Comic Sans MS" pitchFamily="66" charset="0"/>
              </a:rPr>
              <a:t>від</a:t>
            </a:r>
            <a:r>
              <a:rPr lang="ru-RU" sz="1800" dirty="0" smtClean="0">
                <a:latin typeface="Comic Sans MS" pitchFamily="66" charset="0"/>
              </a:rPr>
              <a:t> 188 до 967 млн. км.</a:t>
            </a:r>
          </a:p>
          <a:p>
            <a:pPr>
              <a:buNone/>
            </a:pPr>
            <a:endParaRPr lang="ru-RU" sz="18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ru-RU" sz="1800" dirty="0" smtClean="0">
                <a:latin typeface="Comic Sans MS" pitchFamily="66" charset="0"/>
              </a:rPr>
              <a:t>           У </a:t>
            </a:r>
            <a:r>
              <a:rPr lang="ru-RU" sz="1800" dirty="0" err="1" smtClean="0">
                <a:latin typeface="Comic Sans MS" pitchFamily="66" charset="0"/>
              </a:rPr>
              <a:t>протистоянні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Юпітер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видний</a:t>
            </a:r>
            <a:r>
              <a:rPr lang="ru-RU" sz="1800" dirty="0" smtClean="0">
                <a:latin typeface="Comic Sans MS" pitchFamily="66" charset="0"/>
              </a:rPr>
              <a:t> як </a:t>
            </a:r>
            <a:r>
              <a:rPr lang="ru-RU" sz="1800" dirty="0" err="1" smtClean="0">
                <a:latin typeface="Comic Sans MS" pitchFamily="66" charset="0"/>
              </a:rPr>
              <a:t>ледве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жовтувата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зірка</a:t>
            </a:r>
            <a:r>
              <a:rPr lang="ru-RU" sz="1800" dirty="0" smtClean="0">
                <a:latin typeface="Comic Sans MS" pitchFamily="66" charset="0"/>
              </a:rPr>
              <a:t> -2,6 </a:t>
            </a:r>
            <a:r>
              <a:rPr lang="ru-RU" sz="1800" dirty="0" err="1" smtClean="0">
                <a:latin typeface="Comic Sans MS" pitchFamily="66" charset="0"/>
              </a:rPr>
              <a:t>зоряної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величини</a:t>
            </a:r>
            <a:r>
              <a:rPr lang="ru-RU" sz="1800" dirty="0" smtClean="0">
                <a:latin typeface="Comic Sans MS" pitchFamily="66" charset="0"/>
              </a:rPr>
              <a:t>; </a:t>
            </a:r>
            <a:r>
              <a:rPr lang="ru-RU" sz="1800" dirty="0" err="1" smtClean="0">
                <a:latin typeface="Comic Sans MS" pitchFamily="66" charset="0"/>
              </a:rPr>
              <a:t>із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усіх</a:t>
            </a:r>
            <a:r>
              <a:rPr lang="ru-RU" sz="1800" dirty="0" smtClean="0">
                <a:latin typeface="Comic Sans MS" pitchFamily="66" charset="0"/>
              </a:rPr>
              <a:t> планет </a:t>
            </a:r>
            <a:r>
              <a:rPr lang="ru-RU" sz="1800" dirty="0" err="1" smtClean="0">
                <a:latin typeface="Comic Sans MS" pitchFamily="66" charset="0"/>
              </a:rPr>
              <a:t>поступається</a:t>
            </a:r>
            <a:r>
              <a:rPr lang="ru-RU" sz="1800" dirty="0" smtClean="0">
                <a:latin typeface="Comic Sans MS" pitchFamily="66" charset="0"/>
              </a:rPr>
              <a:t> в </a:t>
            </a:r>
            <a:r>
              <a:rPr lang="ru-RU" sz="1800" dirty="0" err="1" smtClean="0">
                <a:latin typeface="Comic Sans MS" pitchFamily="66" charset="0"/>
              </a:rPr>
              <a:t>блиску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тільки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Венері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і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Марсові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під</a:t>
            </a:r>
            <a:r>
              <a:rPr lang="ru-RU" sz="1800" dirty="0" smtClean="0">
                <a:latin typeface="Comic Sans MS" pitchFamily="66" charset="0"/>
              </a:rPr>
              <a:t> час великого </a:t>
            </a:r>
            <a:r>
              <a:rPr lang="ru-RU" sz="1800" dirty="0" err="1" smtClean="0">
                <a:latin typeface="Comic Sans MS" pitchFamily="66" charset="0"/>
              </a:rPr>
              <a:t>протистояння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останнього</a:t>
            </a:r>
            <a:r>
              <a:rPr lang="ru-RU" sz="1800" dirty="0" smtClean="0">
                <a:latin typeface="Comic Sans MS" pitchFamily="66" charset="0"/>
              </a:rPr>
              <a:t>. </a:t>
            </a:r>
          </a:p>
          <a:p>
            <a:pPr>
              <a:buNone/>
            </a:pPr>
            <a:r>
              <a:rPr lang="ru-RU" sz="1800" dirty="0" smtClean="0">
                <a:latin typeface="Comic Sans MS" pitchFamily="66" charset="0"/>
              </a:rPr>
              <a:t>           </a:t>
            </a:r>
            <a:r>
              <a:rPr lang="ru-RU" sz="1800" dirty="0" err="1" smtClean="0">
                <a:latin typeface="Comic Sans MS" pitchFamily="66" charset="0"/>
              </a:rPr>
              <a:t>Юпітер</a:t>
            </a:r>
            <a:r>
              <a:rPr lang="ru-RU" sz="1800" dirty="0" smtClean="0">
                <a:latin typeface="Comic Sans MS" pitchFamily="66" charset="0"/>
              </a:rPr>
              <a:t> не </a:t>
            </a:r>
            <a:r>
              <a:rPr lang="ru-RU" sz="1800" dirty="0" err="1" smtClean="0">
                <a:latin typeface="Comic Sans MS" pitchFamily="66" charset="0"/>
              </a:rPr>
              <a:t>має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твердої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поверхні</a:t>
            </a:r>
            <a:r>
              <a:rPr lang="ru-RU" sz="1800" dirty="0" smtClean="0">
                <a:latin typeface="Comic Sans MS" pitchFamily="66" charset="0"/>
              </a:rPr>
              <a:t>, тому, </a:t>
            </a:r>
            <a:r>
              <a:rPr lang="ru-RU" sz="1800" dirty="0" err="1" smtClean="0">
                <a:latin typeface="Comic Sans MS" pitchFamily="66" charset="0"/>
              </a:rPr>
              <a:t>говорячи</a:t>
            </a:r>
            <a:r>
              <a:rPr lang="ru-RU" sz="1800" dirty="0" smtClean="0">
                <a:latin typeface="Comic Sans MS" pitchFamily="66" charset="0"/>
              </a:rPr>
              <a:t> про </a:t>
            </a:r>
            <a:r>
              <a:rPr lang="ru-RU" sz="1800" dirty="0" err="1" smtClean="0">
                <a:latin typeface="Comic Sans MS" pitchFamily="66" charset="0"/>
              </a:rPr>
              <a:t>його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розміри</a:t>
            </a:r>
            <a:r>
              <a:rPr lang="ru-RU" sz="1800" dirty="0" smtClean="0">
                <a:latin typeface="Comic Sans MS" pitchFamily="66" charset="0"/>
              </a:rPr>
              <a:t>, </a:t>
            </a:r>
            <a:r>
              <a:rPr lang="ru-RU" sz="1800" dirty="0" err="1" smtClean="0">
                <a:latin typeface="Comic Sans MS" pitchFamily="66" charset="0"/>
              </a:rPr>
              <a:t>вказують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радіус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верхньої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границі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хмар</a:t>
            </a:r>
            <a:r>
              <a:rPr lang="ru-RU" sz="1800" dirty="0" smtClean="0">
                <a:latin typeface="Comic Sans MS" pitchFamily="66" charset="0"/>
              </a:rPr>
              <a:t>, де </a:t>
            </a:r>
            <a:r>
              <a:rPr lang="ru-RU" sz="1800" dirty="0" err="1" smtClean="0">
                <a:latin typeface="Comic Sans MS" pitchFamily="66" charset="0"/>
              </a:rPr>
              <a:t>тиск</a:t>
            </a:r>
            <a:r>
              <a:rPr lang="ru-RU" sz="1800" dirty="0" smtClean="0">
                <a:latin typeface="Comic Sans MS" pitchFamily="66" charset="0"/>
              </a:rPr>
              <a:t> порядку 10 </a:t>
            </a:r>
            <a:r>
              <a:rPr lang="ru-RU" sz="1800" dirty="0" err="1" smtClean="0">
                <a:latin typeface="Comic Sans MS" pitchFamily="66" charset="0"/>
              </a:rPr>
              <a:t>Кпа</a:t>
            </a:r>
            <a:r>
              <a:rPr lang="ru-RU" sz="1800" dirty="0" smtClean="0">
                <a:latin typeface="Comic Sans MS" pitchFamily="66" charset="0"/>
              </a:rPr>
              <a:t>; </a:t>
            </a:r>
            <a:r>
              <a:rPr lang="ru-RU" sz="1800" dirty="0" err="1" smtClean="0">
                <a:latin typeface="Comic Sans MS" pitchFamily="66" charset="0"/>
              </a:rPr>
              <a:t>радіус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Юпітера</a:t>
            </a:r>
            <a:r>
              <a:rPr lang="ru-RU" sz="1800" dirty="0" smtClean="0">
                <a:latin typeface="Comic Sans MS" pitchFamily="66" charset="0"/>
              </a:rPr>
              <a:t> на </a:t>
            </a:r>
            <a:r>
              <a:rPr lang="ru-RU" sz="1800" dirty="0" err="1" smtClean="0">
                <a:latin typeface="Comic Sans MS" pitchFamily="66" charset="0"/>
              </a:rPr>
              <a:t>екваторі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дорівнює</a:t>
            </a:r>
            <a:r>
              <a:rPr lang="ru-RU" sz="1800" dirty="0" smtClean="0">
                <a:latin typeface="Comic Sans MS" pitchFamily="66" charset="0"/>
              </a:rPr>
              <a:t> 71400 км. </a:t>
            </a:r>
          </a:p>
          <a:p>
            <a:pPr>
              <a:buNone/>
            </a:pPr>
            <a:r>
              <a:rPr lang="ru-RU" sz="1800" dirty="0" smtClean="0">
                <a:latin typeface="Comic Sans MS" pitchFamily="66" charset="0"/>
              </a:rPr>
              <a:t>           На </a:t>
            </a:r>
            <a:r>
              <a:rPr lang="ru-RU" sz="1800" dirty="0" err="1" smtClean="0">
                <a:latin typeface="Comic Sans MS" pitchFamily="66" charset="0"/>
              </a:rPr>
              <a:t>атмосфері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Юпітера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чітко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проглядаються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рівнобіжні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площини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його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екватора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шари</a:t>
            </a:r>
            <a:r>
              <a:rPr lang="ru-RU" sz="1800" dirty="0" smtClean="0">
                <a:latin typeface="Comic Sans MS" pitchFamily="66" charset="0"/>
              </a:rPr>
              <a:t>, </a:t>
            </a:r>
            <a:r>
              <a:rPr lang="ru-RU" sz="1800" dirty="0" err="1" smtClean="0">
                <a:latin typeface="Comic Sans MS" pitchFamily="66" charset="0"/>
              </a:rPr>
              <a:t>чи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зони</a:t>
            </a:r>
            <a:r>
              <a:rPr lang="ru-RU" sz="1800" dirty="0" smtClean="0">
                <a:latin typeface="Comic Sans MS" pitchFamily="66" charset="0"/>
              </a:rPr>
              <a:t>, </a:t>
            </a:r>
            <a:r>
              <a:rPr lang="ru-RU" sz="1800" dirty="0" err="1" smtClean="0">
                <a:latin typeface="Comic Sans MS" pitchFamily="66" charset="0"/>
              </a:rPr>
              <a:t>що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обертаються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навколо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осі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планети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з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різними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кутовими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швидкостями</a:t>
            </a:r>
            <a:r>
              <a:rPr lang="ru-RU" sz="1800" dirty="0" smtClean="0">
                <a:latin typeface="Comic Sans MS" pitchFamily="66" charset="0"/>
              </a:rPr>
              <a:t>.</a:t>
            </a:r>
            <a:endParaRPr lang="ru-RU" dirty="0"/>
          </a:p>
        </p:txBody>
      </p:sp>
      <p:pic>
        <p:nvPicPr>
          <p:cNvPr id="3074" name="Picture 2" descr="E:\презентації\Юпітер\jupiter-500x48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12" y="4071942"/>
            <a:ext cx="2643206" cy="258505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Прямоугольник 3"/>
          <p:cNvSpPr/>
          <p:nvPr/>
        </p:nvSpPr>
        <p:spPr>
          <a:xfrm>
            <a:off x="0" y="6488668"/>
            <a:ext cx="4429124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hlinkClick r:id="rId3"/>
              </a:rPr>
              <a:t>www.studentshelper.org.ua/</a:t>
            </a:r>
            <a:endParaRPr lang="ru-RU" dirty="0"/>
          </a:p>
        </p:txBody>
      </p:sp>
    </p:spTree>
  </p:cSld>
  <p:clrMapOvr>
    <a:masterClrMapping/>
  </p:clrMapOvr>
  <p:transition spd="med">
    <p:strips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00108"/>
            <a:ext cx="8429684" cy="5429312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</a:rPr>
              <a:t>         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Атмосфера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Юпітера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воднево-гелієва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(за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обсягом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співвідношення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цих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газів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складають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89%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водню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і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11%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гелію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).</a:t>
            </a:r>
          </a:p>
          <a:p>
            <a:pPr>
              <a:buNone/>
            </a:pPr>
            <a:endParaRPr lang="ru-RU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       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Уся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видима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поверхня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Юпітера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—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щільні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хмари,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розташовані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на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висоті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близько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1000 км над «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поверхнею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», де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газоподібний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стан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змінюється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на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рідкий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і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утворює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численні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шари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жовто-коричневих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,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червоних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і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блакитнуватих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відтінків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.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Інфрачервоний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радіометр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показав,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що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температура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зовнішнього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хмарного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покриву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складає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-133° С.</a:t>
            </a:r>
          </a:p>
          <a:p>
            <a:pPr>
              <a:buNone/>
            </a:pPr>
            <a:endParaRPr lang="ru-RU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       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Конвективні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потоки,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що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виносять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внутрішнє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тепло до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поверхні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,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ззовні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виявляються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у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вигляді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b="1" u="sng" dirty="0" err="1" smtClean="0">
                <a:solidFill>
                  <a:srgbClr val="FFFF00"/>
                </a:solidFill>
                <a:latin typeface="Comic Sans MS" pitchFamily="66" charset="0"/>
              </a:rPr>
              <a:t>світлих</a:t>
            </a:r>
            <a:r>
              <a:rPr lang="ru-RU" b="1" u="sng" dirty="0" smtClean="0">
                <a:solidFill>
                  <a:srgbClr val="FFFF00"/>
                </a:solidFill>
                <a:latin typeface="Comic Sans MS" pitchFamily="66" charset="0"/>
              </a:rPr>
              <a:t> зон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і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b="1" u="sng" dirty="0" err="1" smtClean="0">
                <a:solidFill>
                  <a:srgbClr val="FFFF00"/>
                </a:solidFill>
                <a:latin typeface="Comic Sans MS" pitchFamily="66" charset="0"/>
              </a:rPr>
              <a:t>темних</a:t>
            </a:r>
            <a:r>
              <a:rPr lang="ru-RU" b="1" u="sng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b="1" u="sng" dirty="0" err="1" smtClean="0">
                <a:solidFill>
                  <a:srgbClr val="FFFF00"/>
                </a:solidFill>
                <a:latin typeface="Comic Sans MS" pitchFamily="66" charset="0"/>
              </a:rPr>
              <a:t>поясів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. В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області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світлих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зон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відзначається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підвищений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тиск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,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що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відповідає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висхідним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потокам.</a:t>
            </a:r>
          </a:p>
          <a:p>
            <a:pPr>
              <a:buNone/>
            </a:pPr>
            <a:endParaRPr lang="ru-RU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        Хмари,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що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утворюють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зони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,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розташовуються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на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вищому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рівні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(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приблизно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20 км.), а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їхнє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світле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забарвлення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пояснюється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підвищеною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концентрацією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яскраво-білих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кристалів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аміаку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.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Темні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хмари,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що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розташовуються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нижче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поясів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складаються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в основному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з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червоно-коричневих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кристалів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гідросульфіду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амонію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і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мають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вищу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температуру.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Ці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структури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представляють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області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спадних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потоків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.</a:t>
            </a:r>
          </a:p>
          <a:p>
            <a:pPr>
              <a:buNone/>
            </a:pPr>
            <a:endParaRPr lang="ru-RU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      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Найбільш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відомим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утворенням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Юпітера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є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Велика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червона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пляма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,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що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спостерігається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на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поверхні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Юпітера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протягом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останніх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300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років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3900486" cy="23254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Атмосфера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6488668"/>
            <a:ext cx="4429124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hlinkClick r:id="rId2"/>
              </a:rPr>
              <a:t>www.studentshelper.org.ua/</a:t>
            </a:r>
            <a:endParaRPr lang="ru-RU" dirty="0"/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42984"/>
            <a:ext cx="5429256" cy="57150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dirty="0" smtClean="0"/>
              <a:t>          Велика </a:t>
            </a:r>
            <a:r>
              <a:rPr lang="ru-RU" sz="1800" dirty="0" err="1" smtClean="0"/>
              <a:t>Червона</a:t>
            </a:r>
            <a:r>
              <a:rPr lang="ru-RU" sz="1800" dirty="0" smtClean="0"/>
              <a:t> </a:t>
            </a:r>
            <a:r>
              <a:rPr lang="ru-RU" sz="1800" dirty="0" err="1" smtClean="0"/>
              <a:t>Пляма</a:t>
            </a:r>
            <a:r>
              <a:rPr lang="ru-RU" sz="1800" dirty="0" smtClean="0"/>
              <a:t> — </a:t>
            </a:r>
            <a:r>
              <a:rPr lang="ru-RU" sz="1800" dirty="0" err="1" smtClean="0"/>
              <a:t>овальне</a:t>
            </a:r>
            <a:r>
              <a:rPr lang="ru-RU" sz="1800" dirty="0" smtClean="0"/>
              <a:t> </a:t>
            </a:r>
            <a:r>
              <a:rPr lang="ru-RU" sz="1800" dirty="0" err="1" smtClean="0"/>
              <a:t>утворення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зі</a:t>
            </a:r>
            <a:r>
              <a:rPr lang="ru-RU" sz="1800" dirty="0" smtClean="0"/>
              <a:t> </a:t>
            </a:r>
            <a:r>
              <a:rPr lang="ru-RU" sz="1800" dirty="0" err="1" smtClean="0"/>
              <a:t>змінними</a:t>
            </a:r>
            <a:r>
              <a:rPr lang="ru-RU" sz="1800" dirty="0" smtClean="0"/>
              <a:t> </a:t>
            </a:r>
            <a:r>
              <a:rPr lang="ru-RU" sz="1800" dirty="0" err="1" smtClean="0"/>
              <a:t>розмірами</a:t>
            </a:r>
            <a:r>
              <a:rPr lang="ru-RU" sz="1800" dirty="0" smtClean="0"/>
              <a:t>, </a:t>
            </a:r>
            <a:r>
              <a:rPr lang="ru-RU" sz="1800" dirty="0" err="1" smtClean="0"/>
              <a:t>розташоване</a:t>
            </a:r>
            <a:r>
              <a:rPr lang="ru-RU" sz="1800" dirty="0" smtClean="0"/>
              <a:t> в </a:t>
            </a:r>
            <a:r>
              <a:rPr lang="ru-RU" sz="1800" dirty="0" err="1" smtClean="0"/>
              <a:t>південній</a:t>
            </a:r>
            <a:r>
              <a:rPr lang="ru-RU" sz="1800" dirty="0" smtClean="0"/>
              <a:t> </a:t>
            </a:r>
            <a:r>
              <a:rPr lang="ru-RU" sz="1800" dirty="0" err="1" smtClean="0"/>
              <a:t>тропічній</a:t>
            </a:r>
            <a:r>
              <a:rPr lang="ru-RU" sz="1800" dirty="0" smtClean="0"/>
              <a:t> </a:t>
            </a:r>
            <a:r>
              <a:rPr lang="ru-RU" sz="1800" dirty="0" err="1" smtClean="0"/>
              <a:t>зоні</a:t>
            </a:r>
            <a:r>
              <a:rPr lang="ru-RU" sz="1800" dirty="0" smtClean="0"/>
              <a:t>. </a:t>
            </a:r>
            <a:r>
              <a:rPr lang="ru-RU" sz="1800" dirty="0" err="1" smtClean="0"/>
              <a:t>Насправді</a:t>
            </a:r>
            <a:r>
              <a:rPr lang="ru-RU" sz="1800" dirty="0" smtClean="0"/>
              <a:t> </a:t>
            </a:r>
            <a:r>
              <a:rPr lang="ru-RU" sz="1800" dirty="0" err="1" smtClean="0"/>
              <a:t>це</a:t>
            </a:r>
            <a:r>
              <a:rPr lang="ru-RU" sz="1800" dirty="0" smtClean="0"/>
              <a:t> </a:t>
            </a:r>
            <a:r>
              <a:rPr lang="ru-RU" sz="1800" dirty="0" err="1" smtClean="0"/>
              <a:t>довготривалий</a:t>
            </a:r>
            <a:r>
              <a:rPr lang="ru-RU" sz="1800" dirty="0" smtClean="0"/>
              <a:t> </a:t>
            </a:r>
            <a:r>
              <a:rPr lang="ru-RU" sz="1800" dirty="0" err="1" smtClean="0"/>
              <a:t>вільний</a:t>
            </a:r>
            <a:r>
              <a:rPr lang="ru-RU" sz="1800" dirty="0" smtClean="0"/>
              <a:t> вихор (антициклон) в </a:t>
            </a:r>
            <a:r>
              <a:rPr lang="ru-RU" sz="1800" dirty="0" err="1" smtClean="0"/>
              <a:t>атмосфері</a:t>
            </a:r>
            <a:r>
              <a:rPr lang="ru-RU" sz="1800" dirty="0" smtClean="0"/>
              <a:t> </a:t>
            </a:r>
            <a:r>
              <a:rPr lang="ru-RU" sz="1800" dirty="0" err="1" smtClean="0"/>
              <a:t>Юпітера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робить</a:t>
            </a:r>
            <a:r>
              <a:rPr lang="ru-RU" sz="1800" dirty="0" smtClean="0"/>
              <a:t> </a:t>
            </a:r>
            <a:r>
              <a:rPr lang="ru-RU" sz="1800" dirty="0" err="1" smtClean="0"/>
              <a:t>повний</a:t>
            </a:r>
            <a:r>
              <a:rPr lang="ru-RU" sz="1800" dirty="0" smtClean="0"/>
              <a:t> </a:t>
            </a:r>
            <a:r>
              <a:rPr lang="ru-RU" sz="1800" dirty="0" err="1" smtClean="0"/>
              <a:t>оберт</a:t>
            </a:r>
            <a:r>
              <a:rPr lang="ru-RU" sz="1800" dirty="0" smtClean="0"/>
              <a:t> за 6 </a:t>
            </a:r>
            <a:r>
              <a:rPr lang="ru-RU" sz="1800" dirty="0" err="1" smtClean="0"/>
              <a:t>земних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діб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характеризується</a:t>
            </a:r>
            <a:r>
              <a:rPr lang="ru-RU" sz="1800" dirty="0" smtClean="0"/>
              <a:t>, як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світлі</a:t>
            </a:r>
            <a:r>
              <a:rPr lang="ru-RU" sz="1800" dirty="0" smtClean="0"/>
              <a:t> </a:t>
            </a:r>
            <a:r>
              <a:rPr lang="ru-RU" sz="1800" dirty="0" err="1" smtClean="0"/>
              <a:t>зони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сходять</a:t>
            </a:r>
            <a:r>
              <a:rPr lang="ru-RU" sz="1800" dirty="0" smtClean="0"/>
              <a:t> </a:t>
            </a:r>
            <a:r>
              <a:rPr lang="ru-RU" sz="1800" dirty="0" err="1" smtClean="0"/>
              <a:t>плинами</a:t>
            </a:r>
            <a:r>
              <a:rPr lang="ru-RU" sz="1800" dirty="0" smtClean="0"/>
              <a:t> в </a:t>
            </a:r>
            <a:r>
              <a:rPr lang="ru-RU" sz="1800" dirty="0" err="1" smtClean="0"/>
              <a:t>атмосфері</a:t>
            </a:r>
            <a:r>
              <a:rPr lang="ru-RU" sz="1800" dirty="0" smtClean="0"/>
              <a:t>. </a:t>
            </a:r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         Хмари в </a:t>
            </a:r>
            <a:r>
              <a:rPr lang="ru-RU" sz="1800" dirty="0" err="1" smtClean="0"/>
              <a:t>ньому</a:t>
            </a:r>
            <a:r>
              <a:rPr lang="ru-RU" sz="1800" dirty="0" smtClean="0"/>
              <a:t> </a:t>
            </a:r>
            <a:r>
              <a:rPr lang="ru-RU" sz="1800" dirty="0" err="1" smtClean="0"/>
              <a:t>розташовані</a:t>
            </a:r>
            <a:r>
              <a:rPr lang="ru-RU" sz="1800" dirty="0" smtClean="0"/>
              <a:t> </a:t>
            </a:r>
            <a:r>
              <a:rPr lang="ru-RU" sz="1800" dirty="0" err="1" smtClean="0"/>
              <a:t>вище</a:t>
            </a:r>
            <a:r>
              <a:rPr lang="ru-RU" sz="1800" dirty="0" smtClean="0"/>
              <a:t>, а температура </a:t>
            </a:r>
            <a:r>
              <a:rPr lang="ru-RU" sz="1800" dirty="0" err="1" smtClean="0"/>
              <a:t>їх</a:t>
            </a:r>
            <a:r>
              <a:rPr lang="ru-RU" sz="1800" dirty="0" smtClean="0"/>
              <a:t> </a:t>
            </a:r>
            <a:r>
              <a:rPr lang="ru-RU" sz="1800" dirty="0" err="1" smtClean="0"/>
              <a:t>нижче</a:t>
            </a:r>
            <a:r>
              <a:rPr lang="ru-RU" sz="1800" dirty="0" smtClean="0"/>
              <a:t>, </a:t>
            </a:r>
            <a:r>
              <a:rPr lang="ru-RU" sz="1800" dirty="0" err="1" smtClean="0"/>
              <a:t>ніж</a:t>
            </a:r>
            <a:r>
              <a:rPr lang="ru-RU" sz="1800" dirty="0" smtClean="0"/>
              <a:t> у </a:t>
            </a:r>
            <a:r>
              <a:rPr lang="ru-RU" sz="1800" dirty="0" err="1" smtClean="0"/>
              <a:t>сусідніх</a:t>
            </a:r>
            <a:r>
              <a:rPr lang="ru-RU" sz="1800" dirty="0" smtClean="0"/>
              <a:t> областях </a:t>
            </a:r>
            <a:r>
              <a:rPr lang="ru-RU" sz="1800" dirty="0" err="1" smtClean="0"/>
              <a:t>поясів</a:t>
            </a:r>
            <a:r>
              <a:rPr lang="ru-RU" sz="1800" dirty="0" smtClean="0"/>
              <a:t>. У </a:t>
            </a:r>
            <a:r>
              <a:rPr lang="ru-RU" sz="1800" dirty="0" err="1" smtClean="0"/>
              <a:t>даний</a:t>
            </a:r>
            <a:r>
              <a:rPr lang="ru-RU" sz="1800" dirty="0" smtClean="0"/>
              <a:t> час «</a:t>
            </a:r>
            <a:r>
              <a:rPr lang="ru-RU" sz="1800" dirty="0" err="1" smtClean="0"/>
              <a:t>пляма</a:t>
            </a:r>
            <a:r>
              <a:rPr lang="ru-RU" sz="1800" dirty="0" smtClean="0"/>
              <a:t>» </a:t>
            </a:r>
            <a:r>
              <a:rPr lang="ru-RU" sz="1800" dirty="0" err="1" smtClean="0"/>
              <a:t>має</a:t>
            </a:r>
            <a:r>
              <a:rPr lang="ru-RU" sz="1800" dirty="0" smtClean="0"/>
              <a:t> </a:t>
            </a:r>
            <a:r>
              <a:rPr lang="ru-RU" sz="1800" dirty="0" err="1" smtClean="0"/>
              <a:t>розміри</a:t>
            </a:r>
            <a:r>
              <a:rPr lang="ru-RU" sz="1800" dirty="0" smtClean="0"/>
              <a:t> 15х30 тис. км, а сто </a:t>
            </a:r>
            <a:r>
              <a:rPr lang="ru-RU" sz="1800" dirty="0" err="1" smtClean="0"/>
              <a:t>років</a:t>
            </a:r>
            <a:r>
              <a:rPr lang="ru-RU" sz="1800" dirty="0" smtClean="0"/>
              <a:t> тому </a:t>
            </a:r>
            <a:r>
              <a:rPr lang="ru-RU" sz="1800" dirty="0" err="1" smtClean="0"/>
              <a:t>спостерігачі</a:t>
            </a:r>
            <a:r>
              <a:rPr lang="ru-RU" sz="1800" dirty="0" smtClean="0"/>
              <a:t> </a:t>
            </a:r>
            <a:r>
              <a:rPr lang="ru-RU" sz="1800" dirty="0" err="1" smtClean="0"/>
              <a:t>відзначали</a:t>
            </a:r>
            <a:r>
              <a:rPr lang="ru-RU" sz="1800" dirty="0" smtClean="0"/>
              <a:t> в 2 рази </a:t>
            </a:r>
            <a:r>
              <a:rPr lang="ru-RU" sz="1800" dirty="0" err="1" smtClean="0"/>
              <a:t>більші</a:t>
            </a:r>
            <a:r>
              <a:rPr lang="ru-RU" sz="1800" dirty="0" smtClean="0"/>
              <a:t> </a:t>
            </a:r>
            <a:r>
              <a:rPr lang="ru-RU" sz="1800" dirty="0" err="1" smtClean="0"/>
              <a:t>розміри</a:t>
            </a:r>
            <a:r>
              <a:rPr lang="ru-RU" sz="1800" dirty="0" smtClean="0"/>
              <a:t>. </a:t>
            </a:r>
            <a:r>
              <a:rPr lang="ru-RU" sz="1800" dirty="0" err="1" smtClean="0"/>
              <a:t>Іноді</a:t>
            </a:r>
            <a:r>
              <a:rPr lang="ru-RU" sz="1800" dirty="0" smtClean="0"/>
              <a:t> вона </a:t>
            </a:r>
            <a:r>
              <a:rPr lang="ru-RU" sz="1800" dirty="0" err="1" smtClean="0"/>
              <a:t>буває</a:t>
            </a:r>
            <a:r>
              <a:rPr lang="ru-RU" sz="1800" dirty="0" smtClean="0"/>
              <a:t> не </a:t>
            </a:r>
            <a:r>
              <a:rPr lang="ru-RU" sz="1800" dirty="0" err="1" smtClean="0"/>
              <a:t>дуже</a:t>
            </a:r>
            <a:r>
              <a:rPr lang="ru-RU" sz="1800" dirty="0" smtClean="0"/>
              <a:t> </a:t>
            </a:r>
            <a:r>
              <a:rPr lang="ru-RU" sz="1800" dirty="0" err="1" smtClean="0"/>
              <a:t>чітко</a:t>
            </a:r>
            <a:r>
              <a:rPr lang="ru-RU" sz="1800" dirty="0" smtClean="0"/>
              <a:t> видимою.</a:t>
            </a:r>
            <a:endParaRPr lang="ru-RU" sz="1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401080" cy="66117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Велика </a:t>
            </a:r>
            <a:r>
              <a:rPr lang="ru-RU" dirty="0" err="1" smtClean="0"/>
              <a:t>Червона</a:t>
            </a:r>
            <a:r>
              <a:rPr lang="ru-RU" dirty="0" smtClean="0"/>
              <a:t> </a:t>
            </a:r>
            <a:r>
              <a:rPr lang="ru-RU" dirty="0" err="1" smtClean="0"/>
              <a:t>Пляма</a:t>
            </a:r>
            <a:endParaRPr lang="ru-RU" dirty="0"/>
          </a:p>
        </p:txBody>
      </p:sp>
      <p:pic>
        <p:nvPicPr>
          <p:cNvPr id="5122" name="Picture 2" descr="E:\презентації\Юпітер\633px-Great_Red_Spot_From_Voyager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09611" y="2857496"/>
            <a:ext cx="3520107" cy="333659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0" y="6488668"/>
            <a:ext cx="4429124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hlinkClick r:id="rId3"/>
              </a:rPr>
              <a:t>www.studentshelper.org.ua/</a:t>
            </a:r>
            <a:endParaRPr lang="ru-RU" dirty="0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14876" y="0"/>
            <a:ext cx="4429124" cy="3857628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Comic Sans MS" pitchFamily="66" charset="0"/>
              </a:rPr>
              <a:t>         </a:t>
            </a:r>
            <a:r>
              <a:rPr lang="ru-RU" sz="1800" dirty="0" err="1" smtClean="0">
                <a:latin typeface="Comic Sans MS" pitchFamily="66" charset="0"/>
              </a:rPr>
              <a:t>Космічний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апарат</a:t>
            </a:r>
            <a:r>
              <a:rPr lang="ru-RU" sz="1800" dirty="0" smtClean="0">
                <a:latin typeface="Comic Sans MS" pitchFamily="66" charset="0"/>
              </a:rPr>
              <a:t> "Вояджер 1" у </a:t>
            </a:r>
            <a:r>
              <a:rPr lang="ru-RU" sz="1800" dirty="0" err="1" smtClean="0">
                <a:latin typeface="Comic Sans MS" pitchFamily="66" charset="0"/>
              </a:rPr>
              <a:t>березні</a:t>
            </a:r>
            <a:r>
              <a:rPr lang="ru-RU" sz="1800" dirty="0" smtClean="0">
                <a:latin typeface="Comic Sans MS" pitchFamily="66" charset="0"/>
              </a:rPr>
              <a:t> 1979 м </a:t>
            </a:r>
            <a:r>
              <a:rPr lang="ru-RU" sz="1800" dirty="0" err="1" smtClean="0">
                <a:latin typeface="Comic Sans MS" pitchFamily="66" charset="0"/>
              </a:rPr>
              <a:t>уперше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сфотографував</a:t>
            </a:r>
            <a:r>
              <a:rPr lang="ru-RU" sz="1800" dirty="0" smtClean="0">
                <a:latin typeface="Comic Sans MS" pitchFamily="66" charset="0"/>
              </a:rPr>
              <a:t> систему </a:t>
            </a:r>
            <a:r>
              <a:rPr lang="ru-RU" sz="1800" dirty="0" err="1" smtClean="0">
                <a:latin typeface="Comic Sans MS" pitchFamily="66" charset="0"/>
              </a:rPr>
              <a:t>слабких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кілець</a:t>
            </a:r>
            <a:r>
              <a:rPr lang="ru-RU" sz="1800" dirty="0" smtClean="0">
                <a:latin typeface="Comic Sans MS" pitchFamily="66" charset="0"/>
              </a:rPr>
              <a:t>, шириною </a:t>
            </a:r>
            <a:r>
              <a:rPr lang="ru-RU" sz="1800" dirty="0" err="1" smtClean="0">
                <a:latin typeface="Comic Sans MS" pitchFamily="66" charset="0"/>
              </a:rPr>
              <a:t>близько</a:t>
            </a:r>
            <a:r>
              <a:rPr lang="ru-RU" sz="1800" dirty="0" smtClean="0">
                <a:latin typeface="Comic Sans MS" pitchFamily="66" charset="0"/>
              </a:rPr>
              <a:t> 1000 км </a:t>
            </a:r>
            <a:r>
              <a:rPr lang="ru-RU" sz="1800" dirty="0" err="1" smtClean="0">
                <a:latin typeface="Comic Sans MS" pitchFamily="66" charset="0"/>
              </a:rPr>
              <a:t>і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товщиною</a:t>
            </a:r>
            <a:r>
              <a:rPr lang="ru-RU" sz="1800" dirty="0" smtClean="0">
                <a:latin typeface="Comic Sans MS" pitchFamily="66" charset="0"/>
              </a:rPr>
              <a:t> не </a:t>
            </a:r>
            <a:r>
              <a:rPr lang="ru-RU" sz="1800" dirty="0" err="1" smtClean="0">
                <a:latin typeface="Comic Sans MS" pitchFamily="66" charset="0"/>
              </a:rPr>
              <a:t>більш</a:t>
            </a:r>
            <a:r>
              <a:rPr lang="ru-RU" sz="1800" dirty="0" smtClean="0">
                <a:latin typeface="Comic Sans MS" pitchFamily="66" charset="0"/>
              </a:rPr>
              <a:t> 30 км, </a:t>
            </a:r>
            <a:r>
              <a:rPr lang="ru-RU" sz="1800" dirty="0" err="1" smtClean="0">
                <a:latin typeface="Comic Sans MS" pitchFamily="66" charset="0"/>
              </a:rPr>
              <a:t>що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обертаються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навколо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Юпітера</a:t>
            </a:r>
            <a:r>
              <a:rPr lang="ru-RU" sz="1800" dirty="0" smtClean="0">
                <a:latin typeface="Comic Sans MS" pitchFamily="66" charset="0"/>
              </a:rPr>
              <a:t> на </a:t>
            </a:r>
            <a:r>
              <a:rPr lang="ru-RU" sz="1800" dirty="0" err="1" smtClean="0">
                <a:latin typeface="Comic Sans MS" pitchFamily="66" charset="0"/>
              </a:rPr>
              <a:t>відстані</a:t>
            </a:r>
            <a:r>
              <a:rPr lang="ru-RU" sz="1800" dirty="0" smtClean="0">
                <a:latin typeface="Comic Sans MS" pitchFamily="66" charset="0"/>
              </a:rPr>
              <a:t> 57000 км </a:t>
            </a:r>
            <a:r>
              <a:rPr lang="ru-RU" sz="1800" dirty="0" err="1" smtClean="0">
                <a:latin typeface="Comic Sans MS" pitchFamily="66" charset="0"/>
              </a:rPr>
              <a:t>від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хмарного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покриву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планети</a:t>
            </a:r>
            <a:r>
              <a:rPr lang="ru-RU" sz="1800" dirty="0" smtClean="0">
                <a:latin typeface="Comic Sans MS" pitchFamily="66" charset="0"/>
              </a:rPr>
              <a:t>. На </a:t>
            </a:r>
            <a:r>
              <a:rPr lang="ru-RU" sz="1800" dirty="0" err="1" smtClean="0">
                <a:latin typeface="Comic Sans MS" pitchFamily="66" charset="0"/>
              </a:rPr>
              <a:t>відміну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від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кілець</a:t>
            </a:r>
            <a:r>
              <a:rPr lang="ru-RU" sz="1800" dirty="0" smtClean="0">
                <a:latin typeface="Comic Sans MS" pitchFamily="66" charset="0"/>
              </a:rPr>
              <a:t> Сатурна, </a:t>
            </a:r>
            <a:r>
              <a:rPr lang="ru-RU" sz="1800" dirty="0" err="1" smtClean="0">
                <a:latin typeface="Comic Sans MS" pitchFamily="66" charset="0"/>
              </a:rPr>
              <a:t>кільця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Юпітера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темні</a:t>
            </a:r>
            <a:r>
              <a:rPr lang="ru-RU" sz="1800" dirty="0" smtClean="0">
                <a:latin typeface="Comic Sans MS" pitchFamily="66" charset="0"/>
              </a:rPr>
              <a:t> (альбедо(</a:t>
            </a:r>
            <a:r>
              <a:rPr lang="ru-RU" sz="1800" dirty="0" err="1" smtClean="0">
                <a:latin typeface="Comic Sans MS" pitchFamily="66" charset="0"/>
              </a:rPr>
              <a:t>відбивна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здатність</a:t>
            </a:r>
            <a:r>
              <a:rPr lang="ru-RU" sz="1800" dirty="0" smtClean="0">
                <a:latin typeface="Comic Sans MS" pitchFamily="66" charset="0"/>
              </a:rPr>
              <a:t>) - 0,05). </a:t>
            </a:r>
            <a:r>
              <a:rPr lang="ru-RU" sz="1800" dirty="0" err="1" smtClean="0">
                <a:latin typeface="Comic Sans MS" pitchFamily="66" charset="0"/>
              </a:rPr>
              <a:t>і</a:t>
            </a:r>
            <a:r>
              <a:rPr lang="ru-RU" sz="1800" dirty="0" smtClean="0">
                <a:latin typeface="Comic Sans MS" pitchFamily="66" charset="0"/>
              </a:rPr>
              <a:t>, </a:t>
            </a:r>
            <a:r>
              <a:rPr lang="ru-RU" sz="1800" dirty="0" err="1" smtClean="0">
                <a:latin typeface="Comic Sans MS" pitchFamily="66" charset="0"/>
              </a:rPr>
              <a:t>імовірно</a:t>
            </a:r>
            <a:r>
              <a:rPr lang="ru-RU" sz="1800" dirty="0" smtClean="0">
                <a:latin typeface="Comic Sans MS" pitchFamily="66" charset="0"/>
              </a:rPr>
              <a:t>, </a:t>
            </a:r>
            <a:r>
              <a:rPr lang="ru-RU" sz="1800" dirty="0" err="1" smtClean="0">
                <a:latin typeface="Comic Sans MS" pitchFamily="66" charset="0"/>
              </a:rPr>
              <a:t>складаються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з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дуже</a:t>
            </a:r>
            <a:r>
              <a:rPr lang="ru-RU" sz="1800" dirty="0" smtClean="0">
                <a:latin typeface="Comic Sans MS" pitchFamily="66" charset="0"/>
              </a:rPr>
              <a:t> невеликих </a:t>
            </a:r>
            <a:r>
              <a:rPr lang="ru-RU" sz="1800" dirty="0" err="1" smtClean="0">
                <a:latin typeface="Comic Sans MS" pitchFamily="66" charset="0"/>
              </a:rPr>
              <a:t>твердих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часток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метеорної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природи</a:t>
            </a:r>
            <a:endParaRPr lang="ru-RU" dirty="0">
              <a:latin typeface="Comic Sans MS" pitchFamily="66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142852"/>
            <a:ext cx="6186502" cy="589738"/>
          </a:xfrm>
        </p:spPr>
        <p:txBody>
          <a:bodyPr>
            <a:noAutofit/>
          </a:bodyPr>
          <a:lstStyle/>
          <a:p>
            <a:r>
              <a:rPr lang="ru-RU" sz="4800" dirty="0" err="1" smtClean="0"/>
              <a:t>Кільця</a:t>
            </a:r>
            <a:endParaRPr lang="ru-RU" sz="4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3718679"/>
            <a:ext cx="4572000" cy="313932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Частки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кілець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Юпітера</a:t>
            </a:r>
            <a:r>
              <a:rPr lang="ru-RU" dirty="0" smtClean="0">
                <a:latin typeface="Comic Sans MS" pitchFamily="66" charset="0"/>
              </a:rPr>
              <a:t>, </a:t>
            </a:r>
            <a:r>
              <a:rPr lang="ru-RU" dirty="0" err="1" smtClean="0">
                <a:latin typeface="Comic Sans MS" pitchFamily="66" charset="0"/>
              </a:rPr>
              <a:t>швидше</a:t>
            </a:r>
            <a:r>
              <a:rPr lang="ru-RU" dirty="0" smtClean="0">
                <a:latin typeface="Comic Sans MS" pitchFamily="66" charset="0"/>
              </a:rPr>
              <a:t> за все, не </a:t>
            </a:r>
            <a:r>
              <a:rPr lang="ru-RU" dirty="0" err="1" smtClean="0">
                <a:latin typeface="Comic Sans MS" pitchFamily="66" charset="0"/>
              </a:rPr>
              <a:t>залишаються</a:t>
            </a:r>
            <a:r>
              <a:rPr lang="ru-RU" dirty="0" smtClean="0">
                <a:latin typeface="Comic Sans MS" pitchFamily="66" charset="0"/>
              </a:rPr>
              <a:t> в них </a:t>
            </a:r>
            <a:r>
              <a:rPr lang="ru-RU" dirty="0" err="1" smtClean="0">
                <a:latin typeface="Comic Sans MS" pitchFamily="66" charset="0"/>
              </a:rPr>
              <a:t>довго</a:t>
            </a:r>
            <a:r>
              <a:rPr lang="ru-RU" dirty="0" smtClean="0">
                <a:latin typeface="Comic Sans MS" pitchFamily="66" charset="0"/>
              </a:rPr>
              <a:t> (через </a:t>
            </a:r>
            <a:r>
              <a:rPr lang="ru-RU" dirty="0" err="1" smtClean="0">
                <a:latin typeface="Comic Sans MS" pitchFamily="66" charset="0"/>
              </a:rPr>
              <a:t>перешкоди</a:t>
            </a:r>
            <a:r>
              <a:rPr lang="ru-RU" dirty="0" smtClean="0">
                <a:latin typeface="Comic Sans MS" pitchFamily="66" charset="0"/>
              </a:rPr>
              <a:t>, </a:t>
            </a:r>
            <a:r>
              <a:rPr lang="ru-RU" dirty="0" err="1" smtClean="0">
                <a:latin typeface="Comic Sans MS" pitchFamily="66" charset="0"/>
              </a:rPr>
              <a:t>створюваних</a:t>
            </a:r>
            <a:r>
              <a:rPr lang="ru-RU" dirty="0" smtClean="0">
                <a:latin typeface="Comic Sans MS" pitchFamily="66" charset="0"/>
              </a:rPr>
              <a:t> атмосферою </a:t>
            </a:r>
            <a:r>
              <a:rPr lang="ru-RU" dirty="0" err="1" smtClean="0">
                <a:latin typeface="Comic Sans MS" pitchFamily="66" charset="0"/>
              </a:rPr>
              <a:t>і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магнітним</a:t>
            </a:r>
            <a:r>
              <a:rPr lang="ru-RU" dirty="0" smtClean="0">
                <a:latin typeface="Comic Sans MS" pitchFamily="66" charset="0"/>
              </a:rPr>
              <a:t> полем). </a:t>
            </a:r>
            <a:r>
              <a:rPr lang="ru-RU" dirty="0" err="1" smtClean="0">
                <a:latin typeface="Comic Sans MS" pitchFamily="66" charset="0"/>
              </a:rPr>
              <a:t>Отже</a:t>
            </a:r>
            <a:r>
              <a:rPr lang="ru-RU" dirty="0" smtClean="0">
                <a:latin typeface="Comic Sans MS" pitchFamily="66" charset="0"/>
              </a:rPr>
              <a:t>, раз </a:t>
            </a:r>
            <a:r>
              <a:rPr lang="ru-RU" dirty="0" err="1" smtClean="0">
                <a:latin typeface="Comic Sans MS" pitchFamily="66" charset="0"/>
              </a:rPr>
              <a:t>кільця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постійні</a:t>
            </a:r>
            <a:r>
              <a:rPr lang="ru-RU" dirty="0" smtClean="0">
                <a:latin typeface="Comic Sans MS" pitchFamily="66" charset="0"/>
              </a:rPr>
              <a:t>, то вони </a:t>
            </a:r>
            <a:r>
              <a:rPr lang="ru-RU" dirty="0" err="1" smtClean="0">
                <a:latin typeface="Comic Sans MS" pitchFamily="66" charset="0"/>
              </a:rPr>
              <a:t>повинні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безупинно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поповнюватися</a:t>
            </a:r>
            <a:r>
              <a:rPr lang="ru-RU" dirty="0" smtClean="0">
                <a:latin typeface="Comic Sans MS" pitchFamily="66" charset="0"/>
              </a:rPr>
              <a:t>. </a:t>
            </a:r>
            <a:r>
              <a:rPr lang="ru-RU" dirty="0" err="1" smtClean="0">
                <a:latin typeface="Comic Sans MS" pitchFamily="66" charset="0"/>
              </a:rPr>
              <a:t>Невеликі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супутники</a:t>
            </a:r>
            <a:r>
              <a:rPr lang="ru-RU" dirty="0" smtClean="0">
                <a:latin typeface="Comic Sans MS" pitchFamily="66" charset="0"/>
              </a:rPr>
              <a:t> Метис </a:t>
            </a:r>
            <a:r>
              <a:rPr lang="ru-RU" dirty="0" err="1" smtClean="0">
                <a:latin typeface="Comic Sans MS" pitchFamily="66" charset="0"/>
              </a:rPr>
              <a:t>і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Адрастея</a:t>
            </a:r>
            <a:r>
              <a:rPr lang="ru-RU" dirty="0" smtClean="0">
                <a:latin typeface="Comic Sans MS" pitchFamily="66" charset="0"/>
              </a:rPr>
              <a:t>, </a:t>
            </a:r>
            <a:r>
              <a:rPr lang="ru-RU" dirty="0" err="1" smtClean="0">
                <a:latin typeface="Comic Sans MS" pitchFamily="66" charset="0"/>
              </a:rPr>
              <a:t>чиї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орбіти</a:t>
            </a:r>
            <a:r>
              <a:rPr lang="ru-RU" dirty="0" smtClean="0">
                <a:latin typeface="Comic Sans MS" pitchFamily="66" charset="0"/>
              </a:rPr>
              <a:t> лежать у межах </a:t>
            </a:r>
            <a:r>
              <a:rPr lang="ru-RU" dirty="0" err="1" smtClean="0">
                <a:latin typeface="Comic Sans MS" pitchFamily="66" charset="0"/>
              </a:rPr>
              <a:t>кілець</a:t>
            </a:r>
            <a:r>
              <a:rPr lang="ru-RU" dirty="0" smtClean="0">
                <a:latin typeface="Comic Sans MS" pitchFamily="66" charset="0"/>
              </a:rPr>
              <a:t>, - </a:t>
            </a:r>
            <a:r>
              <a:rPr lang="ru-RU" dirty="0" err="1" smtClean="0">
                <a:latin typeface="Comic Sans MS" pitchFamily="66" charset="0"/>
              </a:rPr>
              <a:t>очевидні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джерела</a:t>
            </a:r>
            <a:r>
              <a:rPr lang="ru-RU" dirty="0" smtClean="0">
                <a:latin typeface="Comic Sans MS" pitchFamily="66" charset="0"/>
              </a:rPr>
              <a:t> таких </a:t>
            </a:r>
            <a:r>
              <a:rPr lang="ru-RU" dirty="0" err="1" smtClean="0">
                <a:latin typeface="Comic Sans MS" pitchFamily="66" charset="0"/>
              </a:rPr>
              <a:t>поповнень</a:t>
            </a:r>
            <a:r>
              <a:rPr lang="ru-RU" dirty="0" smtClean="0">
                <a:latin typeface="Comic Sans MS" pitchFamily="66" charset="0"/>
              </a:rPr>
              <a:t>. З </a:t>
            </a:r>
            <a:r>
              <a:rPr lang="ru-RU" dirty="0" err="1" smtClean="0">
                <a:latin typeface="Comic Sans MS" pitchFamily="66" charset="0"/>
              </a:rPr>
              <a:t>Землі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кільця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Юпітера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можуть</a:t>
            </a:r>
            <a:r>
              <a:rPr lang="ru-RU" dirty="0" smtClean="0">
                <a:latin typeface="Comic Sans MS" pitchFamily="66" charset="0"/>
              </a:rPr>
              <a:t> бути </a:t>
            </a:r>
            <a:r>
              <a:rPr lang="ru-RU" dirty="0" err="1" smtClean="0">
                <a:latin typeface="Comic Sans MS" pitchFamily="66" charset="0"/>
              </a:rPr>
              <a:t>помічені</a:t>
            </a:r>
            <a:r>
              <a:rPr lang="ru-RU" dirty="0" smtClean="0">
                <a:latin typeface="Comic Sans MS" pitchFamily="66" charset="0"/>
              </a:rPr>
              <a:t> при </a:t>
            </a:r>
            <a:r>
              <a:rPr lang="ru-RU" dirty="0" err="1" smtClean="0">
                <a:latin typeface="Comic Sans MS" pitchFamily="66" charset="0"/>
              </a:rPr>
              <a:t>спостереженні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тільки</a:t>
            </a:r>
            <a:r>
              <a:rPr lang="ru-RU" dirty="0" smtClean="0">
                <a:latin typeface="Comic Sans MS" pitchFamily="66" charset="0"/>
              </a:rPr>
              <a:t> в </a:t>
            </a:r>
            <a:r>
              <a:rPr lang="ru-RU" dirty="0" err="1" smtClean="0">
                <a:latin typeface="Comic Sans MS" pitchFamily="66" charset="0"/>
              </a:rPr>
              <a:t>ІЧ-діапазоні</a:t>
            </a:r>
            <a:r>
              <a:rPr lang="ru-RU" dirty="0" smtClean="0">
                <a:latin typeface="Comic Sans MS" pitchFamily="66" charset="0"/>
              </a:rPr>
              <a:t>.</a:t>
            </a:r>
            <a:endParaRPr lang="ru-RU" dirty="0"/>
          </a:p>
        </p:txBody>
      </p:sp>
      <p:pic>
        <p:nvPicPr>
          <p:cNvPr id="6146" name="Picture 2" descr="E:\презентації\Юпітер\jupiter_0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32" y="4000504"/>
            <a:ext cx="2786082" cy="2703953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6148" name="Picture 4" descr="E:\презентації\Юпітер\jupiter_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928670"/>
            <a:ext cx="3053561" cy="247331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14422"/>
            <a:ext cx="8572528" cy="48577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>
                <a:latin typeface="Comic Sans MS" pitchFamily="66" charset="0"/>
              </a:rPr>
              <a:t>          </a:t>
            </a:r>
            <a:r>
              <a:rPr lang="ru-RU" sz="2000" dirty="0" err="1" smtClean="0">
                <a:latin typeface="Comic Sans MS" pitchFamily="66" charset="0"/>
              </a:rPr>
              <a:t>Юпітер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має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величезне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магнітне</a:t>
            </a:r>
            <a:r>
              <a:rPr lang="ru-RU" sz="2000" dirty="0" smtClean="0">
                <a:latin typeface="Comic Sans MS" pitchFamily="66" charset="0"/>
              </a:rPr>
              <a:t> поле, </a:t>
            </a:r>
            <a:r>
              <a:rPr lang="ru-RU" sz="2000" dirty="0" err="1" smtClean="0">
                <a:latin typeface="Comic Sans MS" pitchFamily="66" charset="0"/>
              </a:rPr>
              <a:t>що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складається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з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двох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компонетних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полів</a:t>
            </a:r>
            <a:r>
              <a:rPr lang="ru-RU" sz="2000" dirty="0" smtClean="0">
                <a:latin typeface="Comic Sans MS" pitchFamily="66" charset="0"/>
              </a:rPr>
              <a:t>: </a:t>
            </a:r>
            <a:r>
              <a:rPr lang="ru-RU" sz="2000" u="sng" dirty="0" smtClean="0">
                <a:latin typeface="Comic Sans MS" pitchFamily="66" charset="0"/>
              </a:rPr>
              <a:t>дипольного</a:t>
            </a:r>
            <a:r>
              <a:rPr lang="ru-RU" sz="2000" dirty="0" smtClean="0">
                <a:latin typeface="Comic Sans MS" pitchFamily="66" charset="0"/>
              </a:rPr>
              <a:t> (як поле </a:t>
            </a:r>
            <a:r>
              <a:rPr lang="ru-RU" sz="2000" dirty="0" err="1" smtClean="0">
                <a:latin typeface="Comic Sans MS" pitchFamily="66" charset="0"/>
              </a:rPr>
              <a:t>Землі</a:t>
            </a:r>
            <a:r>
              <a:rPr lang="ru-RU" sz="2000" dirty="0" smtClean="0">
                <a:latin typeface="Comic Sans MS" pitchFamily="66" charset="0"/>
              </a:rPr>
              <a:t>), </a:t>
            </a:r>
            <a:r>
              <a:rPr lang="ru-RU" sz="2000" dirty="0" err="1" smtClean="0">
                <a:latin typeface="Comic Sans MS" pitchFamily="66" charset="0"/>
              </a:rPr>
              <a:t>що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простирається</a:t>
            </a:r>
            <a:r>
              <a:rPr lang="ru-RU" sz="2000" dirty="0" smtClean="0">
                <a:latin typeface="Comic Sans MS" pitchFamily="66" charset="0"/>
              </a:rPr>
              <a:t> до 1,5 млн. км. </a:t>
            </a:r>
            <a:r>
              <a:rPr lang="ru-RU" sz="2000" dirty="0" err="1" smtClean="0">
                <a:latin typeface="Comic Sans MS" pitchFamily="66" charset="0"/>
              </a:rPr>
              <a:t>від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Юпітера</a:t>
            </a:r>
            <a:r>
              <a:rPr lang="ru-RU" sz="2000" dirty="0" smtClean="0">
                <a:latin typeface="Comic Sans MS" pitchFamily="66" charset="0"/>
              </a:rPr>
              <a:t>, </a:t>
            </a:r>
            <a:r>
              <a:rPr lang="ru-RU" sz="2000" dirty="0" err="1" smtClean="0">
                <a:latin typeface="Comic Sans MS" pitchFamily="66" charset="0"/>
              </a:rPr>
              <a:t>і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u="sng" dirty="0" err="1" smtClean="0">
                <a:latin typeface="Comic Sans MS" pitchFamily="66" charset="0"/>
              </a:rPr>
              <a:t>недипольного</a:t>
            </a:r>
            <a:r>
              <a:rPr lang="ru-RU" sz="2000" dirty="0" smtClean="0">
                <a:latin typeface="Comic Sans MS" pitchFamily="66" charset="0"/>
              </a:rPr>
              <a:t>, </a:t>
            </a:r>
            <a:r>
              <a:rPr lang="ru-RU" sz="2000" dirty="0" err="1" smtClean="0">
                <a:latin typeface="Comic Sans MS" pitchFamily="66" charset="0"/>
              </a:rPr>
              <a:t>що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займає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іншу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частину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магнітосфери</a:t>
            </a:r>
            <a:r>
              <a:rPr lang="ru-RU" sz="2000" dirty="0" smtClean="0">
                <a:latin typeface="Comic Sans MS" pitchFamily="66" charset="0"/>
              </a:rPr>
              <a:t>. </a:t>
            </a:r>
            <a:r>
              <a:rPr lang="ru-RU" sz="2000" dirty="0" err="1" smtClean="0">
                <a:latin typeface="Comic Sans MS" pitchFamily="66" charset="0"/>
              </a:rPr>
              <a:t>Напруженість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магнітного</a:t>
            </a:r>
            <a:r>
              <a:rPr lang="ru-RU" sz="2000" dirty="0" smtClean="0">
                <a:latin typeface="Comic Sans MS" pitchFamily="66" charset="0"/>
              </a:rPr>
              <a:t> поля в </a:t>
            </a:r>
            <a:r>
              <a:rPr lang="ru-RU" sz="2000" dirty="0" err="1" smtClean="0">
                <a:latin typeface="Comic Sans MS" pitchFamily="66" charset="0"/>
              </a:rPr>
              <a:t>поверхні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планети</a:t>
            </a:r>
            <a:r>
              <a:rPr lang="ru-RU" sz="2000" dirty="0" smtClean="0">
                <a:latin typeface="Comic Sans MS" pitchFamily="66" charset="0"/>
              </a:rPr>
              <a:t> 10-15 </a:t>
            </a:r>
            <a:r>
              <a:rPr lang="ru-RU" sz="2000" dirty="0" err="1" smtClean="0">
                <a:latin typeface="Comic Sans MS" pitchFamily="66" charset="0"/>
              </a:rPr>
              <a:t>ерстед</a:t>
            </a:r>
            <a:r>
              <a:rPr lang="ru-RU" sz="2000" dirty="0" smtClean="0">
                <a:latin typeface="Comic Sans MS" pitchFamily="66" charset="0"/>
              </a:rPr>
              <a:t>, </a:t>
            </a:r>
            <a:r>
              <a:rPr lang="ru-RU" sz="2000" dirty="0" err="1" smtClean="0">
                <a:latin typeface="Comic Sans MS" pitchFamily="66" charset="0"/>
              </a:rPr>
              <a:t>тобто</a:t>
            </a:r>
            <a:r>
              <a:rPr lang="ru-RU" sz="2000" dirty="0" smtClean="0">
                <a:latin typeface="Comic Sans MS" pitchFamily="66" charset="0"/>
              </a:rPr>
              <a:t> в 20 </a:t>
            </a:r>
            <a:r>
              <a:rPr lang="ru-RU" sz="2000" dirty="0" err="1" smtClean="0">
                <a:latin typeface="Comic Sans MS" pitchFamily="66" charset="0"/>
              </a:rPr>
              <a:t>разів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більше</a:t>
            </a:r>
            <a:r>
              <a:rPr lang="ru-RU" sz="2000" dirty="0" smtClean="0">
                <a:latin typeface="Comic Sans MS" pitchFamily="66" charset="0"/>
              </a:rPr>
              <a:t>, </a:t>
            </a:r>
            <a:r>
              <a:rPr lang="ru-RU" sz="2000" dirty="0" err="1" smtClean="0">
                <a:latin typeface="Comic Sans MS" pitchFamily="66" charset="0"/>
              </a:rPr>
              <a:t>ніж</a:t>
            </a:r>
            <a:r>
              <a:rPr lang="ru-RU" sz="2000" dirty="0" smtClean="0">
                <a:latin typeface="Comic Sans MS" pitchFamily="66" charset="0"/>
              </a:rPr>
              <a:t> на </a:t>
            </a:r>
            <a:r>
              <a:rPr lang="ru-RU" sz="2000" dirty="0" err="1" smtClean="0">
                <a:latin typeface="Comic Sans MS" pitchFamily="66" charset="0"/>
              </a:rPr>
              <a:t>Землі</a:t>
            </a:r>
            <a:r>
              <a:rPr lang="ru-RU" sz="2000" dirty="0" smtClean="0">
                <a:latin typeface="Comic Sans MS" pitchFamily="66" charset="0"/>
              </a:rPr>
              <a:t>.</a:t>
            </a:r>
          </a:p>
          <a:p>
            <a:pPr>
              <a:buNone/>
            </a:pPr>
            <a:endParaRPr lang="ru-RU" sz="20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ru-RU" sz="2000" dirty="0" smtClean="0">
                <a:latin typeface="Comic Sans MS" pitchFamily="66" charset="0"/>
              </a:rPr>
              <a:t>          </a:t>
            </a:r>
            <a:r>
              <a:rPr lang="ru-RU" sz="2000" dirty="0" err="1" smtClean="0">
                <a:latin typeface="Comic Sans MS" pitchFamily="66" charset="0"/>
              </a:rPr>
              <a:t>Магнітне</a:t>
            </a:r>
            <a:r>
              <a:rPr lang="ru-RU" sz="2000" dirty="0" smtClean="0">
                <a:latin typeface="Comic Sans MS" pitchFamily="66" charset="0"/>
              </a:rPr>
              <a:t> поле </a:t>
            </a:r>
            <a:r>
              <a:rPr lang="ru-RU" sz="2000" dirty="0" err="1" smtClean="0">
                <a:latin typeface="Comic Sans MS" pitchFamily="66" charset="0"/>
              </a:rPr>
              <a:t>захоплює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заряджені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частки</a:t>
            </a:r>
            <a:r>
              <a:rPr lang="ru-RU" sz="2000" dirty="0" smtClean="0">
                <a:latin typeface="Comic Sans MS" pitchFamily="66" charset="0"/>
              </a:rPr>
              <a:t>, </a:t>
            </a:r>
            <a:r>
              <a:rPr lang="ru-RU" sz="2000" dirty="0" err="1" smtClean="0">
                <a:latin typeface="Comic Sans MS" pitchFamily="66" charset="0"/>
              </a:rPr>
              <a:t>що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летять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від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Сонця</a:t>
            </a:r>
            <a:r>
              <a:rPr lang="ru-RU" sz="2000" dirty="0" smtClean="0">
                <a:latin typeface="Comic Sans MS" pitchFamily="66" charset="0"/>
              </a:rPr>
              <a:t> (</a:t>
            </a:r>
            <a:r>
              <a:rPr lang="ru-RU" sz="2000" dirty="0" err="1" smtClean="0">
                <a:latin typeface="Comic Sans MS" pitchFamily="66" charset="0"/>
              </a:rPr>
              <a:t>цей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потік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називають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сонячним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вітром</a:t>
            </a:r>
            <a:r>
              <a:rPr lang="ru-RU" sz="2000" dirty="0" smtClean="0">
                <a:latin typeface="Comic Sans MS" pitchFamily="66" charset="0"/>
              </a:rPr>
              <a:t>), </a:t>
            </a:r>
            <a:r>
              <a:rPr lang="ru-RU" sz="2000" dirty="0" err="1" smtClean="0">
                <a:latin typeface="Comic Sans MS" pitchFamily="66" charset="0"/>
              </a:rPr>
              <a:t>утворюючи</a:t>
            </a:r>
            <a:r>
              <a:rPr lang="ru-RU" sz="2000" dirty="0" smtClean="0">
                <a:latin typeface="Comic Sans MS" pitchFamily="66" charset="0"/>
              </a:rPr>
              <a:t> на </a:t>
            </a:r>
            <a:r>
              <a:rPr lang="ru-RU" sz="2000" dirty="0" err="1" smtClean="0">
                <a:latin typeface="Comic Sans MS" pitchFamily="66" charset="0"/>
              </a:rPr>
              <a:t>відстані</a:t>
            </a:r>
            <a:r>
              <a:rPr lang="ru-RU" sz="2000" dirty="0" smtClean="0">
                <a:latin typeface="Comic Sans MS" pitchFamily="66" charset="0"/>
              </a:rPr>
              <a:t> 177000 км </a:t>
            </a:r>
            <a:r>
              <a:rPr lang="ru-RU" sz="2000" dirty="0" err="1" smtClean="0">
                <a:latin typeface="Comic Sans MS" pitchFamily="66" charset="0"/>
              </a:rPr>
              <a:t>від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планети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радіаційний</a:t>
            </a:r>
            <a:r>
              <a:rPr lang="ru-RU" sz="2000" dirty="0" smtClean="0">
                <a:latin typeface="Comic Sans MS" pitchFamily="66" charset="0"/>
              </a:rPr>
              <a:t> пояс, </a:t>
            </a:r>
            <a:r>
              <a:rPr lang="ru-RU" sz="2000" dirty="0" err="1" smtClean="0">
                <a:latin typeface="Comic Sans MS" pitchFamily="66" charset="0"/>
              </a:rPr>
              <a:t>приблизно</a:t>
            </a:r>
            <a:r>
              <a:rPr lang="ru-RU" sz="2000" dirty="0" smtClean="0">
                <a:latin typeface="Comic Sans MS" pitchFamily="66" charset="0"/>
              </a:rPr>
              <a:t> в 10 </a:t>
            </a:r>
            <a:r>
              <a:rPr lang="ru-RU" sz="2000" dirty="0" err="1" smtClean="0">
                <a:latin typeface="Comic Sans MS" pitchFamily="66" charset="0"/>
              </a:rPr>
              <a:t>разів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потужніший</a:t>
            </a:r>
            <a:r>
              <a:rPr lang="ru-RU" sz="2000" dirty="0" smtClean="0">
                <a:latin typeface="Comic Sans MS" pitchFamily="66" charset="0"/>
              </a:rPr>
              <a:t> земного, </a:t>
            </a:r>
            <a:r>
              <a:rPr lang="ru-RU" sz="2000" dirty="0" err="1" smtClean="0">
                <a:latin typeface="Comic Sans MS" pitchFamily="66" charset="0"/>
              </a:rPr>
              <a:t>розташований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між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кільцем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Юпітера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і</a:t>
            </a:r>
            <a:r>
              <a:rPr lang="ru-RU" sz="2000" dirty="0" smtClean="0">
                <a:latin typeface="Comic Sans MS" pitchFamily="66" charset="0"/>
              </a:rPr>
              <a:t> самими </a:t>
            </a:r>
            <a:r>
              <a:rPr lang="ru-RU" sz="2000" dirty="0" err="1" smtClean="0">
                <a:latin typeface="Comic Sans MS" pitchFamily="66" charset="0"/>
              </a:rPr>
              <a:t>верхніми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атмосферними</a:t>
            </a:r>
            <a:r>
              <a:rPr lang="ru-RU" sz="2000" dirty="0" smtClean="0">
                <a:latin typeface="Comic Sans MS" pitchFamily="66" charset="0"/>
              </a:rPr>
              <a:t> шарами.</a:t>
            </a:r>
            <a:endParaRPr lang="ru-RU" sz="2000" dirty="0">
              <a:latin typeface="Comic Sans MS" pitchFamily="66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5472122" cy="232548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Магнітне</a:t>
            </a:r>
            <a:r>
              <a:rPr lang="ru-RU" dirty="0" smtClean="0"/>
              <a:t> поле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6488668"/>
            <a:ext cx="4429124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hlinkClick r:id="rId2"/>
              </a:rPr>
              <a:t>www.studentshelper.org.ua/</a:t>
            </a:r>
            <a:endParaRPr lang="ru-RU" dirty="0"/>
          </a:p>
        </p:txBody>
      </p:sp>
    </p:spTree>
  </p:cSld>
  <p:clrMapOvr>
    <a:masterClrMapping/>
  </p:clrMapOvr>
  <p:transition spd="med">
    <p:wheel spokes="2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357554" y="1071546"/>
            <a:ext cx="5514956" cy="185738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ru-RU" sz="1800" dirty="0" smtClean="0">
                <a:latin typeface="Comic Sans MS" pitchFamily="66" charset="0"/>
              </a:rPr>
              <a:t>      </a:t>
            </a:r>
            <a:r>
              <a:rPr lang="ru-RU" sz="1800" dirty="0" err="1" smtClean="0">
                <a:latin typeface="Comic Sans MS" pitchFamily="66" charset="0"/>
              </a:rPr>
              <a:t>Внутрішню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будову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Юпітера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можна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представити</a:t>
            </a:r>
            <a:r>
              <a:rPr lang="ru-RU" sz="1800" dirty="0" smtClean="0">
                <a:latin typeface="Comic Sans MS" pitchFamily="66" charset="0"/>
              </a:rPr>
              <a:t> у </a:t>
            </a:r>
            <a:r>
              <a:rPr lang="ru-RU" sz="1800" dirty="0" err="1" smtClean="0">
                <a:latin typeface="Comic Sans MS" pitchFamily="66" charset="0"/>
              </a:rPr>
              <a:t>вигляді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оболонок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із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густиною</a:t>
            </a:r>
            <a:r>
              <a:rPr lang="ru-RU" sz="1800" dirty="0" smtClean="0">
                <a:latin typeface="Comic Sans MS" pitchFamily="66" charset="0"/>
              </a:rPr>
              <a:t>, </a:t>
            </a:r>
            <a:r>
              <a:rPr lang="ru-RU" sz="1800" dirty="0" err="1" smtClean="0">
                <a:latin typeface="Comic Sans MS" pitchFamily="66" charset="0"/>
              </a:rPr>
              <a:t>що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зростає</a:t>
            </a:r>
            <a:r>
              <a:rPr lang="ru-RU" sz="1800" dirty="0" smtClean="0">
                <a:latin typeface="Comic Sans MS" pitchFamily="66" charset="0"/>
              </a:rPr>
              <a:t> в </a:t>
            </a:r>
            <a:r>
              <a:rPr lang="ru-RU" sz="1800" dirty="0" err="1" smtClean="0">
                <a:latin typeface="Comic Sans MS" pitchFamily="66" charset="0"/>
              </a:rPr>
              <a:t>напрямку</a:t>
            </a:r>
            <a:r>
              <a:rPr lang="ru-RU" sz="1800" dirty="0" smtClean="0">
                <a:latin typeface="Comic Sans MS" pitchFamily="66" charset="0"/>
              </a:rPr>
              <a:t> до центра </a:t>
            </a:r>
            <a:r>
              <a:rPr lang="ru-RU" sz="1800" dirty="0" err="1" smtClean="0">
                <a:latin typeface="Comic Sans MS" pitchFamily="66" charset="0"/>
              </a:rPr>
              <a:t>планети</a:t>
            </a:r>
            <a:r>
              <a:rPr lang="ru-RU" sz="1800" dirty="0" smtClean="0">
                <a:latin typeface="Comic Sans MS" pitchFamily="66" charset="0"/>
              </a:rPr>
              <a:t>. На </a:t>
            </a:r>
            <a:r>
              <a:rPr lang="ru-RU" sz="1800" dirty="0" err="1" smtClean="0">
                <a:latin typeface="Comic Sans MS" pitchFamily="66" charset="0"/>
              </a:rPr>
              <a:t>дні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дедалі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густішої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вглибину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атмосфери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завтовшки</a:t>
            </a:r>
            <a:r>
              <a:rPr lang="ru-RU" sz="1800" dirty="0" smtClean="0">
                <a:latin typeface="Comic Sans MS" pitchFamily="66" charset="0"/>
              </a:rPr>
              <a:t> 1500 км </a:t>
            </a:r>
            <a:r>
              <a:rPr lang="ru-RU" sz="1800" dirty="0" err="1" smtClean="0">
                <a:latin typeface="Comic Sans MS" pitchFamily="66" charset="0"/>
              </a:rPr>
              <a:t>знаходиться</a:t>
            </a:r>
            <a:r>
              <a:rPr lang="ru-RU" sz="1800" dirty="0" smtClean="0">
                <a:latin typeface="Comic Sans MS" pitchFamily="66" charset="0"/>
              </a:rPr>
              <a:t> шар </a:t>
            </a:r>
            <a:r>
              <a:rPr lang="ru-RU" sz="1800" dirty="0" err="1" smtClean="0">
                <a:latin typeface="Comic Sans MS" pitchFamily="66" charset="0"/>
              </a:rPr>
              <a:t>газорідкого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водню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завтовшки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близько</a:t>
            </a:r>
            <a:r>
              <a:rPr lang="ru-RU" sz="1800" dirty="0" smtClean="0">
                <a:latin typeface="Comic Sans MS" pitchFamily="66" charset="0"/>
              </a:rPr>
              <a:t> 7000 км. </a:t>
            </a:r>
          </a:p>
          <a:p>
            <a:pPr>
              <a:buNone/>
            </a:pPr>
            <a:endParaRPr lang="ru-RU" sz="1600" dirty="0" smtClean="0">
              <a:latin typeface="Comic Sans MS" pitchFamily="66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42852"/>
            <a:ext cx="7472386" cy="661176"/>
          </a:xfrm>
        </p:spPr>
        <p:txBody>
          <a:bodyPr>
            <a:noAutofit/>
          </a:bodyPr>
          <a:lstStyle/>
          <a:p>
            <a:r>
              <a:rPr lang="ru-RU" sz="44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Внутрішня</a:t>
            </a:r>
            <a:r>
              <a:rPr lang="ru-RU" sz="4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ru-RU" sz="44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будова</a:t>
            </a:r>
            <a:endParaRPr lang="ru-RU" sz="4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3143248"/>
            <a:ext cx="4572000" cy="175432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buNone/>
            </a:pPr>
            <a:r>
              <a:rPr lang="ru-RU" dirty="0" smtClean="0">
                <a:latin typeface="Comic Sans MS" pitchFamily="66" charset="0"/>
              </a:rPr>
              <a:t>На </a:t>
            </a:r>
            <a:r>
              <a:rPr lang="ru-RU" dirty="0" err="1" smtClean="0">
                <a:latin typeface="Comic Sans MS" pitchFamily="66" charset="0"/>
              </a:rPr>
              <a:t>рівні</a:t>
            </a:r>
            <a:r>
              <a:rPr lang="ru-RU" dirty="0" smtClean="0">
                <a:latin typeface="Comic Sans MS" pitchFamily="66" charset="0"/>
              </a:rPr>
              <a:t> 0,88 </a:t>
            </a:r>
            <a:r>
              <a:rPr lang="ru-RU" dirty="0" err="1" smtClean="0">
                <a:latin typeface="Comic Sans MS" pitchFamily="66" charset="0"/>
              </a:rPr>
              <a:t>радіуса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планети</a:t>
            </a:r>
            <a:r>
              <a:rPr lang="ru-RU" dirty="0" smtClean="0">
                <a:latin typeface="Comic Sans MS" pitchFamily="66" charset="0"/>
              </a:rPr>
              <a:t>, де </a:t>
            </a:r>
            <a:r>
              <a:rPr lang="ru-RU" dirty="0" err="1" smtClean="0">
                <a:latin typeface="Comic Sans MS" pitchFamily="66" charset="0"/>
              </a:rPr>
              <a:t>тиск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складає</a:t>
            </a:r>
            <a:r>
              <a:rPr lang="ru-RU" dirty="0" smtClean="0">
                <a:latin typeface="Comic Sans MS" pitchFamily="66" charset="0"/>
              </a:rPr>
              <a:t> 0,69 </a:t>
            </a:r>
            <a:r>
              <a:rPr lang="ru-RU" dirty="0" err="1" smtClean="0">
                <a:latin typeface="Comic Sans MS" pitchFamily="66" charset="0"/>
              </a:rPr>
              <a:t>Мбар</a:t>
            </a:r>
            <a:r>
              <a:rPr lang="ru-RU" dirty="0" smtClean="0">
                <a:latin typeface="Comic Sans MS" pitchFamily="66" charset="0"/>
              </a:rPr>
              <a:t>, а температура - 6200° С, </a:t>
            </a:r>
            <a:r>
              <a:rPr lang="ru-RU" dirty="0" err="1" smtClean="0">
                <a:latin typeface="Comic Sans MS" pitchFamily="66" charset="0"/>
              </a:rPr>
              <a:t>водень</a:t>
            </a:r>
            <a:r>
              <a:rPr lang="ru-RU" dirty="0" smtClean="0">
                <a:latin typeface="Comic Sans MS" pitchFamily="66" charset="0"/>
              </a:rPr>
              <a:t> переходить у </a:t>
            </a:r>
            <a:r>
              <a:rPr lang="ru-RU" dirty="0" err="1" smtClean="0">
                <a:latin typeface="Comic Sans MS" pitchFamily="66" charset="0"/>
              </a:rPr>
              <a:t>рідкомолекулярний</a:t>
            </a:r>
            <a:r>
              <a:rPr lang="ru-RU" dirty="0" smtClean="0">
                <a:latin typeface="Comic Sans MS" pitchFamily="66" charset="0"/>
              </a:rPr>
              <a:t> стан </a:t>
            </a:r>
            <a:r>
              <a:rPr lang="ru-RU" dirty="0" err="1" smtClean="0">
                <a:latin typeface="Comic Sans MS" pitchFamily="66" charset="0"/>
              </a:rPr>
              <a:t>і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ще</a:t>
            </a:r>
            <a:r>
              <a:rPr lang="ru-RU" dirty="0" smtClean="0">
                <a:latin typeface="Comic Sans MS" pitchFamily="66" charset="0"/>
              </a:rPr>
              <a:t> через 8000 км - у </a:t>
            </a:r>
            <a:r>
              <a:rPr lang="ru-RU" dirty="0" err="1" smtClean="0">
                <a:latin typeface="Comic Sans MS" pitchFamily="66" charset="0"/>
              </a:rPr>
              <a:t>рідкий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металевий</a:t>
            </a:r>
            <a:r>
              <a:rPr lang="ru-RU" dirty="0" smtClean="0">
                <a:latin typeface="Comic Sans MS" pitchFamily="66" charset="0"/>
              </a:rPr>
              <a:t> стан. </a:t>
            </a:r>
          </a:p>
          <a:p>
            <a:pPr>
              <a:buNone/>
            </a:pPr>
            <a:r>
              <a:rPr lang="ru-RU" dirty="0" smtClean="0">
                <a:latin typeface="Comic Sans MS" pitchFamily="66" charset="0"/>
              </a:rPr>
              <a:t>       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857620" y="5103674"/>
            <a:ext cx="5286380" cy="175432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None/>
            </a:pPr>
            <a:r>
              <a:rPr lang="ru-RU" dirty="0" err="1" smtClean="0">
                <a:latin typeface="Comic Sans MS" pitchFamily="66" charset="0"/>
              </a:rPr>
              <a:t>Поряд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з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воднем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і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гелієм</a:t>
            </a:r>
            <a:r>
              <a:rPr lang="ru-RU" dirty="0" smtClean="0">
                <a:latin typeface="Comic Sans MS" pitchFamily="66" charset="0"/>
              </a:rPr>
              <a:t> до складу </a:t>
            </a:r>
            <a:r>
              <a:rPr lang="ru-RU" dirty="0" err="1" smtClean="0">
                <a:latin typeface="Comic Sans MS" pitchFamily="66" charset="0"/>
              </a:rPr>
              <a:t>шарів</a:t>
            </a:r>
            <a:r>
              <a:rPr lang="ru-RU" dirty="0" smtClean="0">
                <a:latin typeface="Comic Sans MS" pitchFamily="66" charset="0"/>
              </a:rPr>
              <a:t> входить невелика </a:t>
            </a:r>
            <a:r>
              <a:rPr lang="ru-RU" dirty="0" err="1" smtClean="0">
                <a:latin typeface="Comic Sans MS" pitchFamily="66" charset="0"/>
              </a:rPr>
              <a:t>кількість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важких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елементів</a:t>
            </a:r>
            <a:r>
              <a:rPr lang="ru-RU" dirty="0" smtClean="0">
                <a:latin typeface="Comic Sans MS" pitchFamily="66" charset="0"/>
              </a:rPr>
              <a:t>. </a:t>
            </a:r>
            <a:r>
              <a:rPr lang="ru-RU" dirty="0" err="1" smtClean="0">
                <a:latin typeface="Comic Sans MS" pitchFamily="66" charset="0"/>
              </a:rPr>
              <a:t>Внутрішнє</a:t>
            </a:r>
            <a:r>
              <a:rPr lang="ru-RU" dirty="0" smtClean="0">
                <a:latin typeface="Comic Sans MS" pitchFamily="66" charset="0"/>
              </a:rPr>
              <a:t> ядро </a:t>
            </a:r>
            <a:r>
              <a:rPr lang="ru-RU" dirty="0" err="1" smtClean="0">
                <a:latin typeface="Comic Sans MS" pitchFamily="66" charset="0"/>
              </a:rPr>
              <a:t>діаметром</a:t>
            </a:r>
            <a:r>
              <a:rPr lang="ru-RU" dirty="0" smtClean="0">
                <a:latin typeface="Comic Sans MS" pitchFamily="66" charset="0"/>
              </a:rPr>
              <a:t> 25000 км - </a:t>
            </a:r>
            <a:r>
              <a:rPr lang="ru-RU" dirty="0" err="1" smtClean="0">
                <a:latin typeface="Comic Sans MS" pitchFamily="66" charset="0"/>
              </a:rPr>
              <a:t>металосилікатне</a:t>
            </a:r>
            <a:r>
              <a:rPr lang="ru-RU" dirty="0" smtClean="0">
                <a:latin typeface="Comic Sans MS" pitchFamily="66" charset="0"/>
              </a:rPr>
              <a:t>, </a:t>
            </a:r>
            <a:r>
              <a:rPr lang="ru-RU" dirty="0" err="1" smtClean="0">
                <a:latin typeface="Comic Sans MS" pitchFamily="66" charset="0"/>
              </a:rPr>
              <a:t>із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часткою</a:t>
            </a:r>
            <a:r>
              <a:rPr lang="ru-RU" dirty="0" smtClean="0">
                <a:latin typeface="Comic Sans MS" pitchFamily="66" charset="0"/>
              </a:rPr>
              <a:t> води, </a:t>
            </a:r>
            <a:r>
              <a:rPr lang="ru-RU" dirty="0" err="1" smtClean="0">
                <a:latin typeface="Comic Sans MS" pitchFamily="66" charset="0"/>
              </a:rPr>
              <a:t>аміаку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і</a:t>
            </a:r>
            <a:r>
              <a:rPr lang="ru-RU" dirty="0" smtClean="0">
                <a:latin typeface="Comic Sans MS" pitchFamily="66" charset="0"/>
              </a:rPr>
              <a:t> метану, </a:t>
            </a:r>
            <a:r>
              <a:rPr lang="ru-RU" dirty="0" err="1" smtClean="0">
                <a:latin typeface="Comic Sans MS" pitchFamily="66" charset="0"/>
              </a:rPr>
              <a:t>оточене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гелієм</a:t>
            </a:r>
            <a:r>
              <a:rPr lang="ru-RU" dirty="0" smtClean="0">
                <a:latin typeface="Comic Sans MS" pitchFamily="66" charset="0"/>
              </a:rPr>
              <a:t>. Температура в </a:t>
            </a:r>
            <a:r>
              <a:rPr lang="ru-RU" dirty="0" err="1" smtClean="0">
                <a:latin typeface="Comic Sans MS" pitchFamily="66" charset="0"/>
              </a:rPr>
              <a:t>центрі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складає</a:t>
            </a:r>
            <a:r>
              <a:rPr lang="ru-RU" dirty="0" smtClean="0">
                <a:latin typeface="Comic Sans MS" pitchFamily="66" charset="0"/>
              </a:rPr>
              <a:t> 23000 </a:t>
            </a:r>
            <a:r>
              <a:rPr lang="ru-RU" dirty="0" err="1" smtClean="0">
                <a:latin typeface="Comic Sans MS" pitchFamily="66" charset="0"/>
              </a:rPr>
              <a:t>градусів</a:t>
            </a:r>
            <a:r>
              <a:rPr lang="ru-RU" dirty="0" smtClean="0">
                <a:latin typeface="Comic Sans MS" pitchFamily="66" charset="0"/>
              </a:rPr>
              <a:t>, а </a:t>
            </a:r>
            <a:r>
              <a:rPr lang="ru-RU" dirty="0" err="1" smtClean="0">
                <a:latin typeface="Comic Sans MS" pitchFamily="66" charset="0"/>
              </a:rPr>
              <a:t>тиск</a:t>
            </a:r>
            <a:r>
              <a:rPr lang="ru-RU" dirty="0" smtClean="0">
                <a:latin typeface="Comic Sans MS" pitchFamily="66" charset="0"/>
              </a:rPr>
              <a:t> 50 </a:t>
            </a:r>
            <a:r>
              <a:rPr lang="ru-RU" dirty="0" err="1" smtClean="0">
                <a:latin typeface="Comic Sans MS" pitchFamily="66" charset="0"/>
              </a:rPr>
              <a:t>Мбар</a:t>
            </a:r>
            <a:r>
              <a:rPr lang="ru-RU" dirty="0" smtClean="0">
                <a:latin typeface="Comic Sans MS" pitchFamily="66" charset="0"/>
              </a:rPr>
              <a:t>.</a:t>
            </a:r>
            <a:endParaRPr lang="ru-RU" dirty="0">
              <a:latin typeface="Comic Sans MS" pitchFamily="66" charset="0"/>
            </a:endParaRPr>
          </a:p>
        </p:txBody>
      </p:sp>
      <p:pic>
        <p:nvPicPr>
          <p:cNvPr id="8194" name="Picture 2" descr="E:\презентації\Юпітер\jupiter_gan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928670"/>
            <a:ext cx="1785950" cy="202156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195" name="Picture 3" descr="E:\презентації\Юпітер\Vg1_p4659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29256" y="3143248"/>
            <a:ext cx="2714644" cy="178804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8" name="Прямоугольник 7"/>
          <p:cNvSpPr/>
          <p:nvPr/>
        </p:nvSpPr>
        <p:spPr>
          <a:xfrm>
            <a:off x="0" y="6488668"/>
            <a:ext cx="4429124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hlinkClick r:id="rId4"/>
              </a:rPr>
              <a:t>www.studentshelper.org.ua/</a:t>
            </a:r>
            <a:endParaRPr lang="ru-RU" dirty="0"/>
          </a:p>
        </p:txBody>
      </p:sp>
    </p:spTree>
  </p:cSld>
  <p:clrMapOvr>
    <a:masterClrMapping/>
  </p:clrMapOvr>
  <p:transition spd="med">
    <p:split dir="in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азов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122</TotalTime>
  <Words>1114</Words>
  <Application>Microsoft Office PowerPoint</Application>
  <PresentationFormat>Экран (4:3)</PresentationFormat>
  <Paragraphs>54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Базовая</vt:lpstr>
      <vt:lpstr>Юпітер</vt:lpstr>
      <vt:lpstr>Презентация PowerPoint</vt:lpstr>
      <vt:lpstr>Презентация PowerPoint</vt:lpstr>
      <vt:lpstr>Презентация PowerPoint</vt:lpstr>
      <vt:lpstr>Атмосфера</vt:lpstr>
      <vt:lpstr>Велика Червона Пляма</vt:lpstr>
      <vt:lpstr>Кільця</vt:lpstr>
      <vt:lpstr>Магнітне поле</vt:lpstr>
      <vt:lpstr>Внутрішня будова</vt:lpstr>
      <vt:lpstr>Супутники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Юпітер</dc:title>
  <dc:creator>зелінська юлія</dc:creator>
  <cp:lastModifiedBy>WIN7XP</cp:lastModifiedBy>
  <cp:revision>15</cp:revision>
  <dcterms:created xsi:type="dcterms:W3CDTF">2010-11-07T16:35:44Z</dcterms:created>
  <dcterms:modified xsi:type="dcterms:W3CDTF">2013-12-20T17:09:14Z</dcterms:modified>
</cp:coreProperties>
</file>