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9" r:id="rId20"/>
    <p:sldId id="276" r:id="rId21"/>
    <p:sldId id="280" r:id="rId22"/>
    <p:sldId id="277" r:id="rId23"/>
    <p:sldId id="281" r:id="rId24"/>
    <p:sldId id="278" r:id="rId25"/>
    <p:sldId id="282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141439" y="1059164"/>
            <a:ext cx="8987492" cy="8425773"/>
            <a:chOff x="6184708" y="2224243"/>
            <a:chExt cx="17694124" cy="17694124"/>
          </a:xfrm>
          <a:effectLst>
            <a:outerShdw blurRad="63500" sx="102000" sy="102000" algn="ctr" rotWithShape="0">
              <a:srgbClr val="81C6FF"/>
            </a:outerShdw>
          </a:effectLst>
        </p:grpSpPr>
        <p:sp>
          <p:nvSpPr>
            <p:cNvPr id="8" name="Овал 7"/>
            <p:cNvSpPr/>
            <p:nvPr userDrawn="1"/>
          </p:nvSpPr>
          <p:spPr>
            <a:xfrm rot="900000">
              <a:off x="6996420" y="3316005"/>
              <a:ext cx="15049672" cy="15049672"/>
            </a:xfrm>
            <a:prstGeom prst="ellipse">
              <a:avLst/>
            </a:pr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-2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120000"/>
                        </a14:imgEffect>
                      </a14:imgLayer>
                    </a14:imgProps>
                  </a:ext>
                </a:extLst>
              </a:blip>
              <a:stretch>
                <a:fillRect l="-6350" t="-7139" r="-6350" b="-7139"/>
              </a:stretch>
            </a:blip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 userDrawn="1"/>
          </p:nvSpPr>
          <p:spPr>
            <a:xfrm rot="14812304">
              <a:off x="6184708" y="2224243"/>
              <a:ext cx="17694124" cy="17694124"/>
            </a:xfrm>
            <a:prstGeom prst="ellipse">
              <a:avLst/>
            </a:prstGeom>
            <a:gradFill flip="none" rotWithShape="1">
              <a:gsLst>
                <a:gs pos="417">
                  <a:schemeClr val="tx1"/>
                </a:gs>
                <a:gs pos="66000">
                  <a:schemeClr val="tx1">
                    <a:alpha val="82000"/>
                  </a:schemeClr>
                </a:gs>
                <a:gs pos="84000">
                  <a:schemeClr val="tx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723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-1534678" y="-721995"/>
            <a:ext cx="7313016" cy="5386825"/>
            <a:chOff x="-682988" y="-235745"/>
            <a:chExt cx="7198750" cy="5656166"/>
          </a:xfrm>
        </p:grpSpPr>
        <p:sp>
          <p:nvSpPr>
            <p:cNvPr id="11" name="Овал 10"/>
            <p:cNvSpPr/>
            <p:nvPr userDrawn="1"/>
          </p:nvSpPr>
          <p:spPr>
            <a:xfrm>
              <a:off x="-682988" y="-235745"/>
              <a:ext cx="7198750" cy="5656166"/>
            </a:xfrm>
            <a:prstGeom prst="ellipse">
              <a:avLst/>
            </a:pr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1270000" sx="200000" sy="200000" algn="ctr" rotWithShape="0">
                <a:srgbClr val="FFA40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"/>
            <p:cNvGrpSpPr/>
            <p:nvPr userDrawn="1"/>
          </p:nvGrpSpPr>
          <p:grpSpPr>
            <a:xfrm>
              <a:off x="2577981" y="2253217"/>
              <a:ext cx="676812" cy="678242"/>
              <a:chOff x="5163555" y="4506434"/>
              <a:chExt cx="1420124" cy="1356484"/>
            </a:xfrm>
            <a:effectLst>
              <a:outerShdw blurRad="1270000" sx="1000" sy="1000" algn="ctr" rotWithShape="0">
                <a:schemeClr val="bg1"/>
              </a:outerShdw>
            </a:effectLst>
          </p:grpSpPr>
          <p:sp>
            <p:nvSpPr>
              <p:cNvPr id="13" name="Овал 12"/>
              <p:cNvSpPr/>
              <p:nvPr userDrawn="1"/>
            </p:nvSpPr>
            <p:spPr>
              <a:xfrm>
                <a:off x="5544741" y="4896644"/>
                <a:ext cx="576063" cy="576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270000">
                  <a:srgbClr val="FFFF00">
                    <a:alpha val="30000"/>
                  </a:srgbClr>
                </a:glow>
                <a:outerShdw blurRad="1270000" sx="88000" sy="88000" algn="ctr" rotWithShape="0">
                  <a:srgbClr val="FFFF99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 userDrawn="1"/>
            </p:nvSpPr>
            <p:spPr>
              <a:xfrm>
                <a:off x="5163555" y="4506434"/>
                <a:ext cx="1420124" cy="1356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85800">
                  <a:srgbClr val="FFFF99"/>
                </a:glow>
                <a:outerShdw blurRad="1270000" sx="200000" sy="200000" algn="ctr" rotWithShape="0">
                  <a:srgbClr val="FFC000"/>
                </a:outerShdw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3"/>
          <p:cNvSpPr/>
          <p:nvPr/>
        </p:nvSpPr>
        <p:spPr>
          <a:xfrm rot="1800000">
            <a:off x="3462992" y="2573993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б 9"/>
          <p:cNvSpPr/>
          <p:nvPr/>
        </p:nvSpPr>
        <p:spPr>
          <a:xfrm rot="1800000">
            <a:off x="4863512" y="2809857"/>
            <a:ext cx="3324776" cy="3116977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3"/>
          <p:cNvSpPr/>
          <p:nvPr/>
        </p:nvSpPr>
        <p:spPr>
          <a:xfrm rot="1800000">
            <a:off x="7027248" y="4503204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14"/>
          <p:cNvSpPr/>
          <p:nvPr/>
        </p:nvSpPr>
        <p:spPr>
          <a:xfrm rot="1800000">
            <a:off x="7608417" y="4896306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"/>
          <p:cNvSpPr/>
          <p:nvPr/>
        </p:nvSpPr>
        <p:spPr>
          <a:xfrm rot="1800000">
            <a:off x="4320236" y="3101058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"/>
          <p:cNvSpPr/>
          <p:nvPr/>
        </p:nvSpPr>
        <p:spPr>
          <a:xfrm rot="1800000">
            <a:off x="3782665" y="2810089"/>
            <a:ext cx="370674" cy="347507"/>
          </a:xfrm>
          <a:prstGeom prst="ellipse">
            <a:avLst/>
          </a:prstGeom>
          <a:gradFill>
            <a:gsLst>
              <a:gs pos="0">
                <a:srgbClr val="FFFF00">
                  <a:alpha val="10000"/>
                </a:srgbClr>
              </a:gs>
              <a:gs pos="100000">
                <a:srgbClr val="92D050">
                  <a:alpha val="4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1б 6"/>
          <p:cNvSpPr/>
          <p:nvPr/>
        </p:nvSpPr>
        <p:spPr>
          <a:xfrm rot="1800000">
            <a:off x="4810013" y="2958375"/>
            <a:ext cx="1810644" cy="2057371"/>
          </a:xfrm>
          <a:prstGeom prst="star6">
            <a:avLst>
              <a:gd name="adj" fmla="val 50000"/>
              <a:gd name="hf" fmla="val 115470"/>
            </a:avLst>
          </a:prstGeom>
          <a:gradFill flip="none" rotWithShape="1">
            <a:gsLst>
              <a:gs pos="0">
                <a:srgbClr val="7030A0">
                  <a:alpha val="10000"/>
                </a:srgbClr>
              </a:gs>
              <a:gs pos="100000">
                <a:srgbClr val="FF0000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3б 2"/>
          <p:cNvSpPr/>
          <p:nvPr/>
        </p:nvSpPr>
        <p:spPr>
          <a:xfrm rot="1800000">
            <a:off x="3441646" y="2435766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3" name="12б 10"/>
          <p:cNvSpPr/>
          <p:nvPr/>
        </p:nvSpPr>
        <p:spPr>
          <a:xfrm rot="1800000">
            <a:off x="6424275" y="3743162"/>
            <a:ext cx="2508481" cy="2613002"/>
          </a:xfrm>
          <a:prstGeom prst="star6">
            <a:avLst>
              <a:gd name="adj" fmla="val 42978"/>
              <a:gd name="hf" fmla="val 115470"/>
            </a:avLst>
          </a:prstGeom>
          <a:gradFill flip="none" rotWithShape="1">
            <a:gsLst>
              <a:gs pos="0">
                <a:srgbClr val="FFFF00">
                  <a:alpha val="10000"/>
                </a:srgbClr>
              </a:gs>
              <a:gs pos="100000">
                <a:srgbClr val="81C6FF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2"/>
          <p:cNvSpPr/>
          <p:nvPr/>
        </p:nvSpPr>
        <p:spPr>
          <a:xfrm rot="1800000">
            <a:off x="5038735" y="3489957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8б 7"/>
          <p:cNvSpPr/>
          <p:nvPr/>
        </p:nvSpPr>
        <p:spPr>
          <a:xfrm rot="1800000">
            <a:off x="5890030" y="3709540"/>
            <a:ext cx="1588104" cy="1488848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6" name="9"/>
          <p:cNvSpPr/>
          <p:nvPr/>
        </p:nvSpPr>
        <p:spPr>
          <a:xfrm rot="1800000">
            <a:off x="6807482" y="4462787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"/>
          <p:cNvSpPr/>
          <p:nvPr/>
        </p:nvSpPr>
        <p:spPr>
          <a:xfrm rot="1800000">
            <a:off x="5736813" y="3867803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6"/>
          <p:cNvSpPr/>
          <p:nvPr/>
        </p:nvSpPr>
        <p:spPr>
          <a:xfrm rot="1800000">
            <a:off x="4894651" y="3411969"/>
            <a:ext cx="370674" cy="34750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2"/>
          <p:cNvSpPr/>
          <p:nvPr/>
        </p:nvSpPr>
        <p:spPr>
          <a:xfrm rot="1800000">
            <a:off x="3325149" y="2499384"/>
            <a:ext cx="689008" cy="645945"/>
          </a:xfrm>
          <a:prstGeom prst="ellipse">
            <a:avLst/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б 1"/>
          <p:cNvSpPr/>
          <p:nvPr/>
        </p:nvSpPr>
        <p:spPr>
          <a:xfrm rot="1800000">
            <a:off x="1862676" y="1580077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1" name="8б 5"/>
          <p:cNvSpPr/>
          <p:nvPr/>
        </p:nvSpPr>
        <p:spPr>
          <a:xfrm rot="1800000">
            <a:off x="2279593" y="1411270"/>
            <a:ext cx="3324776" cy="3116977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>
            <a:outerShdw sx="200000" sy="200000" algn="ctr" rotWithShape="0">
              <a:srgbClr val="FF8B8B">
                <a:alpha val="75000"/>
              </a:srgbClr>
            </a:outerShdw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б 8"/>
          <p:cNvSpPr/>
          <p:nvPr/>
        </p:nvSpPr>
        <p:spPr>
          <a:xfrm rot="1800000">
            <a:off x="1791453" y="470130"/>
            <a:ext cx="6741571" cy="6320223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4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3819634" y="1257314"/>
            <a:ext cx="5340410" cy="1143000"/>
          </a:xfrm>
          <a:prstGeom prst="rect">
            <a:avLst/>
          </a:prstGeom>
        </p:spPr>
        <p:txBody>
          <a:bodyPr anchor="b"/>
          <a:lstStyle>
            <a:lvl1pPr>
              <a:defRPr sz="36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782495" y="763558"/>
            <a:ext cx="2678670" cy="25112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7"/>
          <p:cNvSpPr>
            <a:spLocks noGrp="1"/>
          </p:cNvSpPr>
          <p:nvPr>
            <p:ph sz="quarter" idx="11"/>
          </p:nvPr>
        </p:nvSpPr>
        <p:spPr>
          <a:xfrm>
            <a:off x="182236" y="3058452"/>
            <a:ext cx="3278615" cy="3703316"/>
          </a:xfrm>
          <a:prstGeom prst="rect">
            <a:avLst/>
          </a:prstGeom>
        </p:spPr>
        <p:txBody>
          <a:bodyPr/>
          <a:lstStyle>
            <a:lvl1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1pPr>
            <a:lvl2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2pPr>
            <a:lvl3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3pPr>
            <a:lvl4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4pPr>
            <a:lvl5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93934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1 -0.12148 L 0.00282 0.0085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7" y="65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358E-7 -3.54497E-6 L -0.18393 -0.13007 " pathEditMode="relative" rAng="0" ptsTypes="AA">
                                      <p:cBhvr>
                                        <p:cTn id="62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7" y="-65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 0.00265 L -0.26022 -0.18496 " pathEditMode="relative" rAng="0" ptsTypes="AA">
                                      <p:cBhvr>
                                        <p:cTn id="64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93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7 -0.00529 L -0.33034 -0.22531 " pathEditMode="relative" rAng="0" ptsTypes="AA">
                                      <p:cBhvr>
                                        <p:cTn id="66" dur="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7" y="-1100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3 -0.01014 L -0.35095 -0.24427 " pathEditMode="relative" rAng="0" ptsTypes="AA">
                                      <p:cBhvr>
                                        <p:cTn id="68" dur="3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5" y="-1170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4.28571E-6 L -0.42512 -0.29939 " pathEditMode="relative" rAng="0" ptsTypes="AA">
                                      <p:cBhvr>
                                        <p:cTn id="70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5" y="-149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4.92063E-6 L -0.53788 -0.38073 " pathEditMode="relative" rAng="0" ptsTypes="AA">
                                      <p:cBhvr>
                                        <p:cTn id="72" dur="3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3" y="-1904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1 1.40119E-6 L -0.58645 -0.41353 " pathEditMode="relative" rAng="0" ptsTypes="AA">
                                      <p:cBhvr>
                                        <p:cTn id="74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7" y="-2068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506E-7 -1.45847E-6 L -0.62826 -0.44371 " pathEditMode="relative" rAng="0" ptsTypes="AA">
                                      <p:cBhvr>
                                        <p:cTn id="76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2" y="-221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4 0.01146 L -0.19429 -0.13093 " pathEditMode="relative" rAng="0" ptsTypes="AA">
                                      <p:cBhvr>
                                        <p:cTn id="78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711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15 -0.07124 L -2.39238E-6 -4.19056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8" y="3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 r="73908" b="20000"/>
          <a:stretch/>
        </p:blipFill>
        <p:spPr bwMode="auto">
          <a:xfrm rot="16200000">
            <a:off x="3028973" y="-3097501"/>
            <a:ext cx="3086056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58007" y="275167"/>
            <a:ext cx="8229601" cy="1143000"/>
          </a:xfrm>
          <a:prstGeom prst="rect">
            <a:avLst/>
          </a:prstGeom>
        </p:spPr>
        <p:txBody>
          <a:bodyPr anchor="b"/>
          <a:lstStyle>
            <a:lvl1pPr>
              <a:defRPr lang="ru-RU" sz="40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0"/>
          </p:nvPr>
        </p:nvSpPr>
        <p:spPr>
          <a:xfrm>
            <a:off x="475747" y="1645945"/>
            <a:ext cx="8192508" cy="4868853"/>
          </a:xfrm>
          <a:prstGeom prst="rect">
            <a:avLst/>
          </a:prstGeom>
        </p:spPr>
        <p:txBody>
          <a:bodyPr/>
          <a:lstStyle>
            <a:lvl1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1pPr>
            <a:lvl2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2pPr>
            <a:lvl3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3pPr>
            <a:lvl4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4pPr>
            <a:lvl5pPr>
              <a:defRPr lang="ru-RU" sz="240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182812" y="1303050"/>
            <a:ext cx="8851397" cy="798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V="1">
            <a:off x="182812" y="6583636"/>
            <a:ext cx="8851397" cy="798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71602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 комментар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 r="73908" b="20000"/>
          <a:stretch/>
        </p:blipFill>
        <p:spPr bwMode="auto">
          <a:xfrm rot="16200000">
            <a:off x="3028973" y="-3097501"/>
            <a:ext cx="3086056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Рисунок 2"/>
          <p:cNvSpPr>
            <a:spLocks noGrp="1"/>
          </p:cNvSpPr>
          <p:nvPr>
            <p:ph type="pic" sz="quarter" idx="10"/>
          </p:nvPr>
        </p:nvSpPr>
        <p:spPr>
          <a:xfrm>
            <a:off x="462844" y="273656"/>
            <a:ext cx="8218311" cy="5349873"/>
          </a:xfrm>
          <a:prstGeom prst="rect">
            <a:avLst/>
          </a:prstGeom>
          <a:solidFill>
            <a:srgbClr val="00B0F0">
              <a:alpha val="30000"/>
            </a:srgbClr>
          </a:solidFill>
          <a:effectLst>
            <a:outerShdw blurRad="571500" sx="102000" sy="102000" algn="ctr" rotWithShape="0">
              <a:schemeClr val="bg1"/>
            </a:outerShdw>
          </a:effectLst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3491" y="5651906"/>
            <a:ext cx="8217016" cy="1068888"/>
          </a:xfrm>
          <a:custGeom>
            <a:avLst/>
            <a:gdLst/>
            <a:ahLst/>
            <a:cxnLst/>
            <a:rect l="l" t="t" r="r" b="b"/>
            <a:pathLst>
              <a:path w="8088625" h="1122332">
                <a:moveTo>
                  <a:pt x="7320677" y="0"/>
                </a:moveTo>
                <a:lnTo>
                  <a:pt x="7500697" y="186228"/>
                </a:lnTo>
                <a:lnTo>
                  <a:pt x="7975637" y="186228"/>
                </a:lnTo>
                <a:cubicBezTo>
                  <a:pt x="8038039" y="186228"/>
                  <a:pt x="8088625" y="236814"/>
                  <a:pt x="8088625" y="299216"/>
                </a:cubicBezTo>
                <a:lnTo>
                  <a:pt x="8088625" y="1009344"/>
                </a:lnTo>
                <a:cubicBezTo>
                  <a:pt x="8088625" y="1071746"/>
                  <a:pt x="8038039" y="1122332"/>
                  <a:pt x="7975637" y="1122332"/>
                </a:cubicBezTo>
                <a:lnTo>
                  <a:pt x="112988" y="1122332"/>
                </a:lnTo>
                <a:cubicBezTo>
                  <a:pt x="50586" y="1122332"/>
                  <a:pt x="0" y="1071746"/>
                  <a:pt x="0" y="1009344"/>
                </a:cubicBezTo>
                <a:lnTo>
                  <a:pt x="0" y="299216"/>
                </a:lnTo>
                <a:cubicBezTo>
                  <a:pt x="0" y="236814"/>
                  <a:pt x="50586" y="186228"/>
                  <a:pt x="112988" y="186228"/>
                </a:cubicBezTo>
                <a:lnTo>
                  <a:pt x="7140657" y="186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584200" dist="50800" dir="16200000">
              <a:schemeClr val="tx2">
                <a:lumMod val="50000"/>
                <a:alpha val="3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>
              <a:solidFill>
                <a:srgbClr val="0070C0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70383" y="5829266"/>
            <a:ext cx="8229601" cy="891528"/>
          </a:xfrm>
        </p:spPr>
        <p:txBody>
          <a:bodyPr anchor="t"/>
          <a:lstStyle>
            <a:lvl1pPr>
              <a:defRPr lang="ru-RU" sz="240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marL="347187" lvl="0" indent="-347187" algn="l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7196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anchor="b"/>
          <a:lstStyle/>
          <a:p>
            <a:pPr lvl="0" defTabSz="72009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4525963"/>
          </a:xfrm>
          <a:prstGeom prst="rect">
            <a:avLst/>
          </a:prstGeom>
        </p:spPr>
        <p:txBody>
          <a:bodyPr/>
          <a:lstStyle/>
          <a:p>
            <a:pPr marL="270034" lvl="0" indent="-270034" defTabSz="720090"/>
            <a:r>
              <a:rPr lang="ru-RU" smtClean="0"/>
              <a:t>Образец текста</a:t>
            </a:r>
          </a:p>
          <a:p>
            <a:pPr marL="585073" lvl="1" indent="-225028" defTabSz="720090"/>
            <a:r>
              <a:rPr lang="ru-RU" smtClean="0"/>
              <a:t>Второй уровень</a:t>
            </a:r>
          </a:p>
          <a:p>
            <a:pPr marL="900113" lvl="2" indent="-180023" defTabSz="720090"/>
            <a:r>
              <a:rPr lang="ru-RU" smtClean="0"/>
              <a:t>Третий уровень</a:t>
            </a:r>
          </a:p>
          <a:p>
            <a:pPr marL="1260158" lvl="3" indent="-180023" defTabSz="720090"/>
            <a:r>
              <a:rPr lang="ru-RU" smtClean="0"/>
              <a:t>Четвертый уровень</a:t>
            </a:r>
          </a:p>
          <a:p>
            <a:pPr marL="1620203" lvl="4" indent="-180023" defTabSz="72009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7E23-72A2-46AF-B841-4FF321886F2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165E-A1B2-49A5-A5D3-DA8BE22E8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4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25830" rtl="0" eaLnBrk="1" latinLnBrk="0" hangingPunct="1">
        <a:spcBef>
          <a:spcPct val="0"/>
        </a:spcBef>
        <a:buNone/>
        <a:defRPr lang="ru-RU" sz="3600" kern="1200" baseline="0" dirty="0" smtClean="0">
          <a:gradFill flip="none" rotWithShape="1">
            <a:gsLst>
              <a:gs pos="70000">
                <a:schemeClr val="bg1"/>
              </a:gs>
              <a:gs pos="91000">
                <a:schemeClr val="tx1">
                  <a:alpha val="0"/>
                </a:schemeClr>
              </a:gs>
            </a:gsLst>
            <a:lin ang="5400000" scaled="1"/>
            <a:tileRect/>
          </a:gradFill>
          <a:latin typeface="Segoe UI Light" pitchFamily="34" charset="0"/>
          <a:ea typeface="+mj-ea"/>
          <a:cs typeface="Segoe UI Light" pitchFamily="34" charset="0"/>
        </a:defRPr>
      </a:lvl1pPr>
    </p:titleStyle>
    <p:bodyStyle>
      <a:lvl1pPr marL="347187" indent="-347187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1pPr>
      <a:lvl2pPr marL="752237" indent="-289322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2pPr>
      <a:lvl3pPr marL="115728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3pPr>
      <a:lvl4pPr marL="1620203" indent="-231458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4pPr>
      <a:lvl5pPr marL="2083118" indent="-231458" algn="l" defTabSz="925830" rtl="0" eaLnBrk="1" latinLnBrk="0" hangingPunct="1">
        <a:spcBef>
          <a:spcPct val="20000"/>
        </a:spcBef>
        <a:buFont typeface="Arial" pitchFamily="34" charset="0"/>
        <a:buChar char="»"/>
        <a:defRPr lang="ru-RU" sz="2400" kern="120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5pPr>
      <a:lvl6pPr marL="254603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Чорні діри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Виконала </a:t>
            </a:r>
          </a:p>
          <a:p>
            <a:pPr algn="ctr">
              <a:buNone/>
            </a:pPr>
            <a:r>
              <a:rPr lang="uk-UA" dirty="0" smtClean="0"/>
              <a:t>Учениця 10-А класу</a:t>
            </a:r>
          </a:p>
          <a:p>
            <a:pPr algn="ctr">
              <a:buNone/>
            </a:pPr>
            <a:r>
              <a:rPr lang="uk-UA" dirty="0" smtClean="0"/>
              <a:t>Кузнєцова Анастасія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94px-Ergosphere.svg.pn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742170" y="0"/>
            <a:ext cx="5998182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dirty="0"/>
              <a:t>Область простору-часу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,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горизонтом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</a:t>
            </a:r>
            <a:r>
              <a:rPr lang="ru-RU" dirty="0" err="1"/>
              <a:t>статичності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 </a:t>
            </a:r>
            <a:r>
              <a:rPr lang="ru-RU" dirty="0" err="1" smtClean="0"/>
              <a:t>ергосферою</a:t>
            </a:r>
            <a:r>
              <a:rPr lang="ru-RU" dirty="0" smtClean="0"/>
              <a:t>. </a:t>
            </a:r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межах </a:t>
            </a:r>
            <a:r>
              <a:rPr lang="ru-RU" dirty="0" err="1"/>
              <a:t>ергосфери</a:t>
            </a:r>
            <a:r>
              <a:rPr lang="ru-RU" dirty="0"/>
              <a:t>, неминуче </a:t>
            </a:r>
            <a:r>
              <a:rPr lang="ru-RU" dirty="0" err="1"/>
              <a:t>обертаються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чорною</a:t>
            </a:r>
            <a:r>
              <a:rPr lang="ru-RU" dirty="0"/>
              <a:t> </a:t>
            </a:r>
            <a:r>
              <a:rPr lang="ru-RU" dirty="0" err="1"/>
              <a:t>дірою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 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Ленза</a:t>
            </a:r>
            <a:r>
              <a:rPr lang="ru-RU" dirty="0"/>
              <a:t> — </a:t>
            </a:r>
            <a:r>
              <a:rPr lang="ru-RU" dirty="0" err="1"/>
              <a:t>Тіррінга</a:t>
            </a:r>
            <a:r>
              <a:rPr lang="ru-RU" dirty="0"/>
              <a:t>. </a:t>
            </a:r>
            <a:r>
              <a:rPr lang="ru-RU" dirty="0" err="1"/>
              <a:t>Ергосфера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форму </a:t>
            </a:r>
            <a:r>
              <a:rPr lang="ru-RU" dirty="0" err="1"/>
              <a:t>сфероїда</a:t>
            </a:r>
            <a:r>
              <a:rPr lang="ru-RU" dirty="0"/>
              <a:t>, </a:t>
            </a:r>
            <a:r>
              <a:rPr lang="ru-RU" dirty="0" err="1"/>
              <a:t>менша</a:t>
            </a:r>
            <a:r>
              <a:rPr lang="ru-RU" dirty="0"/>
              <a:t> </a:t>
            </a:r>
            <a:r>
              <a:rPr lang="ru-RU" dirty="0" err="1"/>
              <a:t>піввісь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рівна</a:t>
            </a:r>
            <a:r>
              <a:rPr lang="ru-RU" dirty="0"/>
              <a:t> </a:t>
            </a:r>
            <a:r>
              <a:rPr lang="ru-RU" dirty="0" err="1"/>
              <a:t>радіусу</a:t>
            </a:r>
            <a:r>
              <a:rPr lang="ru-RU" dirty="0"/>
              <a:t> горизонту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більша</a:t>
            </a:r>
            <a:r>
              <a:rPr lang="ru-RU" dirty="0"/>
              <a:t> — </a:t>
            </a:r>
            <a:r>
              <a:rPr lang="ru-RU" dirty="0" err="1"/>
              <a:t>подвоєному</a:t>
            </a:r>
            <a:r>
              <a:rPr lang="ru-RU" dirty="0"/>
              <a:t> </a:t>
            </a:r>
            <a:r>
              <a:rPr lang="ru-RU" dirty="0" err="1"/>
              <a:t>радіусу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dirty="0"/>
              <a:t>В </a:t>
            </a:r>
            <a:r>
              <a:rPr lang="ru-RU" dirty="0" err="1"/>
              <a:t>надрах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кривина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гравітації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нескінченності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яка </a:t>
            </a:r>
            <a:r>
              <a:rPr lang="ru-RU" dirty="0" err="1"/>
              <a:t>називається</a:t>
            </a:r>
            <a:r>
              <a:rPr lang="ru-RU" dirty="0"/>
              <a:t> </a:t>
            </a:r>
            <a:r>
              <a:rPr lang="ru-RU" dirty="0" err="1" smtClean="0"/>
              <a:t>сингулярністю</a:t>
            </a:r>
            <a:r>
              <a:rPr lang="ru-RU" dirty="0" smtClean="0"/>
              <a:t>. </a:t>
            </a:r>
            <a:r>
              <a:rPr lang="ru-RU" dirty="0"/>
              <a:t>Для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обертаються</a:t>
            </a:r>
            <a:r>
              <a:rPr lang="ru-RU" dirty="0"/>
              <a:t>, </a:t>
            </a:r>
            <a:r>
              <a:rPr lang="ru-RU" dirty="0" err="1"/>
              <a:t>сингулярність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форму точки. </a:t>
            </a:r>
            <a:r>
              <a:rPr lang="ru-RU" dirty="0" err="1"/>
              <a:t>Сингулярність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, яка </a:t>
            </a:r>
            <a:r>
              <a:rPr lang="ru-RU" dirty="0" err="1"/>
              <a:t>обертається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форму </a:t>
            </a:r>
            <a:r>
              <a:rPr lang="ru-RU" dirty="0" err="1" smtClean="0"/>
              <a:t>кільця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527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7985" y="980728"/>
            <a:ext cx="9126015" cy="547260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Механізми</a:t>
            </a:r>
            <a:r>
              <a:rPr lang="ru-RU" b="1" dirty="0" smtClean="0"/>
              <a:t> </a:t>
            </a:r>
            <a:r>
              <a:rPr lang="ru-RU" b="1" dirty="0" err="1" smtClean="0"/>
              <a:t>утворення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чорних</a:t>
            </a:r>
            <a:r>
              <a:rPr lang="ru-RU" b="1" dirty="0" smtClean="0"/>
              <a:t> </a:t>
            </a:r>
            <a:r>
              <a:rPr lang="ru-RU" b="1" dirty="0" err="1" smtClean="0"/>
              <a:t>дір</a:t>
            </a:r>
            <a:r>
              <a:rPr lang="ru-RU" b="1" dirty="0" smtClean="0"/>
              <a:t> </a:t>
            </a:r>
            <a:r>
              <a:rPr lang="ru-RU" b="1" dirty="0" err="1" smtClean="0"/>
              <a:t>проміжних</a:t>
            </a:r>
            <a:r>
              <a:rPr lang="ru-RU" b="1" dirty="0" smtClean="0"/>
              <a:t> </a:t>
            </a:r>
            <a:r>
              <a:rPr lang="ru-RU" b="1" dirty="0" err="1" smtClean="0"/>
              <a:t>мас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ru-RU" sz="2100" dirty="0" smtClean="0">
                <a:latin typeface="+mn-lt"/>
              </a:rPr>
              <a:t>1)</a:t>
            </a:r>
            <a:r>
              <a:rPr lang="ru-RU" sz="2100" dirty="0" err="1" smtClean="0">
                <a:latin typeface="+mn-lt"/>
              </a:rPr>
              <a:t>Утворення</a:t>
            </a:r>
            <a:r>
              <a:rPr lang="ru-RU" sz="2100" dirty="0" smtClean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чорної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діри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під</a:t>
            </a:r>
            <a:r>
              <a:rPr lang="ru-RU" sz="2100" dirty="0">
                <a:latin typeface="+mn-lt"/>
              </a:rPr>
              <a:t> час Великого </a:t>
            </a:r>
            <a:r>
              <a:rPr lang="ru-RU" sz="2100" dirty="0" err="1">
                <a:latin typeface="+mn-lt"/>
              </a:rPr>
              <a:t>вибуху</a:t>
            </a:r>
            <a:r>
              <a:rPr lang="ru-RU" sz="2100" dirty="0">
                <a:latin typeface="+mn-lt"/>
              </a:rPr>
              <a:t> у </a:t>
            </a:r>
            <a:r>
              <a:rPr lang="ru-RU" sz="2100" dirty="0" err="1">
                <a:latin typeface="+mn-lt"/>
              </a:rPr>
              <a:t>ранньому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всесвіті</a:t>
            </a:r>
            <a:r>
              <a:rPr lang="ru-RU" sz="2100" dirty="0">
                <a:latin typeface="+mn-lt"/>
              </a:rPr>
              <a:t>. </a:t>
            </a:r>
            <a:r>
              <a:rPr lang="ru-RU" sz="2100" dirty="0" err="1">
                <a:latin typeface="+mn-lt"/>
              </a:rPr>
              <a:t>Під</a:t>
            </a:r>
            <a:r>
              <a:rPr lang="ru-RU" sz="2100" dirty="0">
                <a:latin typeface="+mn-lt"/>
              </a:rPr>
              <a:t> час Великого </a:t>
            </a:r>
            <a:r>
              <a:rPr lang="ru-RU" sz="2100" dirty="0" err="1">
                <a:latin typeface="+mn-lt"/>
              </a:rPr>
              <a:t>вибуху</a:t>
            </a:r>
            <a:r>
              <a:rPr lang="ru-RU" sz="2100" dirty="0">
                <a:latin typeface="+mn-lt"/>
              </a:rPr>
              <a:t> могли </a:t>
            </a:r>
            <a:r>
              <a:rPr lang="ru-RU" sz="2100" dirty="0" err="1">
                <a:latin typeface="+mn-lt"/>
              </a:rPr>
              <a:t>утворитися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первинні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чорні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діри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будь-яких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мас</a:t>
            </a:r>
            <a:r>
              <a:rPr lang="ru-RU" sz="2100" dirty="0">
                <a:latin typeface="+mn-lt"/>
              </a:rPr>
              <a:t>, у тому </a:t>
            </a:r>
            <a:r>
              <a:rPr lang="ru-RU" sz="2100" dirty="0" err="1">
                <a:latin typeface="+mn-lt"/>
              </a:rPr>
              <a:t>числі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багато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тисяч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мас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сонця</a:t>
            </a:r>
            <a:r>
              <a:rPr lang="ru-RU" sz="2100" dirty="0">
                <a:latin typeface="+mn-lt"/>
              </a:rPr>
              <a:t>.</a:t>
            </a:r>
          </a:p>
          <a:p>
            <a:pPr>
              <a:buNone/>
            </a:pPr>
            <a:r>
              <a:rPr lang="ru-RU" sz="2100" dirty="0">
                <a:latin typeface="+mn-lt"/>
              </a:rPr>
              <a:t>2)</a:t>
            </a:r>
            <a:r>
              <a:rPr lang="ru-RU" sz="2100" dirty="0" err="1">
                <a:latin typeface="+mn-lt"/>
              </a:rPr>
              <a:t>Залишки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зірок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третього</a:t>
            </a:r>
            <a:r>
              <a:rPr lang="ru-RU" sz="2100" dirty="0">
                <a:latin typeface="+mn-lt"/>
              </a:rPr>
              <a:t> типу </a:t>
            </a:r>
            <a:r>
              <a:rPr lang="ru-RU" sz="2100" dirty="0" err="1">
                <a:latin typeface="+mn-lt"/>
              </a:rPr>
              <a:t>населення</a:t>
            </a:r>
            <a:r>
              <a:rPr lang="ru-RU" sz="2100" dirty="0">
                <a:latin typeface="+mn-lt"/>
              </a:rPr>
              <a:t>. </a:t>
            </a:r>
            <a:r>
              <a:rPr lang="ru-RU" sz="2100" dirty="0" err="1">
                <a:latin typeface="+mn-lt"/>
              </a:rPr>
              <a:t>Зорі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третього</a:t>
            </a:r>
            <a:r>
              <a:rPr lang="ru-RU" sz="2100" dirty="0">
                <a:latin typeface="+mn-lt"/>
              </a:rPr>
              <a:t> типу </a:t>
            </a:r>
            <a:r>
              <a:rPr lang="ru-RU" sz="2100" dirty="0" err="1">
                <a:latin typeface="+mn-lt"/>
              </a:rPr>
              <a:t>населення</a:t>
            </a:r>
            <a:r>
              <a:rPr lang="ru-RU" sz="2100" dirty="0">
                <a:latin typeface="+mn-lt"/>
              </a:rPr>
              <a:t> — </a:t>
            </a:r>
            <a:r>
              <a:rPr lang="ru-RU" sz="2100" dirty="0" err="1">
                <a:latin typeface="+mn-lt"/>
              </a:rPr>
              <a:t>це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перші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зорі</a:t>
            </a:r>
            <a:r>
              <a:rPr lang="ru-RU" sz="2100" dirty="0">
                <a:latin typeface="+mn-lt"/>
              </a:rPr>
              <a:t> у </a:t>
            </a:r>
            <a:r>
              <a:rPr lang="ru-RU" sz="2100" dirty="0" err="1">
                <a:latin typeface="+mn-lt"/>
              </a:rPr>
              <a:t>всесвіті</a:t>
            </a:r>
            <a:r>
              <a:rPr lang="ru-RU" sz="2100" dirty="0">
                <a:latin typeface="+mn-lt"/>
              </a:rPr>
              <a:t>, </a:t>
            </a:r>
            <a:r>
              <a:rPr lang="ru-RU" sz="2100" dirty="0" err="1">
                <a:latin typeface="+mn-lt"/>
              </a:rPr>
              <a:t>які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виникли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у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перші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сотні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мільйонів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років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його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існування</a:t>
            </a:r>
            <a:r>
              <a:rPr lang="ru-RU" sz="2100" dirty="0">
                <a:latin typeface="+mn-lt"/>
              </a:rPr>
              <a:t>. Вони </a:t>
            </a:r>
            <a:r>
              <a:rPr lang="ru-RU" sz="2100" dirty="0" err="1">
                <a:latin typeface="+mn-lt"/>
              </a:rPr>
              <a:t>мали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великі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маси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що</a:t>
            </a:r>
            <a:r>
              <a:rPr lang="ru-RU" sz="2100" dirty="0">
                <a:latin typeface="+mn-lt"/>
              </a:rPr>
              <a:t> могло </a:t>
            </a:r>
            <a:r>
              <a:rPr lang="ru-RU" sz="2100" dirty="0" err="1">
                <a:latin typeface="+mn-lt"/>
              </a:rPr>
              <a:t>призвести</a:t>
            </a:r>
            <a:r>
              <a:rPr lang="ru-RU" sz="2100" dirty="0">
                <a:latin typeface="+mn-lt"/>
              </a:rPr>
              <a:t> до </a:t>
            </a:r>
            <a:r>
              <a:rPr lang="ru-RU" sz="2100" dirty="0" err="1">
                <a:latin typeface="+mn-lt"/>
              </a:rPr>
              <a:t>утворення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досить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масивних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чорних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дір</a:t>
            </a:r>
            <a:r>
              <a:rPr lang="ru-RU" sz="2100" dirty="0">
                <a:latin typeface="+mn-lt"/>
              </a:rPr>
              <a:t>.</a:t>
            </a:r>
          </a:p>
          <a:p>
            <a:pPr>
              <a:buNone/>
            </a:pPr>
            <a:r>
              <a:rPr lang="ru-RU" sz="2100" dirty="0">
                <a:latin typeface="+mn-lt"/>
              </a:rPr>
              <a:t>3)</a:t>
            </a:r>
            <a:r>
              <a:rPr lang="ru-RU" sz="2100" dirty="0" err="1">
                <a:latin typeface="+mn-lt"/>
              </a:rPr>
              <a:t>Зіткнення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зірок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чорних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дір</a:t>
            </a:r>
            <a:r>
              <a:rPr lang="ru-RU" sz="2100" dirty="0">
                <a:latin typeface="+mn-lt"/>
              </a:rPr>
              <a:t> у </a:t>
            </a:r>
            <a:r>
              <a:rPr lang="ru-RU" sz="2100" dirty="0" err="1">
                <a:latin typeface="+mn-lt"/>
              </a:rPr>
              <a:t>кулястому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зоряному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скупчені</a:t>
            </a:r>
            <a:r>
              <a:rPr lang="ru-RU" sz="2100" dirty="0">
                <a:latin typeface="+mn-lt"/>
              </a:rPr>
              <a:t>. </a:t>
            </a:r>
            <a:r>
              <a:rPr lang="ru-RU" sz="2100" dirty="0" err="1">
                <a:latin typeface="+mn-lt"/>
              </a:rPr>
              <a:t>Також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чорні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діри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проміжних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мас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можуть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існувати</a:t>
            </a:r>
            <a:r>
              <a:rPr lang="ru-RU" sz="2100" dirty="0">
                <a:latin typeface="+mn-lt"/>
              </a:rPr>
              <a:t> у ядрах галактик. При </a:t>
            </a:r>
            <a:r>
              <a:rPr lang="ru-RU" sz="2100" dirty="0" err="1">
                <a:latin typeface="+mn-lt"/>
              </a:rPr>
              <a:t>утворення</a:t>
            </a:r>
            <a:r>
              <a:rPr lang="ru-RU" sz="2100" dirty="0">
                <a:latin typeface="+mn-lt"/>
              </a:rPr>
              <a:t> галактики </a:t>
            </a:r>
            <a:r>
              <a:rPr lang="ru-RU" sz="2100" dirty="0" err="1">
                <a:latin typeface="+mn-lt"/>
              </a:rPr>
              <a:t>речовина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колапсує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і</a:t>
            </a:r>
            <a:r>
              <a:rPr lang="ru-RU" sz="2100" dirty="0">
                <a:latin typeface="+mn-lt"/>
              </a:rPr>
              <a:t> в </a:t>
            </a:r>
            <a:r>
              <a:rPr lang="ru-RU" sz="2100" dirty="0" err="1">
                <a:latin typeface="+mn-lt"/>
              </a:rPr>
              <a:t>її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центрі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можуть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утворюватися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чорні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діри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проміжних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мас</a:t>
            </a:r>
            <a:r>
              <a:rPr lang="ru-RU" sz="2100" dirty="0">
                <a:latin typeface="+mn-lt"/>
              </a:rPr>
              <a:t>, </a:t>
            </a:r>
            <a:r>
              <a:rPr lang="ru-RU" sz="2100" dirty="0" err="1">
                <a:latin typeface="+mn-lt"/>
              </a:rPr>
              <a:t>з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яких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з</a:t>
            </a:r>
            <a:r>
              <a:rPr lang="ru-RU" sz="2100" dirty="0">
                <a:latin typeface="+mn-lt"/>
              </a:rPr>
              <a:t> часом </a:t>
            </a:r>
            <a:r>
              <a:rPr lang="ru-RU" sz="2100" dirty="0" err="1">
                <a:latin typeface="+mn-lt"/>
              </a:rPr>
              <a:t>утворюється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гігантська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надмасивна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чорна</a:t>
            </a:r>
            <a:r>
              <a:rPr lang="ru-RU" sz="2100" dirty="0">
                <a:latin typeface="+mn-lt"/>
              </a:rPr>
              <a:t> </a:t>
            </a:r>
            <a:r>
              <a:rPr lang="ru-RU" sz="2100" dirty="0" err="1">
                <a:latin typeface="+mn-lt"/>
              </a:rPr>
              <a:t>діра</a:t>
            </a:r>
            <a:r>
              <a:rPr lang="ru-RU" sz="2100" dirty="0">
                <a:latin typeface="+mn-lt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чорних</a:t>
            </a:r>
            <a:r>
              <a:rPr lang="ru-RU" b="1" dirty="0" smtClean="0"/>
              <a:t> </a:t>
            </a:r>
            <a:r>
              <a:rPr lang="ru-RU" b="1" dirty="0" err="1" smtClean="0"/>
              <a:t>дір</a:t>
            </a:r>
            <a:r>
              <a:rPr lang="ru-RU" b="1" dirty="0" smtClean="0"/>
              <a:t> </a:t>
            </a:r>
            <a:r>
              <a:rPr lang="ru-RU" b="1" dirty="0" err="1" smtClean="0"/>
              <a:t>проміжних</a:t>
            </a:r>
            <a:r>
              <a:rPr lang="ru-RU" b="1" dirty="0" smtClean="0"/>
              <a:t> </a:t>
            </a:r>
            <a:r>
              <a:rPr lang="ru-RU" b="1" dirty="0" err="1" smtClean="0"/>
              <a:t>мас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/>
              <a:t>надмасивних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у ядрах галактик.</a:t>
            </a:r>
          </a:p>
          <a:p>
            <a:pPr>
              <a:buNone/>
            </a:pPr>
            <a:r>
              <a:rPr lang="ru-RU" dirty="0"/>
              <a:t>2)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гравітаційних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зареєстровані</a:t>
            </a:r>
            <a:r>
              <a:rPr lang="ru-RU" dirty="0"/>
              <a:t> </a:t>
            </a:r>
            <a:r>
              <a:rPr lang="ru-RU" dirty="0" err="1"/>
              <a:t>гравітаційні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, то за </a:t>
            </a:r>
            <a:r>
              <a:rPr lang="ru-RU" dirty="0" err="1"/>
              <a:t>допомогою</a:t>
            </a:r>
            <a:r>
              <a:rPr lang="ru-RU" dirty="0"/>
              <a:t> них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0px-BlackHole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116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Чорні діри у Всесвіті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uk-UA" dirty="0" smtClean="0"/>
              <a:t>Чорні діри зоряних мас.</a:t>
            </a:r>
          </a:p>
          <a:p>
            <a:r>
              <a:rPr lang="uk-UA" dirty="0" smtClean="0"/>
              <a:t>Надмасивні чорні діри.</a:t>
            </a:r>
          </a:p>
          <a:p>
            <a:r>
              <a:rPr lang="uk-UA" dirty="0" smtClean="0"/>
              <a:t>Первинні чорні діри.</a:t>
            </a:r>
          </a:p>
          <a:p>
            <a:r>
              <a:rPr lang="uk-UA" dirty="0" smtClean="0"/>
              <a:t>Квантові чорні діри.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Чорні діри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/>
              <a:t>	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як </a:t>
            </a: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вигоряння</a:t>
            </a:r>
            <a:r>
              <a:rPr lang="ru-RU" dirty="0"/>
              <a:t> термоядерного </a:t>
            </a:r>
            <a:r>
              <a:rPr lang="ru-RU" dirty="0" err="1"/>
              <a:t>палива</a:t>
            </a:r>
            <a:r>
              <a:rPr lang="ru-RU" dirty="0"/>
              <a:t> та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 теоретично повинна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охолоджуватися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гравітації</a:t>
            </a:r>
            <a:r>
              <a:rPr lang="ru-RU" dirty="0"/>
              <a:t>.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зупинитися</a:t>
            </a:r>
            <a:r>
              <a:rPr lang="ru-RU" dirty="0"/>
              <a:t> 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, а </a:t>
            </a:r>
            <a:r>
              <a:rPr lang="ru-RU" dirty="0" err="1"/>
              <a:t>може</a:t>
            </a:r>
            <a:r>
              <a:rPr lang="ru-RU" dirty="0"/>
              <a:t> перейти в </a:t>
            </a:r>
            <a:r>
              <a:rPr lang="ru-RU" dirty="0" err="1"/>
              <a:t>стрімкий</a:t>
            </a:r>
            <a:r>
              <a:rPr lang="ru-RU" dirty="0"/>
              <a:t> </a:t>
            </a:r>
            <a:r>
              <a:rPr lang="ru-RU" dirty="0" err="1"/>
              <a:t>гравітаційний</a:t>
            </a:r>
            <a:r>
              <a:rPr lang="ru-RU" dirty="0"/>
              <a:t> </a:t>
            </a:r>
            <a:r>
              <a:rPr lang="ru-RU" dirty="0" err="1"/>
              <a:t>колапс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chen-opisali-yak-budut-viglyadati-persh-znmki-chornoyi-dri_1.jpe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4061" y="0"/>
            <a:ext cx="913993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чорна діра?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 numCol="1"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b="1" dirty="0" err="1" smtClean="0"/>
              <a:t>Чорна</a:t>
            </a:r>
            <a:r>
              <a:rPr lang="ru-RU" b="1" dirty="0" smtClean="0"/>
              <a:t> </a:t>
            </a:r>
            <a:r>
              <a:rPr lang="ru-RU" b="1" dirty="0" err="1"/>
              <a:t>діра</a:t>
            </a:r>
            <a:r>
              <a:rPr lang="ru-RU" dirty="0"/>
              <a:t> — </a:t>
            </a:r>
            <a:r>
              <a:rPr lang="ru-RU" dirty="0" err="1"/>
              <a:t>астрофізичний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 силу </a:t>
            </a:r>
            <a:r>
              <a:rPr lang="ru-RU" dirty="0" err="1"/>
              <a:t>тяжіння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жодні</a:t>
            </a:r>
            <a:r>
              <a:rPr lang="ru-RU" dirty="0"/>
              <a:t>, як </a:t>
            </a:r>
            <a:r>
              <a:rPr lang="ru-RU" dirty="0" err="1"/>
              <a:t>завгодно</a:t>
            </a:r>
            <a:r>
              <a:rPr lang="ru-RU" dirty="0"/>
              <a:t> </a:t>
            </a:r>
            <a:r>
              <a:rPr lang="ru-RU" dirty="0" err="1"/>
              <a:t>швидкі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r>
              <a:rPr lang="ru-RU" dirty="0"/>
              <a:t>,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покинути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 </a:t>
            </a:r>
            <a:r>
              <a:rPr lang="ru-RU" dirty="0" err="1"/>
              <a:t>світло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Надмасивні чорні діри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розрослися</a:t>
            </a:r>
            <a:r>
              <a:rPr lang="ru-RU" dirty="0"/>
              <a:t> за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уявленнями</a:t>
            </a:r>
            <a:r>
              <a:rPr lang="ru-RU" dirty="0"/>
              <a:t>, </a:t>
            </a:r>
            <a:r>
              <a:rPr lang="ru-RU" dirty="0" err="1"/>
              <a:t>утворюють</a:t>
            </a:r>
            <a:r>
              <a:rPr lang="ru-RU" dirty="0"/>
              <a:t> ядра </a:t>
            </a:r>
            <a:r>
              <a:rPr lang="ru-RU" dirty="0" err="1"/>
              <a:t>більшості</a:t>
            </a:r>
            <a:r>
              <a:rPr lang="ru-RU" dirty="0"/>
              <a:t> галактик. У </a:t>
            </a:r>
            <a:r>
              <a:rPr lang="ru-RU" dirty="0" err="1"/>
              <a:t>їх</a:t>
            </a:r>
            <a:r>
              <a:rPr lang="ru-RU" dirty="0"/>
              <a:t> число входить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масивна</a:t>
            </a:r>
            <a:r>
              <a:rPr lang="ru-RU" dirty="0"/>
              <a:t> 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 в </a:t>
            </a:r>
            <a:r>
              <a:rPr lang="ru-RU" dirty="0" err="1"/>
              <a:t>ядрі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галактики — </a:t>
            </a:r>
            <a:r>
              <a:rPr lang="ru-RU" dirty="0" err="1"/>
              <a:t>Стрілець</a:t>
            </a:r>
            <a:r>
              <a:rPr lang="ru-RU" dirty="0"/>
              <a:t> </a:t>
            </a:r>
            <a:r>
              <a:rPr lang="en-US" dirty="0"/>
              <a:t>A*.</a:t>
            </a:r>
          </a:p>
          <a:p>
            <a:pPr>
              <a:buNone/>
            </a:pPr>
            <a:r>
              <a:rPr lang="ru-RU" dirty="0" smtClean="0"/>
              <a:t>	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галактичних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більшістю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надійно</a:t>
            </a:r>
            <a:r>
              <a:rPr lang="ru-RU" dirty="0"/>
              <a:t> </a:t>
            </a:r>
            <a:r>
              <a:rPr lang="ru-RU" dirty="0" err="1"/>
              <a:t>доведеним</a:t>
            </a:r>
            <a:r>
              <a:rPr lang="ru-RU" dirty="0"/>
              <a:t> </a:t>
            </a:r>
            <a:r>
              <a:rPr lang="ru-RU" dirty="0" err="1"/>
              <a:t>астрономічними</a:t>
            </a:r>
            <a:r>
              <a:rPr lang="ru-RU" dirty="0"/>
              <a:t> </a:t>
            </a:r>
            <a:r>
              <a:rPr lang="ru-RU" dirty="0" err="1"/>
              <a:t>спостереженнями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516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975988" y="0"/>
            <a:ext cx="7253654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Первинні чорні діри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dirty="0" err="1"/>
              <a:t>Первинні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носять</a:t>
            </a:r>
            <a:r>
              <a:rPr lang="ru-RU" dirty="0"/>
              <a:t> статус </a:t>
            </a:r>
            <a:r>
              <a:rPr lang="ru-RU" dirty="0" err="1"/>
              <a:t>гіпотези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початкові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</a:t>
            </a:r>
            <a:r>
              <a:rPr lang="ru-RU" dirty="0" err="1"/>
              <a:t>достатньої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однорідності</a:t>
            </a:r>
            <a:r>
              <a:rPr lang="ru-RU" dirty="0"/>
              <a:t> </a:t>
            </a:r>
            <a:r>
              <a:rPr lang="ru-RU" dirty="0" err="1"/>
              <a:t>гравітаційного</a:t>
            </a:r>
            <a:r>
              <a:rPr lang="ru-RU" dirty="0"/>
              <a:t> поля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щільності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, то </a:t>
            </a:r>
            <a:r>
              <a:rPr lang="ru-RU" dirty="0" err="1"/>
              <a:t>з</a:t>
            </a:r>
            <a:r>
              <a:rPr lang="ru-RU" dirty="0"/>
              <a:t> них шляхом </a:t>
            </a:r>
            <a:r>
              <a:rPr lang="ru-RU" dirty="0" err="1"/>
              <a:t>колапсу</a:t>
            </a:r>
            <a:r>
              <a:rPr lang="ru-RU" dirty="0"/>
              <a:t> могли </a:t>
            </a:r>
            <a:r>
              <a:rPr lang="ru-RU" dirty="0" err="1"/>
              <a:t>утворюватися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не </a:t>
            </a:r>
            <a:r>
              <a:rPr lang="ru-RU" dirty="0" err="1"/>
              <a:t>обмежена</a:t>
            </a:r>
            <a:r>
              <a:rPr lang="ru-RU" dirty="0"/>
              <a:t> </a:t>
            </a:r>
            <a:r>
              <a:rPr lang="ru-RU" dirty="0" err="1"/>
              <a:t>знизу</a:t>
            </a:r>
            <a:r>
              <a:rPr lang="ru-RU" dirty="0"/>
              <a:t>, як при </a:t>
            </a:r>
            <a:r>
              <a:rPr lang="ru-RU" dirty="0" err="1"/>
              <a:t>зірковому</a:t>
            </a:r>
            <a:r>
              <a:rPr lang="ru-RU" dirty="0"/>
              <a:t> </a:t>
            </a:r>
            <a:r>
              <a:rPr lang="ru-RU" dirty="0" err="1"/>
              <a:t>колапсі</a:t>
            </a:r>
            <a:r>
              <a:rPr lang="ru-RU" dirty="0"/>
              <a:t> —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, </a:t>
            </a:r>
            <a:r>
              <a:rPr lang="ru-RU" dirty="0" err="1"/>
              <a:t>ймовірно</a:t>
            </a:r>
            <a:r>
              <a:rPr lang="ru-RU" dirty="0"/>
              <a:t>, могла б бути </a:t>
            </a:r>
            <a:r>
              <a:rPr lang="ru-RU" dirty="0" err="1"/>
              <a:t>досить</a:t>
            </a:r>
            <a:r>
              <a:rPr lang="ru-RU" dirty="0"/>
              <a:t> малою.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випаровування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ack-Hole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Квантові чорні діри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dirty="0" err="1"/>
              <a:t>Передбачається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</a:t>
            </a:r>
            <a:r>
              <a:rPr lang="ru-RU" dirty="0" err="1"/>
              <a:t>мікроскопічні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,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квантові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. Для </a:t>
            </a:r>
            <a:r>
              <a:rPr lang="ru-RU" dirty="0" err="1"/>
              <a:t>математичного</a:t>
            </a:r>
            <a:r>
              <a:rPr lang="ru-RU" dirty="0"/>
              <a:t> </a:t>
            </a:r>
            <a:r>
              <a:rPr lang="ru-RU" dirty="0" err="1"/>
              <a:t>опису</a:t>
            </a:r>
            <a:r>
              <a:rPr lang="ru-RU" dirty="0"/>
              <a:t> таких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квантова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гравітації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міркувань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імовірно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спектр </a:t>
            </a:r>
            <a:r>
              <a:rPr lang="ru-RU" dirty="0" err="1"/>
              <a:t>мас</a:t>
            </a:r>
            <a:r>
              <a:rPr lang="ru-RU" dirty="0"/>
              <a:t> 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дірок</a:t>
            </a:r>
            <a:r>
              <a:rPr lang="ru-RU" dirty="0"/>
              <a:t> </a:t>
            </a:r>
            <a:r>
              <a:rPr lang="ru-RU" dirty="0" err="1"/>
              <a:t>дискретний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 — </a:t>
            </a:r>
            <a:r>
              <a:rPr lang="ru-RU" dirty="0" err="1"/>
              <a:t>Планковська</a:t>
            </a:r>
            <a:r>
              <a:rPr lang="ru-RU" dirty="0"/>
              <a:t> 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 — </a:t>
            </a:r>
            <a:r>
              <a:rPr lang="ru-RU" dirty="0" err="1"/>
              <a:t>близько</a:t>
            </a:r>
            <a:r>
              <a:rPr lang="ru-RU" dirty="0"/>
              <a:t> 10</a:t>
            </a:r>
            <a:r>
              <a:rPr lang="ru-RU" baseline="30000" dirty="0"/>
              <a:t>−5</a:t>
            </a:r>
            <a:r>
              <a:rPr lang="ru-RU" dirty="0"/>
              <a:t> г, </a:t>
            </a:r>
            <a:r>
              <a:rPr lang="ru-RU" dirty="0" err="1"/>
              <a:t>радіус</a:t>
            </a:r>
            <a:r>
              <a:rPr lang="ru-RU" dirty="0"/>
              <a:t> — 10</a:t>
            </a:r>
            <a:r>
              <a:rPr lang="ru-RU" baseline="30000" dirty="0"/>
              <a:t>−35</a:t>
            </a:r>
            <a:r>
              <a:rPr lang="ru-RU" dirty="0"/>
              <a:t> м. </a:t>
            </a:r>
            <a:r>
              <a:rPr lang="ru-RU" dirty="0" err="1"/>
              <a:t>Комптонівська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 </a:t>
            </a:r>
            <a:r>
              <a:rPr lang="ru-RU" dirty="0" err="1"/>
              <a:t>планковської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по порядку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гравітаційного</a:t>
            </a:r>
            <a:r>
              <a:rPr lang="ru-RU" dirty="0"/>
              <a:t> </a:t>
            </a:r>
            <a:r>
              <a:rPr lang="ru-RU" dirty="0" err="1"/>
              <a:t>радіусу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-91151" y="0"/>
            <a:ext cx="9235151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Дякую за увагу!</a:t>
            </a:r>
            <a:endParaRPr lang="ru-RU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чорна діра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Концепція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dirty="0"/>
              <a:t>Сам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придуманий</a:t>
            </a:r>
            <a:r>
              <a:rPr lang="ru-RU" dirty="0"/>
              <a:t> Джоном Арчибальдом </a:t>
            </a:r>
            <a:r>
              <a:rPr lang="ru-RU" dirty="0" err="1"/>
              <a:t>Вілером</a:t>
            </a:r>
            <a:r>
              <a:rPr lang="ru-RU" dirty="0"/>
              <a:t> в </a:t>
            </a:r>
            <a:r>
              <a:rPr lang="ru-RU" dirty="0" err="1"/>
              <a:t>кінці</a:t>
            </a:r>
            <a:r>
              <a:rPr lang="ru-RU" dirty="0"/>
              <a:t> 1967 року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застосований</a:t>
            </a:r>
            <a:r>
              <a:rPr lang="ru-RU" dirty="0"/>
              <a:t> в </a:t>
            </a:r>
            <a:r>
              <a:rPr lang="ru-RU" dirty="0" err="1"/>
              <a:t>публічній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 «Наш </a:t>
            </a:r>
            <a:r>
              <a:rPr lang="ru-RU" dirty="0" err="1"/>
              <a:t>Всесвіт</a:t>
            </a:r>
            <a:r>
              <a:rPr lang="ru-RU" dirty="0"/>
              <a:t>: </a:t>
            </a:r>
            <a:r>
              <a:rPr lang="ru-RU" dirty="0" err="1"/>
              <a:t>відоме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невідоме</a:t>
            </a:r>
            <a:r>
              <a:rPr lang="ru-RU" dirty="0"/>
              <a:t> (</a:t>
            </a:r>
            <a:r>
              <a:rPr lang="en-US" dirty="0"/>
              <a:t>Our Universe: the Known and Unknown)» 29 </a:t>
            </a:r>
            <a:r>
              <a:rPr lang="ru-RU" dirty="0" err="1"/>
              <a:t>грудня</a:t>
            </a:r>
            <a:r>
              <a:rPr lang="ru-RU" dirty="0"/>
              <a:t> 1967 </a:t>
            </a:r>
            <a:r>
              <a:rPr lang="ru-RU" dirty="0" smtClean="0"/>
              <a:t>року.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Концепція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відносності</a:t>
            </a:r>
            <a:r>
              <a:rPr lang="ru-RU" dirty="0"/>
              <a:t> </a:t>
            </a:r>
            <a:r>
              <a:rPr lang="ru-RU" dirty="0" err="1"/>
              <a:t>передбачає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компактна </a:t>
            </a:r>
            <a:r>
              <a:rPr lang="ru-RU" dirty="0" err="1"/>
              <a:t>маса</a:t>
            </a:r>
            <a:r>
              <a:rPr lang="ru-RU" dirty="0"/>
              <a:t> буде </a:t>
            </a:r>
            <a:r>
              <a:rPr lang="ru-RU" dirty="0" err="1"/>
              <a:t>деформувати</a:t>
            </a:r>
            <a:r>
              <a:rPr lang="ru-RU" dirty="0"/>
              <a:t> </a:t>
            </a:r>
            <a:r>
              <a:rPr lang="ru-RU" dirty="0" err="1"/>
              <a:t>простір-час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чорну</a:t>
            </a:r>
            <a:r>
              <a:rPr lang="ru-RU" dirty="0"/>
              <a:t> </a:t>
            </a:r>
            <a:r>
              <a:rPr lang="ru-RU" dirty="0" err="1"/>
              <a:t>діру</a:t>
            </a:r>
            <a:r>
              <a:rPr lang="ru-RU" dirty="0"/>
              <a:t>.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математично</a:t>
            </a:r>
            <a:r>
              <a:rPr lang="ru-RU" dirty="0"/>
              <a:t> </a:t>
            </a:r>
            <a:r>
              <a:rPr lang="ru-RU" dirty="0" err="1"/>
              <a:t>визначена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 горизонтом </a:t>
            </a:r>
            <a:r>
              <a:rPr lang="ru-RU" dirty="0" err="1"/>
              <a:t>подій</a:t>
            </a:r>
            <a:r>
              <a:rPr lang="ru-RU" dirty="0"/>
              <a:t>, яка </a:t>
            </a:r>
            <a:r>
              <a:rPr lang="ru-RU" dirty="0" err="1"/>
              <a:t>визначає</a:t>
            </a:r>
            <a:r>
              <a:rPr lang="ru-RU" dirty="0"/>
              <a:t> точку,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. Вона </a:t>
            </a:r>
            <a:r>
              <a:rPr lang="ru-RU" dirty="0" err="1"/>
              <a:t>називається</a:t>
            </a:r>
            <a:r>
              <a:rPr lang="ru-RU" dirty="0"/>
              <a:t> «</a:t>
            </a:r>
            <a:r>
              <a:rPr lang="ru-RU" dirty="0" err="1"/>
              <a:t>чорною</a:t>
            </a:r>
            <a:r>
              <a:rPr lang="ru-RU" dirty="0"/>
              <a:t>»,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поглинає</a:t>
            </a:r>
            <a:r>
              <a:rPr lang="ru-RU" dirty="0"/>
              <a:t> все </a:t>
            </a:r>
            <a:r>
              <a:rPr lang="ru-RU" dirty="0" err="1"/>
              <a:t>світло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на горизонт,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відбиваючи</a:t>
            </a:r>
            <a:r>
              <a:rPr lang="ru-RU" dirty="0"/>
              <a:t>, </a:t>
            </a:r>
            <a:r>
              <a:rPr lang="ru-RU" dirty="0" err="1"/>
              <a:t>подібно</a:t>
            </a:r>
            <a:r>
              <a:rPr lang="ru-RU" dirty="0"/>
              <a:t> абсолютно </a:t>
            </a:r>
            <a:r>
              <a:rPr lang="ru-RU" dirty="0" err="1" smtClean="0"/>
              <a:t>чорному</a:t>
            </a:r>
            <a:r>
              <a:rPr lang="ru-RU" dirty="0" smtClean="0"/>
              <a:t> </a:t>
            </a:r>
            <a:r>
              <a:rPr lang="ru-RU" dirty="0" err="1"/>
              <a:t>тілу</a:t>
            </a:r>
            <a:r>
              <a:rPr lang="ru-RU" dirty="0"/>
              <a:t> в </a:t>
            </a:r>
            <a:r>
              <a:rPr lang="ru-RU" dirty="0" err="1"/>
              <a:t>термодинаміці</a:t>
            </a:r>
            <a:r>
              <a:rPr lang="ru-RU" dirty="0"/>
              <a:t>.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Концепція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dirty="0"/>
              <a:t> </a:t>
            </a:r>
            <a:r>
              <a:rPr lang="ru-RU" dirty="0" err="1"/>
              <a:t>Квантова</a:t>
            </a:r>
            <a:r>
              <a:rPr lang="ru-RU" dirty="0"/>
              <a:t> </a:t>
            </a:r>
            <a:r>
              <a:rPr lang="ru-RU" dirty="0" err="1"/>
              <a:t>механіка</a:t>
            </a:r>
            <a:r>
              <a:rPr lang="ru-RU" dirty="0"/>
              <a:t> </a:t>
            </a:r>
            <a:r>
              <a:rPr lang="ru-RU" dirty="0" err="1"/>
              <a:t>передбачає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 </a:t>
            </a:r>
            <a:r>
              <a:rPr lang="ru-RU" dirty="0" err="1"/>
              <a:t>випромінюють</a:t>
            </a:r>
            <a:r>
              <a:rPr lang="ru-RU" dirty="0"/>
              <a:t> </a:t>
            </a:r>
            <a:r>
              <a:rPr lang="ru-RU" dirty="0" err="1"/>
              <a:t>подібно</a:t>
            </a:r>
            <a:r>
              <a:rPr lang="ru-RU" dirty="0"/>
              <a:t>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тілу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скінченною</a:t>
            </a:r>
            <a:r>
              <a:rPr lang="ru-RU" dirty="0"/>
              <a:t> температурою. </a:t>
            </a:r>
            <a:r>
              <a:rPr lang="ru-RU" dirty="0" err="1"/>
              <a:t>Ця</a:t>
            </a:r>
            <a:r>
              <a:rPr lang="ru-RU" dirty="0"/>
              <a:t> температура </a:t>
            </a:r>
            <a:r>
              <a:rPr lang="ru-RU" dirty="0" err="1"/>
              <a:t>обернено</a:t>
            </a:r>
            <a:r>
              <a:rPr lang="ru-RU" dirty="0"/>
              <a:t> </a:t>
            </a:r>
            <a:r>
              <a:rPr lang="ru-RU" dirty="0" err="1"/>
              <a:t>пропорційна</a:t>
            </a:r>
            <a:r>
              <a:rPr lang="ru-RU" dirty="0"/>
              <a:t> до </a:t>
            </a:r>
            <a:r>
              <a:rPr lang="ru-RU" dirty="0" err="1"/>
              <a:t>маси</a:t>
            </a:r>
            <a:r>
              <a:rPr lang="ru-RU" dirty="0"/>
              <a:t> 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, </a:t>
            </a:r>
            <a:r>
              <a:rPr lang="ru-RU" dirty="0" err="1"/>
              <a:t>роблячи</a:t>
            </a:r>
            <a:r>
              <a:rPr lang="ru-RU" dirty="0"/>
              <a:t> </a:t>
            </a:r>
            <a:r>
              <a:rPr lang="ru-RU" dirty="0" err="1"/>
              <a:t>важкими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для 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 та </a:t>
            </a:r>
            <a:r>
              <a:rPr lang="ru-RU" dirty="0" err="1"/>
              <a:t>вище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d55e4553789fa762a4560de2b7c0246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Концепція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dirty="0" err="1"/>
              <a:t>Об'єкти</a:t>
            </a:r>
            <a:r>
              <a:rPr lang="ru-RU" dirty="0"/>
              <a:t>, поле </a:t>
            </a:r>
            <a:r>
              <a:rPr lang="ru-RU" dirty="0" err="1"/>
              <a:t>гравітації</a:t>
            </a:r>
            <a:r>
              <a:rPr lang="ru-RU" dirty="0"/>
              <a:t> 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 для </a:t>
            </a:r>
            <a:r>
              <a:rPr lang="ru-RU" dirty="0" err="1"/>
              <a:t>світла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не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вирватися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розглянуті</a:t>
            </a:r>
            <a:r>
              <a:rPr lang="ru-RU" dirty="0"/>
              <a:t> у 18 </a:t>
            </a:r>
            <a:r>
              <a:rPr lang="ru-RU" dirty="0" err="1"/>
              <a:t>столітті</a:t>
            </a:r>
            <a:r>
              <a:rPr lang="ru-RU" dirty="0"/>
              <a:t> Джоном </a:t>
            </a:r>
            <a:r>
              <a:rPr lang="ru-RU" dirty="0" err="1" smtClean="0"/>
              <a:t>Мічеллом</a:t>
            </a:r>
            <a:r>
              <a:rPr lang="ru-RU" dirty="0" smtClean="0"/>
              <a:t> та</a:t>
            </a:r>
            <a:r>
              <a:rPr lang="ru-RU" dirty="0"/>
              <a:t> </a:t>
            </a:r>
            <a:r>
              <a:rPr lang="ru-RU" dirty="0" err="1"/>
              <a:t>П'єром-Симоном</a:t>
            </a:r>
            <a:r>
              <a:rPr lang="ru-RU" dirty="0"/>
              <a:t> Лапласом. Карл Шварцшильд,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фізик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першим,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розв'язок</a:t>
            </a:r>
            <a:r>
              <a:rPr lang="ru-RU" dirty="0"/>
              <a:t> </a:t>
            </a:r>
            <a:r>
              <a:rPr lang="ru-RU" dirty="0" err="1"/>
              <a:t>рівнянь</a:t>
            </a:r>
            <a:r>
              <a:rPr lang="ru-RU" dirty="0"/>
              <a:t> 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відносності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характеризувати</a:t>
            </a:r>
            <a:r>
              <a:rPr lang="ru-RU" dirty="0"/>
              <a:t> </a:t>
            </a:r>
            <a:r>
              <a:rPr lang="ru-RU" dirty="0" err="1"/>
              <a:t>чорну</a:t>
            </a:r>
            <a:r>
              <a:rPr lang="ru-RU" dirty="0"/>
              <a:t> </a:t>
            </a:r>
            <a:r>
              <a:rPr lang="ru-RU" dirty="0" err="1"/>
              <a:t>діру</a:t>
            </a:r>
            <a:r>
              <a:rPr lang="ru-RU" dirty="0"/>
              <a:t>, у 1916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розв'язок</a:t>
            </a:r>
            <a:r>
              <a:rPr lang="ru-RU" dirty="0"/>
              <a:t> </a:t>
            </a:r>
            <a:r>
              <a:rPr lang="ru-RU" dirty="0" err="1"/>
              <a:t>базувався</a:t>
            </a:r>
            <a:r>
              <a:rPr lang="ru-RU" dirty="0"/>
              <a:t> на </a:t>
            </a:r>
            <a:r>
              <a:rPr lang="ru-RU" dirty="0" err="1"/>
              <a:t>інтерпретації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як </a:t>
            </a:r>
            <a:r>
              <a:rPr lang="ru-RU" dirty="0" err="1"/>
              <a:t>області</a:t>
            </a:r>
            <a:r>
              <a:rPr lang="ru-RU" dirty="0"/>
              <a:t> простору,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ніщо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втекти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 numCol="1"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три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: </a:t>
            </a:r>
            <a:r>
              <a:rPr lang="ru-RU" b="1" dirty="0" err="1"/>
              <a:t>масу</a:t>
            </a:r>
            <a:r>
              <a:rPr lang="ru-RU" b="1" dirty="0"/>
              <a:t>, </a:t>
            </a:r>
            <a:r>
              <a:rPr lang="ru-RU" b="1" dirty="0" err="1"/>
              <a:t>електричний</a:t>
            </a:r>
            <a:r>
              <a:rPr lang="ru-RU" b="1" dirty="0"/>
              <a:t> </a:t>
            </a:r>
            <a:r>
              <a:rPr lang="ru-RU" b="1" dirty="0" smtClean="0"/>
              <a:t>заряд</a:t>
            </a:r>
            <a:r>
              <a:rPr lang="ru-RU" b="1" dirty="0"/>
              <a:t> </a:t>
            </a:r>
            <a:r>
              <a:rPr lang="ru-RU" b="1" dirty="0" err="1"/>
              <a:t>і</a:t>
            </a:r>
            <a:r>
              <a:rPr lang="ru-RU" b="1" dirty="0"/>
              <a:t> момент </a:t>
            </a:r>
            <a:r>
              <a:rPr lang="ru-RU" b="1" dirty="0" err="1"/>
              <a:t>імпульсу</a:t>
            </a:r>
            <a:r>
              <a:rPr lang="ru-RU" b="1" dirty="0"/>
              <a:t>.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уявну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</a:t>
            </a:r>
            <a:r>
              <a:rPr lang="ru-RU" dirty="0" err="1"/>
              <a:t>з-під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виходити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 горизонтом </a:t>
            </a:r>
            <a:r>
              <a:rPr lang="ru-RU" dirty="0" err="1"/>
              <a:t>подій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ловечество и 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TS102646203</Template>
  <TotalTime>48</TotalTime>
  <Words>146</Words>
  <Application>Microsoft Office PowerPoint</Application>
  <PresentationFormat>Экран (4:3)</PresentationFormat>
  <Paragraphs>42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Человечество и космос</vt:lpstr>
      <vt:lpstr>Чорні діри</vt:lpstr>
      <vt:lpstr>Що таке чорна діра?</vt:lpstr>
      <vt:lpstr>Слайд 3</vt:lpstr>
      <vt:lpstr>Концепція</vt:lpstr>
      <vt:lpstr>Концепція</vt:lpstr>
      <vt:lpstr>Концепція</vt:lpstr>
      <vt:lpstr>Слайд 7</vt:lpstr>
      <vt:lpstr>Концепція</vt:lpstr>
      <vt:lpstr>Будова</vt:lpstr>
      <vt:lpstr>Слайд 10</vt:lpstr>
      <vt:lpstr>Будова</vt:lpstr>
      <vt:lpstr>Будова</vt:lpstr>
      <vt:lpstr>Слайд 13</vt:lpstr>
      <vt:lpstr>Механізми утворення чорних дір проміжних мас</vt:lpstr>
      <vt:lpstr>Місце чорних дір проміжних мас</vt:lpstr>
      <vt:lpstr>Слайд 16</vt:lpstr>
      <vt:lpstr>Чорні діри у Всесвіті</vt:lpstr>
      <vt:lpstr>Чорні діри</vt:lpstr>
      <vt:lpstr>Слайд 19</vt:lpstr>
      <vt:lpstr>Надмасивні чорні діри</vt:lpstr>
      <vt:lpstr>Слайд 21</vt:lpstr>
      <vt:lpstr>Первинні чорні діри</vt:lpstr>
      <vt:lpstr>Слайд 23</vt:lpstr>
      <vt:lpstr>Квантові чорні діри</vt:lpstr>
      <vt:lpstr>Слайд 25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Чорна діра у космосі</dc:title>
  <dc:creator>Anastasiya</dc:creator>
  <cp:lastModifiedBy>Anastasiya</cp:lastModifiedBy>
  <cp:revision>5</cp:revision>
  <dcterms:created xsi:type="dcterms:W3CDTF">2014-02-06T21:11:19Z</dcterms:created>
  <dcterms:modified xsi:type="dcterms:W3CDTF">2014-02-06T22:00:18Z</dcterms:modified>
</cp:coreProperties>
</file>