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700808"/>
            <a:ext cx="6400800" cy="3312368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Планети навколо нас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621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Уран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7016" y="1556792"/>
            <a:ext cx="885698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Уран </a:t>
            </a:r>
            <a:r>
              <a:rPr lang="ru-RU" dirty="0" err="1"/>
              <a:t>рухається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по </a:t>
            </a:r>
            <a:r>
              <a:rPr lang="ru-RU" dirty="0" err="1"/>
              <a:t>еліптичній</a:t>
            </a:r>
            <a:r>
              <a:rPr lang="ru-RU" dirty="0"/>
              <a:t> </a:t>
            </a:r>
            <a:r>
              <a:rPr lang="ru-RU" dirty="0" err="1"/>
              <a:t>орбіті</a:t>
            </a:r>
            <a:r>
              <a:rPr lang="ru-RU" dirty="0"/>
              <a:t>. Один </a:t>
            </a:r>
            <a:r>
              <a:rPr lang="ru-RU" dirty="0" err="1"/>
              <a:t>оберт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Уран </a:t>
            </a:r>
            <a:r>
              <a:rPr lang="ru-RU" dirty="0" err="1"/>
              <a:t>здийснює</a:t>
            </a:r>
            <a:r>
              <a:rPr lang="ru-RU" dirty="0"/>
              <a:t> за 84,01 земного року.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Урана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17 </a:t>
            </a:r>
            <a:r>
              <a:rPr lang="ru-RU" dirty="0" smtClean="0"/>
              <a:t>годин.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сторіч</a:t>
            </a:r>
            <a:r>
              <a:rPr lang="ru-RU" dirty="0"/>
              <a:t> </a:t>
            </a:r>
            <a:r>
              <a:rPr lang="ru-RU" dirty="0" err="1"/>
              <a:t>астрономи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знали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п'ять</a:t>
            </a:r>
            <a:r>
              <a:rPr lang="ru-RU" dirty="0"/>
              <a:t> «</a:t>
            </a:r>
            <a:r>
              <a:rPr lang="ru-RU" dirty="0" err="1"/>
              <a:t>блукаючих</a:t>
            </a:r>
            <a:r>
              <a:rPr lang="ru-RU" dirty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» </a:t>
            </a:r>
            <a:r>
              <a:rPr lang="ru-RU" dirty="0"/>
              <a:t>— планет. 1781 </a:t>
            </a:r>
            <a:r>
              <a:rPr lang="ru-RU" dirty="0" err="1"/>
              <a:t>був</a:t>
            </a:r>
            <a:r>
              <a:rPr lang="ru-RU" dirty="0"/>
              <a:t> ознаменований </a:t>
            </a:r>
            <a:r>
              <a:rPr lang="ru-RU" dirty="0" err="1"/>
              <a:t>відкриттям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</a:t>
            </a:r>
            <a:r>
              <a:rPr lang="ru-RU" dirty="0" err="1"/>
              <a:t>названої</a:t>
            </a:r>
            <a:r>
              <a:rPr lang="ru-RU" dirty="0"/>
              <a:t> Ураном.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відбулося</a:t>
            </a:r>
            <a:r>
              <a:rPr lang="ru-RU" dirty="0"/>
              <a:t>, коли </a:t>
            </a:r>
            <a:r>
              <a:rPr lang="ru-RU" dirty="0" err="1"/>
              <a:t>англійський</a:t>
            </a:r>
            <a:r>
              <a:rPr lang="ru-RU" dirty="0"/>
              <a:t> астроном </a:t>
            </a:r>
            <a:r>
              <a:rPr lang="ru-RU" dirty="0" err="1"/>
              <a:t>Вільям</a:t>
            </a:r>
            <a:r>
              <a:rPr lang="ru-RU" dirty="0"/>
              <a:t> Гершель приступив до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грандіозної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: </a:t>
            </a:r>
            <a:r>
              <a:rPr lang="ru-RU" dirty="0" err="1"/>
              <a:t>упорядкуванню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систематичного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зоряного</a:t>
            </a:r>
            <a:r>
              <a:rPr lang="ru-RU" dirty="0"/>
              <a:t> неба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653136"/>
            <a:ext cx="2696065" cy="20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Нептун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484784"/>
            <a:ext cx="8568952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Нептун </a:t>
            </a:r>
            <a:r>
              <a:rPr lang="ru-RU" dirty="0" err="1" smtClean="0"/>
              <a:t>четверта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розміром</a:t>
            </a:r>
            <a:r>
              <a:rPr lang="ru-RU" dirty="0"/>
              <a:t> планета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планет-</a:t>
            </a:r>
            <a:r>
              <a:rPr lang="ru-RU" dirty="0" err="1"/>
              <a:t>гігантів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орбіта</a:t>
            </a:r>
            <a:r>
              <a:rPr lang="ru-RU" dirty="0"/>
              <a:t> </a:t>
            </a:r>
            <a:r>
              <a:rPr lang="ru-RU" dirty="0" err="1"/>
              <a:t>перетинається</a:t>
            </a:r>
            <a:r>
              <a:rPr lang="ru-RU" dirty="0"/>
              <a:t> з </a:t>
            </a:r>
            <a:r>
              <a:rPr lang="ru-RU" dirty="0" err="1"/>
              <a:t>орбітою</a:t>
            </a:r>
            <a:r>
              <a:rPr lang="ru-RU" dirty="0"/>
              <a:t> Плутона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орбіту</a:t>
            </a:r>
            <a:r>
              <a:rPr lang="ru-RU" dirty="0"/>
              <a:t> Нептуна </a:t>
            </a:r>
            <a:r>
              <a:rPr lang="ru-RU" dirty="0" err="1"/>
              <a:t>перетинає</a:t>
            </a:r>
            <a:r>
              <a:rPr lang="ru-RU" dirty="0"/>
              <a:t> комета </a:t>
            </a:r>
            <a:r>
              <a:rPr lang="ru-RU" dirty="0" err="1"/>
              <a:t>Галілея</a:t>
            </a:r>
            <a:r>
              <a:rPr lang="ru-RU" dirty="0"/>
              <a:t>.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доходить до Нептуна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за 4 </a:t>
            </a:r>
            <a:r>
              <a:rPr lang="ru-RU" dirty="0" err="1"/>
              <a:t>години</a:t>
            </a:r>
            <a:r>
              <a:rPr lang="ru-RU" dirty="0"/>
              <a:t>. </a:t>
            </a:r>
            <a:r>
              <a:rPr lang="ru-RU" dirty="0" err="1"/>
              <a:t>Тривалість</a:t>
            </a:r>
            <a:r>
              <a:rPr lang="ru-RU" dirty="0"/>
              <a:t> року, </a:t>
            </a:r>
            <a:r>
              <a:rPr lang="ru-RU" dirty="0" err="1"/>
              <a:t>тобто</a:t>
            </a:r>
            <a:r>
              <a:rPr lang="ru-RU" dirty="0"/>
              <a:t> час одного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оберту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— 164,8 </a:t>
            </a:r>
            <a:r>
              <a:rPr lang="ru-RU" dirty="0" err="1"/>
              <a:t>земних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Нептун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— два широких і два </a:t>
            </a:r>
            <a:r>
              <a:rPr lang="ru-RU" dirty="0" err="1"/>
              <a:t>вузьких</a:t>
            </a:r>
            <a:r>
              <a:rPr lang="ru-RU" dirty="0"/>
              <a:t>. У Нептуна є 8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супутників</a:t>
            </a:r>
            <a:r>
              <a:rPr lang="ru-RU" dirty="0"/>
              <a:t>: 4 маленьких, 3 </a:t>
            </a:r>
            <a:r>
              <a:rPr lang="ru-RU" dirty="0" err="1"/>
              <a:t>середніх</a:t>
            </a:r>
            <a:r>
              <a:rPr lang="ru-RU" dirty="0"/>
              <a:t> і 1 </a:t>
            </a:r>
            <a:r>
              <a:rPr lang="ru-RU" dirty="0" smtClean="0"/>
              <a:t>великий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437112"/>
            <a:ext cx="2165226" cy="216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3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6120680" cy="854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22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Сонячна система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2132856"/>
            <a:ext cx="6400800" cy="25534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i="1" dirty="0" err="1" smtClean="0"/>
              <a:t>Сонячна</a:t>
            </a:r>
            <a:r>
              <a:rPr lang="ru-RU" sz="2000" i="1" dirty="0" smtClean="0"/>
              <a:t> система</a:t>
            </a:r>
            <a:r>
              <a:rPr lang="ru-RU" sz="2000" i="1" dirty="0"/>
              <a:t> — </a:t>
            </a:r>
            <a:r>
              <a:rPr lang="ru-RU" sz="2000" i="1" dirty="0" err="1"/>
              <a:t>планетна</a:t>
            </a:r>
            <a:r>
              <a:rPr lang="ru-RU" sz="2000" i="1" dirty="0"/>
              <a:t> система,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 smtClean="0"/>
              <a:t>включає</a:t>
            </a:r>
            <a:r>
              <a:rPr lang="ru-RU" sz="2000" i="1" dirty="0" smtClean="0"/>
              <a:t> </a:t>
            </a:r>
            <a:r>
              <a:rPr lang="ru-RU" sz="2000" i="1" dirty="0"/>
              <a:t>в себе </a:t>
            </a:r>
            <a:r>
              <a:rPr lang="ru-RU" sz="2000" i="1" dirty="0" err="1" smtClean="0"/>
              <a:t>центральну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зірку</a:t>
            </a:r>
            <a:r>
              <a:rPr lang="ru-RU" sz="2000" i="1" dirty="0"/>
              <a:t> — </a:t>
            </a:r>
            <a:r>
              <a:rPr lang="ru-RU" sz="2000" i="1" dirty="0" err="1" smtClean="0"/>
              <a:t>Сонце</a:t>
            </a:r>
            <a:r>
              <a:rPr lang="ru-RU" sz="2000" i="1" dirty="0" smtClean="0"/>
              <a:t>, </a:t>
            </a:r>
            <a:r>
              <a:rPr lang="ru-RU" sz="2000" i="1" dirty="0"/>
              <a:t>і </a:t>
            </a:r>
            <a:r>
              <a:rPr lang="ru-RU" sz="2000" i="1" dirty="0" err="1"/>
              <a:t>всі</a:t>
            </a:r>
            <a:r>
              <a:rPr lang="ru-RU" sz="2000" i="1" dirty="0"/>
              <a:t> </a:t>
            </a:r>
            <a:r>
              <a:rPr lang="ru-RU" sz="2000" i="1" dirty="0" err="1"/>
              <a:t>природні</a:t>
            </a:r>
            <a:r>
              <a:rPr lang="ru-RU" sz="2000" i="1" dirty="0"/>
              <a:t> </a:t>
            </a:r>
            <a:r>
              <a:rPr lang="ru-RU" sz="2000" i="1" dirty="0" err="1"/>
              <a:t>космічні</a:t>
            </a:r>
            <a:r>
              <a:rPr lang="ru-RU" sz="2000" i="1" dirty="0"/>
              <a:t> </a:t>
            </a:r>
            <a:r>
              <a:rPr lang="ru-RU" sz="2000" i="1" dirty="0" err="1"/>
              <a:t>об'єкти</a:t>
            </a:r>
            <a:r>
              <a:rPr lang="ru-RU" sz="2000" i="1" dirty="0"/>
              <a:t>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обертаються</a:t>
            </a:r>
            <a:r>
              <a:rPr lang="ru-RU" sz="2000" i="1" dirty="0"/>
              <a:t> </a:t>
            </a:r>
            <a:r>
              <a:rPr lang="ru-RU" sz="2000" i="1" dirty="0" err="1"/>
              <a:t>навколо</a:t>
            </a:r>
            <a:r>
              <a:rPr lang="ru-RU" sz="2000" i="1" dirty="0"/>
              <a:t> </a:t>
            </a:r>
            <a:r>
              <a:rPr lang="ru-RU" sz="2000" i="1" dirty="0" err="1"/>
              <a:t>Сонця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85024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Планети 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20888"/>
            <a:ext cx="3096344" cy="2910430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645024"/>
            <a:ext cx="3798590" cy="207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800" dirty="0" smtClean="0"/>
              <a:t>Меркурій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13690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i="1" dirty="0" err="1" smtClean="0"/>
              <a:t>Меркурій</a:t>
            </a:r>
            <a:r>
              <a:rPr lang="ru-RU" i="1" dirty="0" smtClean="0"/>
              <a:t> </a:t>
            </a:r>
            <a:r>
              <a:rPr lang="ru-RU" i="1" dirty="0"/>
              <a:t>(0,4 </a:t>
            </a:r>
            <a:r>
              <a:rPr lang="ru-RU" i="1" dirty="0" err="1"/>
              <a:t>а.о</a:t>
            </a:r>
            <a:r>
              <a:rPr lang="ru-RU" i="1" dirty="0"/>
              <a:t>.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Сонця</a:t>
            </a:r>
            <a:r>
              <a:rPr lang="ru-RU" i="1" dirty="0"/>
              <a:t>) є </a:t>
            </a:r>
            <a:r>
              <a:rPr lang="ru-RU" i="1" dirty="0" err="1"/>
              <a:t>найближчою</a:t>
            </a:r>
            <a:r>
              <a:rPr lang="ru-RU" i="1" dirty="0"/>
              <a:t> до </a:t>
            </a:r>
            <a:r>
              <a:rPr lang="ru-RU" i="1" dirty="0" err="1"/>
              <a:t>Сонця</a:t>
            </a:r>
            <a:r>
              <a:rPr lang="ru-RU" i="1" dirty="0"/>
              <a:t> і </a:t>
            </a:r>
            <a:r>
              <a:rPr lang="ru-RU" i="1" dirty="0" err="1"/>
              <a:t>найменшою</a:t>
            </a:r>
            <a:r>
              <a:rPr lang="ru-RU" i="1" dirty="0"/>
              <a:t> планетою </a:t>
            </a:r>
            <a:r>
              <a:rPr lang="ru-RU" i="1" dirty="0" err="1"/>
              <a:t>системи</a:t>
            </a:r>
            <a:r>
              <a:rPr lang="ru-RU" i="1" dirty="0"/>
              <a:t> (0,055 </a:t>
            </a:r>
            <a:r>
              <a:rPr lang="ru-RU" i="1" dirty="0" err="1"/>
              <a:t>маси</a:t>
            </a:r>
            <a:r>
              <a:rPr lang="ru-RU" i="1" dirty="0"/>
              <a:t> </a:t>
            </a:r>
            <a:r>
              <a:rPr lang="ru-RU" i="1" dirty="0" err="1"/>
              <a:t>Землі</a:t>
            </a:r>
            <a:r>
              <a:rPr lang="ru-RU" i="1" dirty="0"/>
              <a:t>). У </a:t>
            </a:r>
            <a:r>
              <a:rPr lang="ru-RU" i="1" dirty="0" err="1"/>
              <a:t>Меркурія</a:t>
            </a:r>
            <a:r>
              <a:rPr lang="ru-RU" i="1" dirty="0"/>
              <a:t> </a:t>
            </a:r>
            <a:r>
              <a:rPr lang="ru-RU" i="1" dirty="0" err="1"/>
              <a:t>немає</a:t>
            </a:r>
            <a:r>
              <a:rPr lang="ru-RU" i="1" dirty="0"/>
              <a:t> </a:t>
            </a:r>
            <a:r>
              <a:rPr lang="ru-RU" i="1" dirty="0" err="1"/>
              <a:t>супутників</a:t>
            </a:r>
            <a:r>
              <a:rPr lang="ru-RU" i="1" dirty="0"/>
              <a:t>, а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єдиними</a:t>
            </a:r>
            <a:r>
              <a:rPr lang="ru-RU" i="1" dirty="0"/>
              <a:t> </a:t>
            </a:r>
            <a:r>
              <a:rPr lang="ru-RU" i="1" dirty="0" err="1"/>
              <a:t>відомими</a:t>
            </a:r>
            <a:r>
              <a:rPr lang="ru-RU" i="1" dirty="0"/>
              <a:t> </a:t>
            </a:r>
            <a:r>
              <a:rPr lang="ru-RU" i="1" dirty="0" err="1"/>
              <a:t>геологічними</a:t>
            </a:r>
            <a:r>
              <a:rPr lang="ru-RU" i="1" dirty="0"/>
              <a:t> </a:t>
            </a:r>
            <a:r>
              <a:rPr lang="ru-RU" i="1" dirty="0" err="1"/>
              <a:t>особливостями</a:t>
            </a:r>
            <a:r>
              <a:rPr lang="ru-RU" i="1" dirty="0"/>
              <a:t>, </a:t>
            </a:r>
            <a:r>
              <a:rPr lang="ru-RU" i="1" dirty="0" err="1"/>
              <a:t>крім</a:t>
            </a:r>
            <a:r>
              <a:rPr lang="ru-RU" i="1" dirty="0"/>
              <a:t> </a:t>
            </a:r>
            <a:r>
              <a:rPr lang="ru-RU" i="1" dirty="0" err="1"/>
              <a:t>ударних</a:t>
            </a:r>
            <a:r>
              <a:rPr lang="ru-RU" i="1" dirty="0"/>
              <a:t> </a:t>
            </a:r>
            <a:r>
              <a:rPr lang="ru-RU" i="1" dirty="0" err="1"/>
              <a:t>кратерів</a:t>
            </a:r>
            <a:r>
              <a:rPr lang="ru-RU" i="1" dirty="0"/>
              <a:t>, є </a:t>
            </a:r>
            <a:r>
              <a:rPr lang="ru-RU" i="1" dirty="0" err="1"/>
              <a:t>численні</a:t>
            </a:r>
            <a:r>
              <a:rPr lang="ru-RU" i="1" dirty="0"/>
              <a:t> </a:t>
            </a:r>
            <a:r>
              <a:rPr lang="ru-RU" i="1" dirty="0" err="1"/>
              <a:t>зубчасті</a:t>
            </a:r>
            <a:r>
              <a:rPr lang="ru-RU" i="1" dirty="0"/>
              <a:t> </a:t>
            </a:r>
            <a:r>
              <a:rPr lang="ru-RU" i="1" dirty="0" err="1"/>
              <a:t>укоси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тягнуться</a:t>
            </a:r>
            <a:r>
              <a:rPr lang="ru-RU" i="1" dirty="0"/>
              <a:t> на </a:t>
            </a:r>
            <a:r>
              <a:rPr lang="ru-RU" i="1" dirty="0" err="1"/>
              <a:t>сотні</a:t>
            </a:r>
            <a:r>
              <a:rPr lang="ru-RU" i="1" dirty="0"/>
              <a:t> </a:t>
            </a:r>
            <a:r>
              <a:rPr lang="ru-RU" i="1" dirty="0" err="1"/>
              <a:t>кілометрів</a:t>
            </a:r>
            <a:r>
              <a:rPr lang="ru-RU" i="1" dirty="0"/>
              <a:t> — </a:t>
            </a:r>
            <a:r>
              <a:rPr lang="ru-RU" i="1" dirty="0" err="1"/>
              <a:t>ескарпи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виникли</a:t>
            </a:r>
            <a:r>
              <a:rPr lang="ru-RU" i="1" dirty="0"/>
              <a:t>, </a:t>
            </a:r>
            <a:r>
              <a:rPr lang="ru-RU" i="1" dirty="0" err="1"/>
              <a:t>ймовірно</a:t>
            </a:r>
            <a:r>
              <a:rPr lang="ru-RU" i="1" dirty="0"/>
              <a:t>,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припливних</a:t>
            </a:r>
            <a:r>
              <a:rPr lang="ru-RU" i="1" dirty="0"/>
              <a:t> </a:t>
            </a:r>
            <a:r>
              <a:rPr lang="ru-RU" i="1" dirty="0" err="1"/>
              <a:t>деформацій</a:t>
            </a:r>
            <a:r>
              <a:rPr lang="ru-RU" i="1" dirty="0"/>
              <a:t> на </a:t>
            </a:r>
            <a:r>
              <a:rPr lang="ru-RU" i="1" dirty="0" err="1"/>
              <a:t>ранньому</a:t>
            </a:r>
            <a:r>
              <a:rPr lang="ru-RU" i="1" dirty="0"/>
              <a:t> </a:t>
            </a:r>
            <a:r>
              <a:rPr lang="ru-RU" i="1" dirty="0" err="1"/>
              <a:t>етапі</a:t>
            </a:r>
            <a:r>
              <a:rPr lang="ru-RU" i="1" dirty="0"/>
              <a:t> </a:t>
            </a:r>
            <a:r>
              <a:rPr lang="ru-RU" i="1" dirty="0" err="1"/>
              <a:t>історії</a:t>
            </a:r>
            <a:r>
              <a:rPr lang="ru-RU" i="1" dirty="0"/>
              <a:t> </a:t>
            </a:r>
            <a:r>
              <a:rPr lang="ru-RU" i="1" dirty="0" err="1"/>
              <a:t>планети</a:t>
            </a:r>
            <a:r>
              <a:rPr lang="ru-RU" i="1" dirty="0"/>
              <a:t> в той час, коли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період</a:t>
            </a:r>
            <a:r>
              <a:rPr lang="ru-RU" i="1" dirty="0"/>
              <a:t> </a:t>
            </a:r>
            <a:r>
              <a:rPr lang="ru-RU" i="1" dirty="0" err="1"/>
              <a:t>обертання</a:t>
            </a:r>
            <a:r>
              <a:rPr lang="ru-RU" i="1" dirty="0"/>
              <a:t> </a:t>
            </a:r>
            <a:r>
              <a:rPr lang="ru-RU" i="1" dirty="0" err="1"/>
              <a:t>навколо</a:t>
            </a:r>
            <a:r>
              <a:rPr lang="ru-RU" i="1" dirty="0"/>
              <a:t> </a:t>
            </a:r>
            <a:r>
              <a:rPr lang="ru-RU" i="1" dirty="0" err="1"/>
              <a:t>осі</a:t>
            </a:r>
            <a:r>
              <a:rPr lang="ru-RU" i="1" dirty="0"/>
              <a:t> </a:t>
            </a:r>
            <a:r>
              <a:rPr lang="ru-RU" i="1" dirty="0" err="1"/>
              <a:t>відрізнявся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періоду</a:t>
            </a:r>
            <a:r>
              <a:rPr lang="ru-RU" i="1" dirty="0"/>
              <a:t> </a:t>
            </a:r>
            <a:r>
              <a:rPr lang="ru-RU" i="1" dirty="0" err="1"/>
              <a:t>обертання</a:t>
            </a:r>
            <a:r>
              <a:rPr lang="ru-RU" i="1" dirty="0"/>
              <a:t> </a:t>
            </a:r>
            <a:r>
              <a:rPr lang="ru-RU" i="1" dirty="0" err="1"/>
              <a:t>навколо</a:t>
            </a:r>
            <a:r>
              <a:rPr lang="ru-RU" i="1" dirty="0"/>
              <a:t> </a:t>
            </a:r>
            <a:r>
              <a:rPr lang="ru-RU" i="1" dirty="0" err="1"/>
              <a:t>Сонця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25144"/>
            <a:ext cx="256843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0822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Венера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412776"/>
            <a:ext cx="8496944" cy="347472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i="1" dirty="0" smtClean="0"/>
              <a:t>Венера </a:t>
            </a:r>
            <a:r>
              <a:rPr lang="ru-RU" i="1" dirty="0" err="1"/>
              <a:t>близька</a:t>
            </a:r>
            <a:r>
              <a:rPr lang="ru-RU" i="1" dirty="0"/>
              <a:t> за </a:t>
            </a:r>
            <a:r>
              <a:rPr lang="ru-RU" i="1" dirty="0" err="1"/>
              <a:t>розміром</a:t>
            </a:r>
            <a:r>
              <a:rPr lang="ru-RU" i="1" dirty="0"/>
              <a:t> до </a:t>
            </a:r>
            <a:r>
              <a:rPr lang="ru-RU" i="1" dirty="0" err="1"/>
              <a:t>Землі</a:t>
            </a:r>
            <a:r>
              <a:rPr lang="ru-RU" i="1" dirty="0"/>
              <a:t> (0,815 </a:t>
            </a:r>
            <a:r>
              <a:rPr lang="ru-RU" i="1" dirty="0" err="1"/>
              <a:t>земної</a:t>
            </a:r>
            <a:r>
              <a:rPr lang="ru-RU" i="1" dirty="0"/>
              <a:t> </a:t>
            </a:r>
            <a:r>
              <a:rPr lang="ru-RU" i="1" dirty="0" err="1"/>
              <a:t>маси</a:t>
            </a:r>
            <a:r>
              <a:rPr lang="ru-RU" i="1" dirty="0"/>
              <a:t>) і, як і Земля,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досить</a:t>
            </a:r>
            <a:r>
              <a:rPr lang="ru-RU" i="1" dirty="0"/>
              <a:t> </a:t>
            </a:r>
            <a:r>
              <a:rPr lang="ru-RU" i="1" dirty="0" err="1"/>
              <a:t>потужну</a:t>
            </a:r>
            <a:r>
              <a:rPr lang="ru-RU" i="1" dirty="0"/>
              <a:t> атмосферу та </a:t>
            </a:r>
            <a:r>
              <a:rPr lang="ru-RU" i="1" dirty="0" err="1"/>
              <a:t>товсту</a:t>
            </a:r>
            <a:r>
              <a:rPr lang="ru-RU" i="1" dirty="0"/>
              <a:t> </a:t>
            </a:r>
            <a:r>
              <a:rPr lang="ru-RU" i="1" dirty="0" err="1"/>
              <a:t>силікатну</a:t>
            </a:r>
            <a:r>
              <a:rPr lang="ru-RU" i="1" dirty="0"/>
              <a:t> </a:t>
            </a:r>
            <a:r>
              <a:rPr lang="ru-RU" i="1" dirty="0" err="1"/>
              <a:t>оболонку</a:t>
            </a:r>
            <a:r>
              <a:rPr lang="ru-RU" i="1" dirty="0"/>
              <a:t> </a:t>
            </a:r>
            <a:r>
              <a:rPr lang="ru-RU" i="1" dirty="0" err="1"/>
              <a:t>навколо</a:t>
            </a:r>
            <a:r>
              <a:rPr lang="ru-RU" i="1" dirty="0"/>
              <a:t> </a:t>
            </a:r>
            <a:r>
              <a:rPr lang="ru-RU" i="1" dirty="0" err="1"/>
              <a:t>залізного</a:t>
            </a:r>
            <a:r>
              <a:rPr lang="ru-RU" i="1" dirty="0"/>
              <a:t> ядра. Є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свідчення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внутрішньої</a:t>
            </a:r>
            <a:r>
              <a:rPr lang="ru-RU" i="1" dirty="0"/>
              <a:t> </a:t>
            </a:r>
            <a:r>
              <a:rPr lang="ru-RU" i="1" dirty="0" err="1"/>
              <a:t>геологічної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. </a:t>
            </a:r>
            <a:r>
              <a:rPr lang="ru-RU" i="1" dirty="0" err="1"/>
              <a:t>Однак</a:t>
            </a:r>
            <a:r>
              <a:rPr lang="ru-RU" i="1" dirty="0"/>
              <a:t> </a:t>
            </a:r>
            <a:r>
              <a:rPr lang="ru-RU" i="1" dirty="0" err="1"/>
              <a:t>кількість</a:t>
            </a:r>
            <a:r>
              <a:rPr lang="ru-RU" i="1" dirty="0"/>
              <a:t> води на </a:t>
            </a:r>
            <a:r>
              <a:rPr lang="ru-RU" i="1" dirty="0" err="1"/>
              <a:t>Венері</a:t>
            </a:r>
            <a:r>
              <a:rPr lang="ru-RU" i="1" dirty="0"/>
              <a:t> </a:t>
            </a:r>
            <a:r>
              <a:rPr lang="ru-RU" i="1" dirty="0" err="1"/>
              <a:t>набагато</a:t>
            </a:r>
            <a:r>
              <a:rPr lang="ru-RU" i="1" dirty="0"/>
              <a:t> </a:t>
            </a:r>
            <a:r>
              <a:rPr lang="ru-RU" i="1" dirty="0" err="1"/>
              <a:t>менша</a:t>
            </a:r>
            <a:r>
              <a:rPr lang="ru-RU" i="1" dirty="0"/>
              <a:t> </a:t>
            </a:r>
            <a:r>
              <a:rPr lang="ru-RU" i="1" dirty="0" err="1"/>
              <a:t>земної</a:t>
            </a:r>
            <a:r>
              <a:rPr lang="ru-RU" i="1" dirty="0"/>
              <a:t>, а </a:t>
            </a:r>
            <a:r>
              <a:rPr lang="ru-RU" i="1" dirty="0" err="1"/>
              <a:t>її</a:t>
            </a:r>
            <a:r>
              <a:rPr lang="ru-RU" i="1" dirty="0"/>
              <a:t> атмосфера в </a:t>
            </a:r>
            <a:r>
              <a:rPr lang="ru-RU" i="1" dirty="0" err="1"/>
              <a:t>дев'яносто</a:t>
            </a:r>
            <a:r>
              <a:rPr lang="ru-RU" i="1" dirty="0"/>
              <a:t> </a:t>
            </a:r>
            <a:r>
              <a:rPr lang="ru-RU" i="1" dirty="0" err="1"/>
              <a:t>разів</a:t>
            </a:r>
            <a:r>
              <a:rPr lang="ru-RU" i="1" dirty="0"/>
              <a:t> </a:t>
            </a:r>
            <a:r>
              <a:rPr lang="ru-RU" i="1" dirty="0" err="1"/>
              <a:t>щільніша</a:t>
            </a:r>
            <a:r>
              <a:rPr lang="ru-RU" i="1" dirty="0"/>
              <a:t>. У </a:t>
            </a:r>
            <a:r>
              <a:rPr lang="ru-RU" i="1" dirty="0" err="1"/>
              <a:t>Венери</a:t>
            </a:r>
            <a:r>
              <a:rPr lang="ru-RU" i="1" dirty="0"/>
              <a:t> </a:t>
            </a:r>
            <a:r>
              <a:rPr lang="ru-RU" i="1" dirty="0" err="1"/>
              <a:t>немає</a:t>
            </a:r>
            <a:r>
              <a:rPr lang="ru-RU" i="1" dirty="0"/>
              <a:t> </a:t>
            </a:r>
            <a:r>
              <a:rPr lang="ru-RU" i="1" dirty="0" err="1"/>
              <a:t>супутників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найгарячіша</a:t>
            </a:r>
            <a:r>
              <a:rPr lang="ru-RU" i="1" dirty="0"/>
              <a:t> планета, температура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поверхні</a:t>
            </a:r>
            <a:r>
              <a:rPr lang="ru-RU" i="1" dirty="0"/>
              <a:t> </a:t>
            </a:r>
            <a:r>
              <a:rPr lang="ru-RU" i="1" dirty="0" err="1"/>
              <a:t>перевищує</a:t>
            </a:r>
            <a:r>
              <a:rPr lang="ru-RU" i="1" dirty="0"/>
              <a:t> 400 °</a:t>
            </a:r>
            <a:r>
              <a:rPr lang="en-US" i="1" dirty="0"/>
              <a:t>C. </a:t>
            </a:r>
            <a:r>
              <a:rPr lang="ru-RU" i="1" dirty="0"/>
              <a:t>Причиною </a:t>
            </a:r>
            <a:r>
              <a:rPr lang="ru-RU" i="1" dirty="0" err="1"/>
              <a:t>такої</a:t>
            </a:r>
            <a:r>
              <a:rPr lang="ru-RU" i="1" dirty="0"/>
              <a:t> </a:t>
            </a:r>
            <a:r>
              <a:rPr lang="ru-RU" i="1" dirty="0" err="1"/>
              <a:t>високої</a:t>
            </a:r>
            <a:r>
              <a:rPr lang="ru-RU" i="1" dirty="0"/>
              <a:t> </a:t>
            </a:r>
            <a:r>
              <a:rPr lang="ru-RU" i="1" dirty="0" err="1"/>
              <a:t>температури</a:t>
            </a:r>
            <a:r>
              <a:rPr lang="ru-RU" i="1" dirty="0"/>
              <a:t> є </a:t>
            </a:r>
            <a:r>
              <a:rPr lang="ru-RU" i="1" dirty="0" err="1"/>
              <a:t>парниковий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 у </a:t>
            </a:r>
            <a:r>
              <a:rPr lang="ru-RU" i="1" dirty="0" err="1"/>
              <a:t>щільній</a:t>
            </a:r>
            <a:r>
              <a:rPr lang="ru-RU" i="1" dirty="0"/>
              <a:t>, </a:t>
            </a:r>
            <a:r>
              <a:rPr lang="ru-RU" i="1" dirty="0" err="1"/>
              <a:t>багатій</a:t>
            </a:r>
            <a:r>
              <a:rPr lang="ru-RU" i="1" dirty="0"/>
              <a:t> на </a:t>
            </a:r>
            <a:r>
              <a:rPr lang="ru-RU" i="1" dirty="0" err="1"/>
              <a:t>вуглекислий</a:t>
            </a:r>
            <a:r>
              <a:rPr lang="ru-RU" i="1" dirty="0"/>
              <a:t> газ </a:t>
            </a:r>
            <a:r>
              <a:rPr lang="ru-RU" i="1" dirty="0" err="1"/>
              <a:t>атмосфері</a:t>
            </a:r>
            <a:r>
              <a:rPr lang="ru-RU" i="1" dirty="0"/>
              <a:t>. Не </a:t>
            </a:r>
            <a:r>
              <a:rPr lang="ru-RU" i="1" dirty="0" err="1"/>
              <a:t>було</a:t>
            </a:r>
            <a:r>
              <a:rPr lang="ru-RU" i="1" dirty="0"/>
              <a:t> </a:t>
            </a:r>
            <a:r>
              <a:rPr lang="ru-RU" i="1" dirty="0" err="1"/>
              <a:t>виявлено</a:t>
            </a:r>
            <a:r>
              <a:rPr lang="ru-RU" i="1" dirty="0"/>
              <a:t> </a:t>
            </a:r>
            <a:r>
              <a:rPr lang="ru-RU" i="1" dirty="0" err="1"/>
              <a:t>ніяких</a:t>
            </a:r>
            <a:r>
              <a:rPr lang="ru-RU" i="1" dirty="0"/>
              <a:t> </a:t>
            </a:r>
            <a:r>
              <a:rPr lang="ru-RU" i="1" dirty="0" err="1"/>
              <a:t>однозначних</a:t>
            </a:r>
            <a:r>
              <a:rPr lang="ru-RU" i="1" dirty="0"/>
              <a:t> </a:t>
            </a:r>
            <a:r>
              <a:rPr lang="ru-RU" i="1" dirty="0" err="1"/>
              <a:t>свідоцтв</a:t>
            </a:r>
            <a:r>
              <a:rPr lang="ru-RU" i="1" dirty="0"/>
              <a:t> </a:t>
            </a:r>
            <a:r>
              <a:rPr lang="ru-RU" i="1" dirty="0" err="1"/>
              <a:t>геологічної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на </a:t>
            </a:r>
            <a:r>
              <a:rPr lang="ru-RU" i="1" dirty="0" err="1"/>
              <a:t>Венері</a:t>
            </a:r>
            <a:r>
              <a:rPr lang="ru-RU" i="1" dirty="0"/>
              <a:t>, але, </a:t>
            </a:r>
            <a:r>
              <a:rPr lang="ru-RU" i="1" dirty="0" err="1"/>
              <a:t>оскільки</a:t>
            </a:r>
            <a:r>
              <a:rPr lang="ru-RU" i="1" dirty="0"/>
              <a:t> у </a:t>
            </a:r>
            <a:r>
              <a:rPr lang="ru-RU" i="1" dirty="0" err="1"/>
              <a:t>неї</a:t>
            </a:r>
            <a:r>
              <a:rPr lang="ru-RU" i="1" dirty="0"/>
              <a:t> </a:t>
            </a:r>
            <a:r>
              <a:rPr lang="ru-RU" i="1" dirty="0" err="1"/>
              <a:t>немає</a:t>
            </a:r>
            <a:r>
              <a:rPr lang="ru-RU" i="1" dirty="0"/>
              <a:t> </a:t>
            </a:r>
            <a:r>
              <a:rPr lang="ru-RU" i="1" dirty="0" err="1"/>
              <a:t>магнітного</a:t>
            </a:r>
            <a:r>
              <a:rPr lang="ru-RU" i="1" dirty="0"/>
              <a:t> поля, яке </a:t>
            </a:r>
            <a:r>
              <a:rPr lang="ru-RU" i="1" dirty="0" err="1"/>
              <a:t>запобігло</a:t>
            </a:r>
            <a:r>
              <a:rPr lang="ru-RU" i="1" dirty="0"/>
              <a:t> б </a:t>
            </a:r>
            <a:r>
              <a:rPr lang="ru-RU" i="1" dirty="0" err="1"/>
              <a:t>виснаженню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існуючої</a:t>
            </a:r>
            <a:r>
              <a:rPr lang="ru-RU" i="1" dirty="0"/>
              <a:t> </a:t>
            </a:r>
            <a:r>
              <a:rPr lang="ru-RU" i="1" dirty="0" err="1"/>
              <a:t>атмосфери</a:t>
            </a:r>
            <a:r>
              <a:rPr lang="ru-RU" i="1" dirty="0"/>
              <a:t>,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дозволяє</a:t>
            </a:r>
            <a:r>
              <a:rPr lang="ru-RU" i="1" dirty="0"/>
              <a:t> </a:t>
            </a:r>
            <a:r>
              <a:rPr lang="ru-RU" i="1" dirty="0" err="1"/>
              <a:t>припустити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атмосфера регулярно </a:t>
            </a:r>
            <a:r>
              <a:rPr lang="ru-RU" i="1" dirty="0" err="1"/>
              <a:t>поповнюється</a:t>
            </a:r>
            <a:r>
              <a:rPr lang="ru-RU" i="1" dirty="0"/>
              <a:t> </a:t>
            </a:r>
            <a:r>
              <a:rPr lang="ru-RU" i="1" dirty="0" err="1"/>
              <a:t>вулканічними</a:t>
            </a:r>
            <a:r>
              <a:rPr lang="ru-RU" i="1" dirty="0"/>
              <a:t> </a:t>
            </a:r>
            <a:r>
              <a:rPr lang="ru-RU" i="1" dirty="0" err="1" smtClean="0"/>
              <a:t>виверженнями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81128"/>
            <a:ext cx="2426722" cy="187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8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Земля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828092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i="1" dirty="0"/>
              <a:t>Земля є </a:t>
            </a:r>
            <a:r>
              <a:rPr lang="ru-RU" i="1" dirty="0" err="1"/>
              <a:t>найбільшою</a:t>
            </a:r>
            <a:r>
              <a:rPr lang="ru-RU" i="1" dirty="0"/>
              <a:t> та </a:t>
            </a:r>
            <a:r>
              <a:rPr lang="ru-RU" i="1" dirty="0" err="1"/>
              <a:t>найщільнішою</a:t>
            </a:r>
            <a:r>
              <a:rPr lang="ru-RU" i="1" dirty="0"/>
              <a:t> </a:t>
            </a:r>
            <a:r>
              <a:rPr lang="ru-RU" i="1" dirty="0" err="1"/>
              <a:t>серед</a:t>
            </a:r>
            <a:r>
              <a:rPr lang="ru-RU" i="1" dirty="0"/>
              <a:t> </a:t>
            </a:r>
            <a:r>
              <a:rPr lang="ru-RU" i="1" dirty="0" err="1"/>
              <a:t>внутрішніх</a:t>
            </a:r>
            <a:r>
              <a:rPr lang="ru-RU" i="1" dirty="0"/>
              <a:t> планет. У </a:t>
            </a:r>
            <a:r>
              <a:rPr lang="ru-RU" i="1" dirty="0" err="1"/>
              <a:t>Землі</a:t>
            </a:r>
            <a:r>
              <a:rPr lang="ru-RU" i="1" dirty="0"/>
              <a:t> є один </a:t>
            </a:r>
            <a:r>
              <a:rPr lang="ru-RU" i="1" dirty="0" err="1"/>
              <a:t>природний</a:t>
            </a:r>
            <a:r>
              <a:rPr lang="ru-RU" i="1" dirty="0"/>
              <a:t> </a:t>
            </a:r>
            <a:r>
              <a:rPr lang="ru-RU" i="1" dirty="0" err="1"/>
              <a:t>супутник</a:t>
            </a:r>
            <a:r>
              <a:rPr lang="ru-RU" i="1" dirty="0"/>
              <a:t> — </a:t>
            </a:r>
            <a:r>
              <a:rPr lang="ru-RU" i="1" dirty="0" err="1"/>
              <a:t>Місяць</a:t>
            </a:r>
            <a:r>
              <a:rPr lang="ru-RU" i="1" dirty="0"/>
              <a:t>, </a:t>
            </a:r>
            <a:r>
              <a:rPr lang="ru-RU" i="1" dirty="0" err="1"/>
              <a:t>єдиний</a:t>
            </a:r>
            <a:r>
              <a:rPr lang="ru-RU" i="1" dirty="0"/>
              <a:t> великий </a:t>
            </a:r>
            <a:r>
              <a:rPr lang="ru-RU" i="1" dirty="0" err="1"/>
              <a:t>супутник</a:t>
            </a:r>
            <a:r>
              <a:rPr lang="ru-RU" i="1" dirty="0"/>
              <a:t> планет </a:t>
            </a:r>
            <a:r>
              <a:rPr lang="ru-RU" i="1" dirty="0" err="1"/>
              <a:t>земної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Сонячної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r>
              <a:rPr lang="ru-RU" i="1" dirty="0"/>
              <a:t>. </a:t>
            </a:r>
            <a:r>
              <a:rPr lang="ru-RU" i="1" dirty="0" err="1"/>
              <a:t>Серед</a:t>
            </a:r>
            <a:r>
              <a:rPr lang="ru-RU" i="1" dirty="0"/>
              <a:t> планет </a:t>
            </a:r>
            <a:r>
              <a:rPr lang="ru-RU" i="1" dirty="0" err="1"/>
              <a:t>земної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Земля є </a:t>
            </a:r>
            <a:r>
              <a:rPr lang="ru-RU" i="1" dirty="0" err="1"/>
              <a:t>унікальною</a:t>
            </a:r>
            <a:r>
              <a:rPr lang="ru-RU" i="1" dirty="0"/>
              <a:t> (</a:t>
            </a:r>
            <a:r>
              <a:rPr lang="ru-RU" i="1" dirty="0" err="1"/>
              <a:t>насамперед</a:t>
            </a:r>
            <a:r>
              <a:rPr lang="ru-RU" i="1" dirty="0"/>
              <a:t> — </a:t>
            </a:r>
            <a:r>
              <a:rPr lang="ru-RU" i="1" dirty="0" err="1"/>
              <a:t>гідросферою</a:t>
            </a:r>
            <a:r>
              <a:rPr lang="ru-RU" i="1" dirty="0"/>
              <a:t>). Атмосфера </a:t>
            </a:r>
            <a:r>
              <a:rPr lang="ru-RU" i="1" dirty="0" err="1"/>
              <a:t>Землі</a:t>
            </a:r>
            <a:r>
              <a:rPr lang="ru-RU" i="1" dirty="0"/>
              <a:t> радикально </a:t>
            </a:r>
            <a:r>
              <a:rPr lang="ru-RU" i="1" dirty="0" err="1"/>
              <a:t>відрізняється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атмосфер </a:t>
            </a:r>
            <a:r>
              <a:rPr lang="ru-RU" i="1" dirty="0" err="1"/>
              <a:t>інших</a:t>
            </a:r>
            <a:r>
              <a:rPr lang="ru-RU" i="1" dirty="0"/>
              <a:t> планет — вона </a:t>
            </a:r>
            <a:r>
              <a:rPr lang="ru-RU" i="1" dirty="0" err="1"/>
              <a:t>містить</a:t>
            </a:r>
            <a:r>
              <a:rPr lang="ru-RU" i="1" dirty="0"/>
              <a:t> </a:t>
            </a:r>
            <a:r>
              <a:rPr lang="ru-RU" i="1" dirty="0" err="1"/>
              <a:t>вільний</a:t>
            </a:r>
            <a:r>
              <a:rPr lang="ru-RU" i="1" dirty="0"/>
              <a:t> </a:t>
            </a:r>
            <a:r>
              <a:rPr lang="ru-RU" i="1" dirty="0" err="1"/>
              <a:t>кисень</a:t>
            </a:r>
            <a:r>
              <a:rPr lang="ru-RU" i="1" dirty="0"/>
              <a:t>. </a:t>
            </a:r>
            <a:r>
              <a:rPr lang="ru-RU" i="1" dirty="0" err="1"/>
              <a:t>Питання</a:t>
            </a:r>
            <a:r>
              <a:rPr lang="ru-RU" i="1" dirty="0"/>
              <a:t> про </a:t>
            </a:r>
            <a:r>
              <a:rPr lang="ru-RU" i="1" dirty="0" err="1"/>
              <a:t>наявність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r>
              <a:rPr lang="ru-RU" i="1" dirty="0"/>
              <a:t> де-</a:t>
            </a:r>
            <a:r>
              <a:rPr lang="ru-RU" i="1" dirty="0" err="1"/>
              <a:t>небудь</a:t>
            </a:r>
            <a:r>
              <a:rPr lang="ru-RU" i="1" dirty="0"/>
              <a:t>, </a:t>
            </a:r>
            <a:r>
              <a:rPr lang="ru-RU" i="1" dirty="0" err="1"/>
              <a:t>крім</a:t>
            </a:r>
            <a:r>
              <a:rPr lang="ru-RU" i="1" dirty="0"/>
              <a:t> </a:t>
            </a:r>
            <a:r>
              <a:rPr lang="ru-RU" i="1" dirty="0" err="1"/>
              <a:t>Землі</a:t>
            </a:r>
            <a:r>
              <a:rPr lang="ru-RU" i="1" dirty="0"/>
              <a:t>, </a:t>
            </a:r>
            <a:r>
              <a:rPr lang="ru-RU" i="1" dirty="0" err="1"/>
              <a:t>залишається</a:t>
            </a:r>
            <a:r>
              <a:rPr lang="ru-RU" i="1" dirty="0"/>
              <a:t> </a:t>
            </a:r>
            <a:r>
              <a:rPr lang="ru-RU" i="1" dirty="0" err="1"/>
              <a:t>відкритим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49080"/>
            <a:ext cx="2220273" cy="21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0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Марс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268760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/>
              <a:t>має</a:t>
            </a:r>
            <a:r>
              <a:rPr lang="ru-RU" i="1" dirty="0"/>
              <a:t> атмосферу,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складається</a:t>
            </a:r>
            <a:r>
              <a:rPr lang="ru-RU" i="1" dirty="0"/>
              <a:t> </a:t>
            </a:r>
            <a:r>
              <a:rPr lang="ru-RU" i="1" dirty="0" err="1"/>
              <a:t>головним</a:t>
            </a:r>
            <a:r>
              <a:rPr lang="ru-RU" i="1" dirty="0"/>
              <a:t> чином з </a:t>
            </a:r>
            <a:r>
              <a:rPr lang="ru-RU" i="1" dirty="0" err="1"/>
              <a:t>вуглекислого</a:t>
            </a:r>
            <a:r>
              <a:rPr lang="ru-RU" i="1" dirty="0"/>
              <a:t> газу,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поверхневим</a:t>
            </a:r>
            <a:r>
              <a:rPr lang="ru-RU" i="1" dirty="0"/>
              <a:t> </a:t>
            </a:r>
            <a:r>
              <a:rPr lang="ru-RU" i="1" dirty="0" err="1"/>
              <a:t>тиском</a:t>
            </a:r>
            <a:r>
              <a:rPr lang="ru-RU" i="1" dirty="0"/>
              <a:t> 6,1 </a:t>
            </a:r>
            <a:r>
              <a:rPr lang="ru-RU" i="1" dirty="0" err="1"/>
              <a:t>мбар</a:t>
            </a:r>
            <a:r>
              <a:rPr lang="ru-RU" i="1" dirty="0"/>
              <a:t> (0,6 % </a:t>
            </a:r>
            <a:r>
              <a:rPr lang="ru-RU" i="1" dirty="0" err="1"/>
              <a:t>від</a:t>
            </a:r>
            <a:r>
              <a:rPr lang="ru-RU" i="1" dirty="0"/>
              <a:t> земного). На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поверхні</a:t>
            </a:r>
            <a:r>
              <a:rPr lang="ru-RU" i="1" dirty="0"/>
              <a:t> є </a:t>
            </a:r>
            <a:r>
              <a:rPr lang="ru-RU" i="1" dirty="0" err="1"/>
              <a:t>вулкани</a:t>
            </a:r>
            <a:r>
              <a:rPr lang="ru-RU" i="1" dirty="0"/>
              <a:t>, </a:t>
            </a:r>
            <a:r>
              <a:rPr lang="ru-RU" i="1" dirty="0" err="1"/>
              <a:t>найбільший</a:t>
            </a:r>
            <a:r>
              <a:rPr lang="ru-RU" i="1" dirty="0"/>
              <a:t> з </a:t>
            </a:r>
            <a:r>
              <a:rPr lang="ru-RU" i="1" dirty="0" err="1"/>
              <a:t>яких</a:t>
            </a:r>
            <a:r>
              <a:rPr lang="ru-RU" i="1" dirty="0"/>
              <a:t>, </a:t>
            </a:r>
            <a:r>
              <a:rPr lang="ru-RU" i="1" dirty="0" err="1"/>
              <a:t>Олімп</a:t>
            </a:r>
            <a:r>
              <a:rPr lang="ru-RU" i="1" dirty="0"/>
              <a:t>, </a:t>
            </a:r>
            <a:r>
              <a:rPr lang="ru-RU" i="1" dirty="0" err="1"/>
              <a:t>перевищує</a:t>
            </a:r>
            <a:r>
              <a:rPr lang="ru-RU" i="1" dirty="0"/>
              <a:t> </a:t>
            </a:r>
            <a:r>
              <a:rPr lang="ru-RU" i="1" dirty="0" err="1"/>
              <a:t>розмірами</a:t>
            </a:r>
            <a:r>
              <a:rPr lang="ru-RU" i="1" dirty="0"/>
              <a:t> </a:t>
            </a:r>
            <a:r>
              <a:rPr lang="ru-RU" i="1" dirty="0" err="1"/>
              <a:t>всі</a:t>
            </a:r>
            <a:r>
              <a:rPr lang="ru-RU" i="1" dirty="0"/>
              <a:t> </a:t>
            </a:r>
            <a:r>
              <a:rPr lang="ru-RU" i="1" dirty="0" err="1"/>
              <a:t>земні</a:t>
            </a:r>
            <a:r>
              <a:rPr lang="ru-RU" i="1" dirty="0"/>
              <a:t> </a:t>
            </a:r>
            <a:r>
              <a:rPr lang="ru-RU" i="1" dirty="0" err="1"/>
              <a:t>вулкани</a:t>
            </a:r>
            <a:r>
              <a:rPr lang="ru-RU" i="1" dirty="0"/>
              <a:t>, </a:t>
            </a:r>
            <a:r>
              <a:rPr lang="ru-RU" i="1" dirty="0" err="1"/>
              <a:t>досягаючи</a:t>
            </a:r>
            <a:r>
              <a:rPr lang="ru-RU" i="1" dirty="0"/>
              <a:t> </a:t>
            </a:r>
            <a:r>
              <a:rPr lang="ru-RU" i="1" dirty="0" err="1"/>
              <a:t>висоти</a:t>
            </a:r>
            <a:r>
              <a:rPr lang="ru-RU" i="1" dirty="0"/>
              <a:t> 21,2 км. </a:t>
            </a:r>
            <a:r>
              <a:rPr lang="ru-RU" i="1" dirty="0" err="1"/>
              <a:t>Рифтові</a:t>
            </a:r>
            <a:r>
              <a:rPr lang="ru-RU" i="1" dirty="0"/>
              <a:t> </a:t>
            </a:r>
            <a:r>
              <a:rPr lang="ru-RU" i="1" dirty="0" err="1"/>
              <a:t>западини</a:t>
            </a:r>
            <a:r>
              <a:rPr lang="ru-RU" i="1" dirty="0"/>
              <a:t> (Долина </a:t>
            </a:r>
            <a:r>
              <a:rPr lang="ru-RU" i="1" dirty="0" err="1"/>
              <a:t>Марінер</a:t>
            </a:r>
            <a:r>
              <a:rPr lang="ru-RU" i="1" dirty="0"/>
              <a:t>) </a:t>
            </a:r>
            <a:r>
              <a:rPr lang="ru-RU" i="1" dirty="0" err="1"/>
              <a:t>поряд</a:t>
            </a:r>
            <a:r>
              <a:rPr lang="ru-RU" i="1" dirty="0"/>
              <a:t> з вулканами </a:t>
            </a:r>
            <a:r>
              <a:rPr lang="ru-RU" i="1" dirty="0" err="1"/>
              <a:t>свідчать</a:t>
            </a:r>
            <a:r>
              <a:rPr lang="ru-RU" i="1" dirty="0"/>
              <a:t> про </a:t>
            </a:r>
            <a:r>
              <a:rPr lang="ru-RU" i="1" dirty="0" err="1"/>
              <a:t>колишню</a:t>
            </a:r>
            <a:r>
              <a:rPr lang="ru-RU" i="1" dirty="0"/>
              <a:t> </a:t>
            </a:r>
            <a:r>
              <a:rPr lang="ru-RU" i="1" dirty="0" err="1"/>
              <a:t>геологічну</a:t>
            </a:r>
            <a:r>
              <a:rPr lang="ru-RU" i="1" dirty="0"/>
              <a:t> </a:t>
            </a:r>
            <a:r>
              <a:rPr lang="ru-RU" i="1" dirty="0" err="1"/>
              <a:t>активність</a:t>
            </a:r>
            <a:r>
              <a:rPr lang="ru-RU" i="1" dirty="0"/>
              <a:t>, яка, за </a:t>
            </a:r>
            <a:r>
              <a:rPr lang="ru-RU" i="1" dirty="0" err="1"/>
              <a:t>сучасними</a:t>
            </a:r>
            <a:r>
              <a:rPr lang="ru-RU" i="1" dirty="0"/>
              <a:t> </a:t>
            </a:r>
            <a:r>
              <a:rPr lang="ru-RU" i="1" dirty="0" err="1"/>
              <a:t>даними</a:t>
            </a:r>
            <a:r>
              <a:rPr lang="ru-RU" i="1" dirty="0"/>
              <a:t>, </a:t>
            </a:r>
            <a:r>
              <a:rPr lang="ru-RU" i="1" dirty="0" err="1"/>
              <a:t>скінчилася</a:t>
            </a:r>
            <a:r>
              <a:rPr lang="ru-RU" i="1" dirty="0"/>
              <a:t> </a:t>
            </a:r>
            <a:r>
              <a:rPr lang="ru-RU" i="1" dirty="0" err="1"/>
              <a:t>близько</a:t>
            </a:r>
            <a:r>
              <a:rPr lang="ru-RU" i="1" dirty="0"/>
              <a:t> 2 млн </a:t>
            </a:r>
            <a:r>
              <a:rPr lang="ru-RU" i="1" dirty="0" err="1"/>
              <a:t>років</a:t>
            </a:r>
            <a:r>
              <a:rPr lang="ru-RU" i="1" dirty="0"/>
              <a:t> тому. </a:t>
            </a:r>
            <a:r>
              <a:rPr lang="ru-RU" i="1" dirty="0" err="1"/>
              <a:t>Червоний</a:t>
            </a:r>
            <a:r>
              <a:rPr lang="ru-RU" i="1" dirty="0"/>
              <a:t> </a:t>
            </a:r>
            <a:r>
              <a:rPr lang="ru-RU" i="1" dirty="0" err="1"/>
              <a:t>колір</a:t>
            </a:r>
            <a:r>
              <a:rPr lang="ru-RU" i="1" dirty="0"/>
              <a:t> </a:t>
            </a:r>
            <a:r>
              <a:rPr lang="ru-RU" i="1" dirty="0" err="1"/>
              <a:t>поверхні</a:t>
            </a:r>
            <a:r>
              <a:rPr lang="ru-RU" i="1" dirty="0"/>
              <a:t> Марса </a:t>
            </a:r>
            <a:r>
              <a:rPr lang="ru-RU" i="1" dirty="0" err="1"/>
              <a:t>зумовлений</a:t>
            </a:r>
            <a:r>
              <a:rPr lang="ru-RU" i="1" dirty="0"/>
              <a:t> великою </a:t>
            </a:r>
            <a:r>
              <a:rPr lang="ru-RU" i="1" dirty="0" err="1"/>
              <a:t>кількістю</a:t>
            </a:r>
            <a:r>
              <a:rPr lang="ru-RU" i="1" dirty="0"/>
              <a:t> оксиду </a:t>
            </a:r>
            <a:r>
              <a:rPr lang="ru-RU" i="1" dirty="0" err="1"/>
              <a:t>заліза</a:t>
            </a:r>
            <a:r>
              <a:rPr lang="ru-RU" i="1" dirty="0"/>
              <a:t> в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ґрунті</a:t>
            </a:r>
            <a:r>
              <a:rPr lang="ru-RU" i="1" dirty="0"/>
              <a:t>. Планета </a:t>
            </a:r>
            <a:r>
              <a:rPr lang="ru-RU" i="1" dirty="0" err="1"/>
              <a:t>має</a:t>
            </a:r>
            <a:r>
              <a:rPr lang="ru-RU" i="1" dirty="0"/>
              <a:t> два </a:t>
            </a:r>
            <a:r>
              <a:rPr lang="ru-RU" i="1" dirty="0" err="1"/>
              <a:t>супутники</a:t>
            </a:r>
            <a:r>
              <a:rPr lang="ru-RU" i="1" dirty="0"/>
              <a:t> — Фобос і </a:t>
            </a:r>
            <a:r>
              <a:rPr lang="ru-RU" i="1" dirty="0" err="1"/>
              <a:t>Деймос</a:t>
            </a:r>
            <a:r>
              <a:rPr lang="ru-RU" i="1" dirty="0"/>
              <a:t>. </a:t>
            </a:r>
            <a:r>
              <a:rPr lang="ru-RU" i="1" dirty="0" err="1"/>
              <a:t>Припускається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вони </a:t>
            </a:r>
            <a:r>
              <a:rPr lang="ru-RU" i="1" dirty="0" err="1"/>
              <a:t>являють</a:t>
            </a:r>
            <a:r>
              <a:rPr lang="ru-RU" i="1" dirty="0"/>
              <a:t> собою </a:t>
            </a:r>
            <a:r>
              <a:rPr lang="ru-RU" i="1" dirty="0" err="1"/>
              <a:t>захоплені</a:t>
            </a:r>
            <a:r>
              <a:rPr lang="ru-RU" i="1" dirty="0"/>
              <a:t> </a:t>
            </a:r>
            <a:r>
              <a:rPr lang="ru-RU" i="1" dirty="0" err="1"/>
              <a:t>астероїди</a:t>
            </a:r>
            <a:r>
              <a:rPr lang="ru-RU" i="1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221088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9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Юпітер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568952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vi-VN" dirty="0" smtClean="0"/>
              <a:t>Юпітер</a:t>
            </a:r>
            <a:r>
              <a:rPr lang="vi-VN" dirty="0"/>
              <a:t>, п'ята і найбільша планета Сонячної системи, більш ніж у два рази важча, ніж всі інші планети разом узяті і майже в 318 разів важча за Землю. Уся видима поверхня Юпітера - щільні хмари, розташовані на висоті близько 1000 км над "поверхнею", де газоподібний стан змінюється на рідкий і утворює численні шари жовто-коричневих, червоних і блакитнуватих відтінків. На відміну від кілець Сатурна, кільця Юпітера темні і, імовірно, складаються з дуже невеликих твердих часток метеорної природи</a:t>
            </a:r>
            <a:r>
              <a:rPr lang="vi-VN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2492896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876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Сатурн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784976" cy="34747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Сатурн є </a:t>
            </a:r>
            <a:r>
              <a:rPr lang="ru-RU" dirty="0" err="1"/>
              <a:t>величезною</a:t>
            </a:r>
            <a:r>
              <a:rPr lang="ru-RU" dirty="0"/>
              <a:t> </a:t>
            </a:r>
            <a:r>
              <a:rPr lang="ru-RU" dirty="0" err="1"/>
              <a:t>кулею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(з </a:t>
            </a:r>
            <a:r>
              <a:rPr lang="ru-RU" dirty="0" err="1"/>
              <a:t>періодом</a:t>
            </a:r>
            <a:r>
              <a:rPr lang="ru-RU" dirty="0"/>
              <a:t> — 10,23 </a:t>
            </a:r>
            <a:r>
              <a:rPr lang="ru-RU" dirty="0" err="1"/>
              <a:t>години</a:t>
            </a:r>
            <a:r>
              <a:rPr lang="ru-RU" dirty="0"/>
              <a:t>),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з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і </a:t>
            </a:r>
            <a:r>
              <a:rPr lang="ru-RU" dirty="0" err="1"/>
              <a:t>гелію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товстий</a:t>
            </a:r>
            <a:r>
              <a:rPr lang="ru-RU" dirty="0"/>
              <a:t> шар </a:t>
            </a:r>
            <a:r>
              <a:rPr lang="ru-RU" dirty="0" err="1"/>
              <a:t>атмосфери</a:t>
            </a:r>
            <a:r>
              <a:rPr lang="ru-RU" dirty="0"/>
              <a:t>. Сатурн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за 29,46 </a:t>
            </a:r>
            <a:r>
              <a:rPr lang="ru-RU" dirty="0" err="1"/>
              <a:t>років</a:t>
            </a:r>
            <a:r>
              <a:rPr lang="ru-RU" dirty="0"/>
              <a:t> на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1427 млн км. </a:t>
            </a:r>
            <a:r>
              <a:rPr lang="ru-RU" dirty="0" err="1"/>
              <a:t>Візитною</a:t>
            </a:r>
            <a:r>
              <a:rPr lang="ru-RU" dirty="0"/>
              <a:t> </a:t>
            </a:r>
            <a:r>
              <a:rPr lang="ru-RU" dirty="0" err="1"/>
              <a:t>карткою</a:t>
            </a:r>
            <a:r>
              <a:rPr lang="ru-RU" dirty="0"/>
              <a:t> Сатурна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знамениті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оперізують</a:t>
            </a:r>
            <a:r>
              <a:rPr lang="ru-RU" dirty="0"/>
              <a:t> планету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екватора</a:t>
            </a:r>
            <a:r>
              <a:rPr lang="ru-RU" dirty="0"/>
              <a:t> і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крижаних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з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міліметра</a:t>
            </a:r>
            <a:r>
              <a:rPr lang="ru-RU" dirty="0"/>
              <a:t> до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. </a:t>
            </a:r>
            <a:r>
              <a:rPr lang="ru-RU" dirty="0" err="1"/>
              <a:t>Маса</a:t>
            </a:r>
            <a:r>
              <a:rPr lang="ru-RU" dirty="0"/>
              <a:t> у 95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за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потужніше</a:t>
            </a:r>
            <a:r>
              <a:rPr lang="ru-RU" dirty="0"/>
              <a:t> в </a:t>
            </a:r>
            <a:r>
              <a:rPr lang="ru-RU" dirty="0" err="1"/>
              <a:t>тисячу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Сатурн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невелике</a:t>
            </a:r>
            <a:r>
              <a:rPr lang="ru-RU" dirty="0"/>
              <a:t> ядро з </a:t>
            </a:r>
            <a:r>
              <a:rPr lang="ru-RU" dirty="0" err="1"/>
              <a:t>силікатів</a:t>
            </a:r>
            <a:r>
              <a:rPr lang="ru-RU" dirty="0"/>
              <a:t> і </a:t>
            </a:r>
            <a:r>
              <a:rPr lang="ru-RU" dirty="0" err="1"/>
              <a:t>заліза</a:t>
            </a:r>
            <a:r>
              <a:rPr lang="ru-RU" dirty="0"/>
              <a:t>, </a:t>
            </a:r>
            <a:r>
              <a:rPr lang="ru-RU" dirty="0" err="1"/>
              <a:t>покрите</a:t>
            </a:r>
            <a:r>
              <a:rPr lang="ru-RU" dirty="0"/>
              <a:t> </a:t>
            </a:r>
            <a:r>
              <a:rPr lang="ru-RU" dirty="0" err="1"/>
              <a:t>льодом</a:t>
            </a:r>
            <a:r>
              <a:rPr lang="ru-RU" dirty="0"/>
              <a:t> і </a:t>
            </a:r>
            <a:r>
              <a:rPr lang="ru-RU" dirty="0" err="1"/>
              <a:t>глибоким</a:t>
            </a:r>
            <a:r>
              <a:rPr lang="ru-RU" dirty="0"/>
              <a:t> шаром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50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супутників</a:t>
            </a:r>
            <a:r>
              <a:rPr lang="ru-RU" dirty="0"/>
              <a:t>, </a:t>
            </a:r>
            <a:r>
              <a:rPr lang="ru-RU" dirty="0" err="1"/>
              <a:t>найбільший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— Титан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607202"/>
            <a:ext cx="2526804" cy="18951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729489"/>
            <a:ext cx="2237625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0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536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Сонячна система</vt:lpstr>
      <vt:lpstr>Планети </vt:lpstr>
      <vt:lpstr>Меркурій</vt:lpstr>
      <vt:lpstr>Венера</vt:lpstr>
      <vt:lpstr>Земля</vt:lpstr>
      <vt:lpstr>Марс</vt:lpstr>
      <vt:lpstr>Юпітер</vt:lpstr>
      <vt:lpstr>Сатурн</vt:lpstr>
      <vt:lpstr>Уран</vt:lpstr>
      <vt:lpstr>Нептун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Ира Ильченко</dc:creator>
  <cp:lastModifiedBy>Ира Ильченко</cp:lastModifiedBy>
  <cp:revision>7</cp:revision>
  <dcterms:modified xsi:type="dcterms:W3CDTF">2015-02-01T17:25:21Z</dcterms:modified>
</cp:coreProperties>
</file>