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ownloads\Klasichna_muzika_-_duzhe_spok_jna_muzika_(xMusic.me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85736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0" dirty="0" smtClean="0">
                <a:solidFill>
                  <a:schemeClr val="bg1"/>
                </a:solidFill>
                <a:latin typeface="Constantia" pitchFamily="18" charset="0"/>
              </a:rPr>
              <a:t>Венера (планета)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322" y="5024433"/>
            <a:ext cx="2928958" cy="1833567"/>
          </a:xfrm>
        </p:spPr>
        <p:txBody>
          <a:bodyPr/>
          <a:lstStyle/>
          <a:p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Підготував учень 11 класу</a:t>
            </a:r>
          </a:p>
          <a:p>
            <a:r>
              <a:rPr lang="uk-UA" sz="1800" dirty="0" err="1" smtClean="0">
                <a:solidFill>
                  <a:schemeClr val="bg1"/>
                </a:solidFill>
                <a:latin typeface="Constantia" pitchFamily="18" charset="0"/>
              </a:rPr>
              <a:t>Федорчук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 Максим</a:t>
            </a:r>
          </a:p>
          <a:p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Вчитель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Бачок Т.М.</a:t>
            </a: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6" name="Klasichna_muzika_-_duzhe_spok_jna_muzi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700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00018"/>
            <a:ext cx="8643998" cy="6357982"/>
          </a:xfrm>
        </p:spPr>
        <p:txBody>
          <a:bodyPr>
            <a:norm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Constantia" pitchFamily="18" charset="0"/>
              </a:rPr>
              <a:t>Вене́ра</a:t>
            </a:r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 — друга внутрішня планета Сонячної системи з періодом обертання навколо Сонця в 224,7 земних діб. Названа на честь </a:t>
            </a:r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Венери, </a:t>
            </a:r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богині любові з римського пантеону. Це єдина з восьми основних планет Сонячної системи, яка отримала назву на честь жіночого божества. За розміром майже така сама, як Земля.</a:t>
            </a:r>
          </a:p>
          <a:p>
            <a:pPr algn="ctr"/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Венера — внутрішня планета, і на земному небосхилі не віддаляється від Сонця далі 48°. Венера — третій за яскравістю об'єкт на небі; її блиск поступається лише блиску Сонця та Місяця. Належить до планет, відомих людству з найдавніших часів.</a:t>
            </a:r>
          </a:p>
          <a:p>
            <a:pPr algn="ctr"/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Українська народна назва — </a:t>
            </a:r>
            <a:r>
              <a:rPr lang="vi-VN" sz="2400" b="1" dirty="0" smtClean="0">
                <a:solidFill>
                  <a:schemeClr val="bg1"/>
                </a:solidFill>
                <a:latin typeface="Constantia" pitchFamily="18" charset="0"/>
              </a:rPr>
              <a:t>Зоря</a:t>
            </a:r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. Оскільки Венера спостерігається ввечері після заходу сонця або вранці перед світанком, українці її називали «</a:t>
            </a:r>
            <a:r>
              <a:rPr lang="vi-VN" sz="2400" b="1" dirty="0" smtClean="0">
                <a:solidFill>
                  <a:schemeClr val="bg1"/>
                </a:solidFill>
                <a:latin typeface="Constantia" pitchFamily="18" charset="0"/>
              </a:rPr>
              <a:t>Зоря вечірня</a:t>
            </a:r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» або «</a:t>
            </a:r>
            <a:r>
              <a:rPr lang="vi-VN" sz="2400" b="1" dirty="0" smtClean="0">
                <a:solidFill>
                  <a:schemeClr val="bg1"/>
                </a:solidFill>
                <a:latin typeface="Constantia" pitchFamily="18" charset="0"/>
              </a:rPr>
              <a:t>ранкова Зоря</a:t>
            </a:r>
            <a:r>
              <a:rPr lang="vi-VN" sz="2400" dirty="0" smtClean="0">
                <a:solidFill>
                  <a:schemeClr val="bg1"/>
                </a:solidFill>
                <a:latin typeface="Constantia" pitchFamily="18" charset="0"/>
              </a:rPr>
              <a:t>»</a:t>
            </a:r>
            <a:r>
              <a:rPr lang="vi-VN" sz="2400" baseline="30000" dirty="0" smtClean="0">
                <a:solidFill>
                  <a:schemeClr val="bg1"/>
                </a:solidFill>
                <a:latin typeface="Constantia" pitchFamily="18" charset="0"/>
              </a:rPr>
              <a:t>[</a:t>
            </a:r>
            <a:r>
              <a:rPr lang="uk-UA" sz="2400" baseline="300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uk-UA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nera_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4714908" cy="857232"/>
          </a:xfrm>
        </p:spPr>
        <p:txBody>
          <a:bodyPr/>
          <a:lstStyle/>
          <a:p>
            <a:r>
              <a:rPr lang="uk-UA" b="0" dirty="0" smtClean="0">
                <a:solidFill>
                  <a:schemeClr val="bg1"/>
                </a:solidFill>
                <a:latin typeface="Constantia" pitchFamily="18" charset="0"/>
              </a:rPr>
              <a:t>Планетарні характеристики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8572560" cy="5786478"/>
          </a:xfrm>
        </p:spPr>
        <p:txBody>
          <a:bodyPr>
            <a:no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Орбіта Венери ближча до кола, ніж орбіта будь-якої іншої планети Сонячної системи. Її ексцентриситет становить всього лише 0,0068. Період обертання навколо Сонця (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венеріанський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рік) становить 224,7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земно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 Сидеричний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період обертання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Венери навколо своєї осі (зоряна доба) становить 243,018 земної доби. Тривалість сонячної доби на планеті становить близько 116,75 земних 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діб.Як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і координати її Північного полюса (пряме піднесення = 272,57°, схилення = +67,14°), його отримано в результаті спільної обробки бортових радіолокаційних і 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доплеровских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вимірів «Магеллана» і «Венери-15, −16» для 20 опорних точок на поверхні Венери</a:t>
            </a:r>
            <a:r>
              <a:rPr lang="uk-UA" sz="1600" baseline="30000" dirty="0" smtClean="0">
                <a:solidFill>
                  <a:schemeClr val="bg1"/>
                </a:solidFill>
                <a:latin typeface="Constantia" pitchFamily="18" charset="0"/>
              </a:rPr>
              <a:t>[</a:t>
            </a:r>
            <a:endParaRPr lang="uk-UA" sz="16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ї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доби. Іноді 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Венер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Хоча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Венери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Землі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близькі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розміри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середня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густина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навіть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внутрішня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будова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проте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Земля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має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досить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потужне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магнітне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поле, а Венера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не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має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а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підходить до Землі на відстань, меншу 40 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млн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км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За однією з сучасних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теорій</a:t>
            </a:r>
            <a:r>
              <a:rPr lang="uk-UA" sz="1600" baseline="30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 напруженість дипольного магнітного поля залежить від прецесії полярної осі і вектора кутової швидкості. Саме цей параметр на Венері мізерно малий, але виміри свідчать про нижчу напруженість, ніж та, яку передбачає теорія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Хоча загального дипольного поля у Венери немає, проте магнітне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поле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, хоча й досить слабке, на Венері є. У провідному шарі атмосфери, іоносфері, магнітне поле наводиться сонячним магнітним полем і сонячним вітром. Міжпланетне магнітне поле напруженістю близько 10 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нТл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взаємодіє з іоносферою планети, яка рухається в ньому. Оскільки іоносфера — провідник, у ній з'являються електричні струми, які, у свою чергу, збуджують магнітні поля. Щоправда, вони мають локальний характер, орієнтовані випадково, мають невелику напруженість (15-20 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нТл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). Взаємодія цих полів з плазмою сонячного вітру ще більше ускладнює явище. Тому у Венери немає радіаційних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поясів у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традиційному їх розумінні.</a:t>
            </a:r>
            <a:endParaRPr lang="uk-UA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-31-PARADOX-ven-f19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3008313" cy="1162050"/>
          </a:xfrm>
        </p:spPr>
        <p:txBody>
          <a:bodyPr/>
          <a:lstStyle/>
          <a:p>
            <a:pPr algn="ctr"/>
            <a:r>
              <a:rPr lang="uk-UA" sz="2800" b="0" dirty="0" smtClean="0">
                <a:latin typeface="Constantia" pitchFamily="18" charset="0"/>
              </a:rPr>
              <a:t>Атмосфера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9144000" cy="5500726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Про те, що у Венери є атмосфера, стало відомо 1761 </a:t>
            </a:r>
            <a:r>
              <a:rPr lang="arn-C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p.,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відкриття належало М. В. Ломоносову, який </a:t>
            </a:r>
            <a:r>
              <a:rPr 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спостерігавпроходження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планети перед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диском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Сонця. Густина атмосфери Венери в 35 разів більша за земну. Тиск на поверхні планети становить близько 95 </a:t>
            </a:r>
            <a:r>
              <a:rPr 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атмосфер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. Складається ця атмосфера, здебільшого, з вуглекислого газу з домішками азоту й кисню. Вуглекислий газ, пропускаючи 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сонячні промені, дозволяє поверхні нагріватися, але поглинає інфрачервоне випромінювання розігрітої поверхні, що є причиною парникового ефекту. Через це температура на поверхні Венери набагато вища за земну.</a:t>
            </a:r>
          </a:p>
          <a:p>
            <a:pPr algn="ctr"/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Хмарний шар Венери, що ховає від нас її поверхню, розташовано на висоті 49-68 км над поверхнею, за щільністю він нагадує легкий туман і складається, в основному, з пари 80% сірчаної кислоти. Хмари Венери рухаються зі сходу на захід за переважаючими на планеті вітрами і роблять повний оберт навколо її осі за 4 дні, а </a:t>
            </a:r>
            <a:r>
              <a:rPr lang="uk-UA" sz="1800" dirty="0" err="1" smtClean="0">
                <a:solidFill>
                  <a:schemeClr val="bg1"/>
                </a:solidFill>
                <a:latin typeface="Constantia" pitchFamily="18" charset="0"/>
              </a:rPr>
              <a:t>освітленістьна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поверхні в денний час схожа на земну в похмурий день.</a:t>
            </a:r>
          </a:p>
          <a:p>
            <a:pPr algn="ctr"/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 Супутникові радіолокаційні дослідження показали, що на поверхні Венери є великі за діаметром, але неглибокі кратери — як ударні, так і вулканічні. Також на Венері знайдено кілька гірських ділянок. Найбільший гірський район — Земля </a:t>
            </a:r>
            <a:r>
              <a:rPr lang="uk-UA" sz="1800" dirty="0" err="1" smtClean="0">
                <a:solidFill>
                  <a:schemeClr val="bg1"/>
                </a:solidFill>
                <a:latin typeface="Constantia" pitchFamily="18" charset="0"/>
              </a:rPr>
              <a:t>Іштар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 — за площею вдвічі </a:t>
            </a:r>
            <a:r>
              <a:rPr lang="uk-UA" sz="1800" dirty="0" err="1" smtClean="0">
                <a:solidFill>
                  <a:schemeClr val="bg1"/>
                </a:solidFill>
                <a:latin typeface="Constantia" pitchFamily="18" charset="0"/>
              </a:rPr>
              <a:t>перевищуєТибет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. У центрі його на висоту 10—11 км підіймається гігантський гірський масив. Склад матеріалу поверхні Венери, визначений у декількох місцях посадки, виявився близьким до складу земних базальтів.</a:t>
            </a:r>
            <a:endParaRPr lang="uk-UA" sz="18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E2_Венер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3008313" cy="1162050"/>
          </a:xfrm>
        </p:spPr>
        <p:txBody>
          <a:bodyPr>
            <a:normAutofit/>
          </a:bodyPr>
          <a:lstStyle/>
          <a:p>
            <a:r>
              <a:rPr lang="uk-UA" sz="2400" b="0" dirty="0" smtClean="0">
                <a:solidFill>
                  <a:schemeClr val="bg1"/>
                </a:solidFill>
                <a:latin typeface="Constantia" pitchFamily="18" charset="0"/>
              </a:rPr>
              <a:t>Дослідження</a:t>
            </a:r>
            <a:r>
              <a:rPr lang="uk-UA" sz="2400" b="0" dirty="0" smtClean="0"/>
              <a:t/>
            </a:r>
            <a:br>
              <a:rPr lang="uk-UA" sz="2400" b="0" dirty="0" smtClean="0"/>
            </a:b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9144000" cy="6215082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Вже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 1610 р. 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Галілео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Галілей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 за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допомогою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телескопічних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спостережень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вивчав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зміну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фаз у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Венери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тобто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зміну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її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видимої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форми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диска до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вузького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серпа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Перші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відомості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про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поверхню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планети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отримано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Землі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в 30-х роках XX ст. за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допомогою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новітнього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винаходу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 — </a:t>
            </a:r>
            <a:r>
              <a:rPr lang="ru-RU" sz="1600" u="sng" dirty="0" err="1" smtClean="0">
                <a:solidFill>
                  <a:schemeClr val="bg1"/>
                </a:solidFill>
                <a:latin typeface="Constantia" pitchFamily="18" charset="0"/>
              </a:rPr>
              <a:t>радіотелескопів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12 лютого 1961 р. радянськими вченими було запущено першу автоматичну станцію «Венера-1», яка через три місяці пройшла на відстані близько 100 тис. км від Венери і вийшла на орбіту супутника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Сонця.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У грудні 1962 р. американці запустили в космос зонд «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Маринер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-2», що пройшов від Венери на відстані 35 тис. км. 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Починаючи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 1965 р. на Венеру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надіслано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серію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космічних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станцій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«Венера»,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«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крок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кроком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»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наближалися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поверхні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планети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 1967 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року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вперше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історії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людства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проведено сеанс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радіозв'язку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що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тривав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93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хвилини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Радянські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вчені зробили корпуси апаратів міцнішими, і це дозволило одному апарату спуститися до рівня 19 км від поверхні планети, а наступному — приземлитися на саму поверхню, де він пропрацював протягом 53 хвилин. Умови виявилися надзвичайно суворими: тиск сягав 90 </a:t>
            </a:r>
            <a:r>
              <a:rPr lang="uk-UA" sz="1600" dirty="0" err="1" smtClean="0">
                <a:solidFill>
                  <a:schemeClr val="bg1"/>
                </a:solidFill>
                <a:latin typeface="Constantia" pitchFamily="18" charset="0"/>
              </a:rPr>
              <a:t>атмосфер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, температура — 500 °</a:t>
            </a:r>
            <a:r>
              <a:rPr lang="arn-CL" sz="1600" dirty="0" smtClean="0">
                <a:solidFill>
                  <a:schemeClr val="bg1"/>
                </a:solidFill>
                <a:latin typeface="Constantia" pitchFamily="18" charset="0"/>
              </a:rPr>
              <a:t>C,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хмарний покрив, який огортає планету, виявився перенасиченим вуглекислим газом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1972 р.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була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створено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автоматичну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міжпланетну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станцію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«Венера-8» нового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покоління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У лютому 1974 року на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відстані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6 тис. км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Венери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пройшов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американський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пролітний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зонд «Маринер-10», оснащений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телевізійною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камерою,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ультрафіолетовим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спектрометром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інфрачервоним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радіометром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1975 року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уперше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станції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нового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покоління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«Венера-9»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«Венера-10» стали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штучними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супутниками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Венери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, на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спускних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апаратів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передавалася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, а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потім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 —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ретранслювалася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на Землю —,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інформація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Уперше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планети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передано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панорамні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телевізійні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nstantia" pitchFamily="18" charset="0"/>
              </a:rPr>
              <a:t>зображення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 1984 року з інтервалом у 6 діб в СРСР були запущені однакові АМС «Вега-1» і «Вега-2», обладнані спускними </a:t>
            </a:r>
            <a:r>
              <a:rPr lang="uk-UA" sz="1600" dirty="0" smtClean="0">
                <a:solidFill>
                  <a:schemeClr val="bg1"/>
                </a:solidFill>
                <a:latin typeface="Constantia" pitchFamily="18" charset="0"/>
              </a:rPr>
              <a:t>апаратами.</a:t>
            </a:r>
            <a:endParaRPr lang="uk-UA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nus-1400-500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3008313" cy="1162050"/>
          </a:xfrm>
        </p:spPr>
        <p:txBody>
          <a:bodyPr/>
          <a:lstStyle/>
          <a:p>
            <a:pPr algn="ctr"/>
            <a:r>
              <a:rPr lang="uk-UA" sz="2800" b="0" dirty="0" smtClean="0">
                <a:solidFill>
                  <a:srgbClr val="C00000"/>
                </a:solidFill>
                <a:latin typeface="Constantia" pitchFamily="18" charset="0"/>
              </a:rPr>
              <a:t>Геологія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8572560" cy="5072098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>
                <a:solidFill>
                  <a:srgbClr val="C00000"/>
                </a:solidFill>
                <a:latin typeface="Constantia" pitchFamily="18" charset="0"/>
              </a:rPr>
              <a:t>Аналіз даних «Венери-15,16» привів до висновку про те, що в межах зони зйомки немає ознак «тектоніки </a:t>
            </a:r>
            <a:r>
              <a:rPr lang="uk-UA" sz="1800" dirty="0" err="1" smtClean="0">
                <a:solidFill>
                  <a:srgbClr val="C00000"/>
                </a:solidFill>
                <a:latin typeface="Constantia" pitchFamily="18" charset="0"/>
              </a:rPr>
              <a:t>плит</a:t>
            </a:r>
            <a:r>
              <a:rPr lang="uk-UA" sz="1800" dirty="0" err="1" smtClean="0">
                <a:solidFill>
                  <a:srgbClr val="C00000"/>
                </a:solidFill>
                <a:latin typeface="Constantia" pitchFamily="18" charset="0"/>
              </a:rPr>
              <a:t>»—</a:t>
            </a:r>
            <a:r>
              <a:rPr lang="uk-UA" sz="18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latin typeface="Constantia" pitchFamily="18" charset="0"/>
              </a:rPr>
              <a:t>типової для Землі глобальної організації геологічної активності, для якої характерний поділ верхньої твердої оболонки — літосфери — на кілька великих плит, що пересуваються горизонтально одна щодо іншої. Головною рушійною силою вулканічних тектонічних процесів на Венері, за результатами аналізу даних «Венери-15,16», є вертикальні, висхідні й спадні, пересування речовини надр планети за рахунок теплових </a:t>
            </a:r>
            <a:r>
              <a:rPr lang="uk-UA" sz="1800" dirty="0" err="1" smtClean="0">
                <a:solidFill>
                  <a:srgbClr val="C00000"/>
                </a:solidFill>
                <a:latin typeface="Constantia" pitchFamily="18" charset="0"/>
              </a:rPr>
              <a:t>неоднорідностей</a:t>
            </a:r>
            <a:r>
              <a:rPr lang="uk-UA" sz="1800" dirty="0" smtClean="0">
                <a:solidFill>
                  <a:srgbClr val="C00000"/>
                </a:solidFill>
                <a:latin typeface="Constantia" pitchFamily="18" charset="0"/>
              </a:rPr>
              <a:t> — так званих «гарячих плям». Гарячі плями відомі й у геології, але їх роль другорядна.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Constantia" pitchFamily="18" charset="0"/>
              </a:rPr>
              <a:t>Результати зйомки «Венери-15,16» привели до відкриття ключових елементів геології Венери. Вперше в цій області на зміну здогадам прийшло тверде знання.</a:t>
            </a:r>
          </a:p>
          <a:p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Було встановлено, що ендогенні геологічні процеси — базальтовий вулканізм і </a:t>
            </a:r>
            <a:r>
              <a:rPr lang="uk-UA" sz="1800" dirty="0" err="1" smtClean="0">
                <a:solidFill>
                  <a:schemeClr val="bg1"/>
                </a:solidFill>
                <a:latin typeface="Constantia" pitchFamily="18" charset="0"/>
              </a:rPr>
              <a:t>розломна</a:t>
            </a:r>
            <a:r>
              <a:rPr lang="uk-UA" sz="1800" dirty="0" smtClean="0">
                <a:solidFill>
                  <a:schemeClr val="bg1"/>
                </a:solidFill>
                <a:latin typeface="Constantia" pitchFamily="18" charset="0"/>
              </a:rPr>
              <a:t> тектоніка — панують над екзогенними процесами. Не виявлено ніяких слідів діяльності рідкої води на планеті. Це обставина й деякі особливості розподілу ударних кратерів за розміром показали, що умови, близькі до сучасних, були на Венері протягом усього простеженого в глиб часу проміжку геологічної історії планети.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r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008313" cy="1162050"/>
          </a:xfrm>
        </p:spPr>
        <p:txBody>
          <a:bodyPr/>
          <a:lstStyle/>
          <a:p>
            <a:pPr algn="ctr"/>
            <a:r>
              <a:rPr lang="uk-UA" sz="2800" b="0" dirty="0" smtClean="0">
                <a:solidFill>
                  <a:schemeClr val="bg1"/>
                </a:solidFill>
                <a:latin typeface="Constantia" pitchFamily="18" charset="0"/>
              </a:rPr>
              <a:t>Поверхня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8643998" cy="56197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зоні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зйомки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«Венери-15, −16»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виявлено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близько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150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ударних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кратерів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діаметром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8 до 140 км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І рівнини, і 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тесери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 розсічено протяжними (тисячі кілометрів), складно побудованими жолобами, утвореними роями тектонічних розламів. За 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топографією і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 морфологією вони схожі на 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рифтові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зони Землі і, вочевидь, мають таку ж 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природу.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На поверхні рівнин планети у кількох місцях, зафіксованих на знімках «Магеллана», виявлено загадкові «русла» довжиною від сотень до декількох тисяч кілометрів і шириною від 2-3 до 10-15 км. Вони мають типові ознаки долин, прорізаних плином рідини, — 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меандровидні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звивини, поділ і сходження окремих «рукавів», а іноді — щось схоже 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надельти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річок. На початку найдовшого русла, названого долиною 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Балтис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, довжиною близько 7000 км із дуже помірною (2-3 км) шириною перебуває вулкан поперечником близько 100 км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Залишається загадкою, яка рідина прорізала ці русла. Найпростіше було б вважати, що вони — результат термічної ерозії потоком базальтової лави. Але розрахунки доводять, що у потоку базальтової лави не вистачить запасу тепла на шлях довжиною 7000 км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знятих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«Магелланом» 98%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планети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пощастило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знайти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близько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930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ударних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кратерів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діаметром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2 до 280 км. На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знімках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можна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побачити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деякі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несподівані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аспекти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процесу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ударних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кратерів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умовах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Венери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Виявилося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кратерів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частина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поводить себе як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плинна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субстанція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утворює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спрямовані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зазвичай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в один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бік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кратера,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великі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потоки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довжиною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в десятки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кілометрів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іноді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більше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. 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Важливою властивістю популяції 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венеріанських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ударних кратерів є характер їх розподілу на поверхні, що ніяк не відрізняється від випадкового, а також те, що більшість кратерів, вочевидь, не затоплено лавами з навколишніх рівнин, не порушено навколишніми тектонічними деформаціями, і вони виглядають «накладеними» як на рівнини, так і на 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тесери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. Це може означати, що більша частина спостережуваних вулканічних і тектонічних рельєфів поверхні Венери сформувалася до початку накопичення кратерної популяції, за порівняно короткий проміжок часу 300–500 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млн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років тому. Але одночасно це означає, що вулканічні і тектонічні утворення, на які накладено кратери, сформувалися дуже швидко. Час утворення має бути набагато меншим за 300–500 </a:t>
            </a:r>
            <a:r>
              <a:rPr lang="uk-UA" dirty="0" err="1" smtClean="0">
                <a:solidFill>
                  <a:schemeClr val="bg1"/>
                </a:solidFill>
                <a:latin typeface="Constantia" pitchFamily="18" charset="0"/>
              </a:rPr>
              <a:t>млн</a:t>
            </a:r>
            <a:r>
              <a:rPr lang="uk-UA" dirty="0" smtClean="0">
                <a:solidFill>
                  <a:schemeClr val="bg1"/>
                </a:solidFill>
                <a:latin typeface="Constantia" pitchFamily="18" charset="0"/>
              </a:rPr>
              <a:t> років, тому, що інакше кількість кратерів на старих і молодих ділянках помітно відрізнялася б і їх розподіл на поверхні не був би випадковим.</a:t>
            </a:r>
          </a:p>
          <a:p>
            <a:endParaRPr lang="uk-UA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xoplanet1-650x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4572032" cy="1162050"/>
          </a:xfrm>
        </p:spPr>
        <p:txBody>
          <a:bodyPr/>
          <a:lstStyle/>
          <a:p>
            <a:r>
              <a:rPr lang="uk-UA" sz="2400" b="0" dirty="0" smtClean="0">
                <a:latin typeface="Constantia" pitchFamily="18" charset="0"/>
              </a:rPr>
              <a:t>Венера в різних культурах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214422"/>
            <a:ext cx="8501122" cy="5286412"/>
          </a:xfrm>
        </p:spPr>
        <p:txBody>
          <a:bodyPr>
            <a:normAutofit fontScale="85000" lnSpcReduction="10000"/>
          </a:bodyPr>
          <a:lstStyle/>
          <a:p>
            <a:r>
              <a:rPr lang="uk-UA" sz="1800" dirty="0" smtClean="0">
                <a:latin typeface="Constantia" pitchFamily="18" charset="0"/>
              </a:rPr>
              <a:t>У ритуальному варіанті календаря майя, що застосовується й іншими народами </a:t>
            </a:r>
            <a:r>
              <a:rPr lang="uk-UA" sz="1800" dirty="0" err="1" smtClean="0">
                <a:latin typeface="Constantia" pitchFamily="18" charset="0"/>
              </a:rPr>
              <a:t>Мезоамерики</a:t>
            </a:r>
            <a:r>
              <a:rPr lang="uk-UA" sz="1800" dirty="0" smtClean="0">
                <a:latin typeface="Constantia" pitchFamily="18" charset="0"/>
              </a:rPr>
              <a:t>,існували </a:t>
            </a:r>
            <a:r>
              <a:rPr lang="uk-UA" sz="1800" dirty="0" smtClean="0">
                <a:latin typeface="Constantia" pitchFamily="18" charset="0"/>
              </a:rPr>
              <a:t>цикли по 584 дня, що приблизно збігаються з синодичним періодом обертання Венери. Особливу роль Венера відігравала в міфології й астрономії інків, де вона називалася </a:t>
            </a:r>
            <a:r>
              <a:rPr lang="uk-UA" sz="1800" dirty="0" err="1" smtClean="0">
                <a:latin typeface="Constantia" pitchFamily="18" charset="0"/>
              </a:rPr>
              <a:t>Ч'аска</a:t>
            </a:r>
            <a:r>
              <a:rPr lang="uk-UA" sz="1800" dirty="0" smtClean="0">
                <a:latin typeface="Constantia" pitchFamily="18" charset="0"/>
              </a:rPr>
              <a:t>.</a:t>
            </a:r>
          </a:p>
          <a:p>
            <a:endParaRPr lang="uk-UA" sz="2200" dirty="0" smtClean="0">
              <a:latin typeface="Constantia" pitchFamily="18" charset="0"/>
            </a:endParaRPr>
          </a:p>
          <a:p>
            <a:pPr algn="ctr"/>
            <a:r>
              <a:rPr lang="ru-RU" sz="2200" dirty="0" smtClean="0">
                <a:latin typeface="Constantia" pitchFamily="18" charset="0"/>
              </a:rPr>
              <a:t>Венера в </a:t>
            </a:r>
            <a:r>
              <a:rPr lang="ru-RU" sz="2200" dirty="0" err="1" smtClean="0">
                <a:latin typeface="Constantia" pitchFamily="18" charset="0"/>
              </a:rPr>
              <a:t>літературі</a:t>
            </a:r>
            <a:r>
              <a:rPr lang="ru-RU" sz="2200" dirty="0" smtClean="0">
                <a:latin typeface="Constantia" pitchFamily="18" charset="0"/>
              </a:rPr>
              <a:t> та </a:t>
            </a:r>
            <a:r>
              <a:rPr lang="ru-RU" sz="2200" dirty="0" err="1" smtClean="0">
                <a:latin typeface="Constantia" pitchFamily="18" charset="0"/>
              </a:rPr>
              <a:t>анімації</a:t>
            </a:r>
            <a:endParaRPr lang="ru-RU" sz="2200" dirty="0" smtClean="0">
              <a:latin typeface="Constantia" pitchFamily="18" charset="0"/>
            </a:endParaRPr>
          </a:p>
          <a:p>
            <a:pPr algn="ctr"/>
            <a:endParaRPr lang="ru-RU" sz="18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onstantia" pitchFamily="18" charset="0"/>
              </a:rPr>
              <a:t>В </a:t>
            </a:r>
            <a:r>
              <a:rPr lang="ru-RU" sz="1800" dirty="0" err="1" smtClean="0">
                <a:latin typeface="Constantia" pitchFamily="18" charset="0"/>
              </a:rPr>
              <a:t>оповіданнях</a:t>
            </a:r>
            <a:r>
              <a:rPr lang="ru-RU" sz="1800" dirty="0" smtClean="0">
                <a:latin typeface="Constantia" pitchFamily="18" charset="0"/>
              </a:rPr>
              <a:t> Рея </a:t>
            </a:r>
            <a:r>
              <a:rPr lang="ru-RU" sz="1800" dirty="0" err="1" smtClean="0">
                <a:latin typeface="Constantia" pitchFamily="18" charset="0"/>
              </a:rPr>
              <a:t>Бредбері</a:t>
            </a:r>
            <a:r>
              <a:rPr lang="ru-RU" sz="1800" dirty="0" smtClean="0">
                <a:latin typeface="Constantia" pitchFamily="18" charset="0"/>
              </a:rPr>
              <a:t> </a:t>
            </a:r>
            <a:r>
              <a:rPr lang="ru-RU" sz="1800" dirty="0" err="1" smtClean="0">
                <a:latin typeface="Constantia" pitchFamily="18" charset="0"/>
              </a:rPr>
              <a:t>клімат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планети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вкрай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дощовий</a:t>
            </a:r>
            <a:r>
              <a:rPr lang="ru-RU" sz="1800" dirty="0" smtClean="0">
                <a:latin typeface="Constantia" pitchFamily="18" charset="0"/>
              </a:rPr>
              <a:t> (</a:t>
            </a:r>
            <a:r>
              <a:rPr lang="ru-RU" sz="1800" dirty="0" err="1" smtClean="0">
                <a:latin typeface="Constantia" pitchFamily="18" charset="0"/>
              </a:rPr>
              <a:t>дощ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іде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завжди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або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припиняється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лише</a:t>
            </a:r>
            <a:r>
              <a:rPr lang="ru-RU" sz="1800" dirty="0" smtClean="0">
                <a:latin typeface="Constantia" pitchFamily="18" charset="0"/>
              </a:rPr>
              <a:t> раз на 7 </a:t>
            </a:r>
            <a:r>
              <a:rPr lang="ru-RU" sz="1800" dirty="0" err="1" smtClean="0">
                <a:latin typeface="Constantia" pitchFamily="18" charset="0"/>
              </a:rPr>
              <a:t>років</a:t>
            </a:r>
            <a:r>
              <a:rPr lang="ru-RU" sz="1800" dirty="0" smtClean="0">
                <a:latin typeface="Constantia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endParaRPr lang="uk-UA" sz="18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onstantia" pitchFamily="18" charset="0"/>
              </a:rPr>
              <a:t>У </a:t>
            </a:r>
            <a:r>
              <a:rPr lang="ru-RU" sz="1800" dirty="0" err="1" smtClean="0">
                <a:latin typeface="Constantia" pitchFamily="18" charset="0"/>
              </a:rPr>
              <a:t>науково-фантастичному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романі</a:t>
            </a:r>
            <a:r>
              <a:rPr lang="ru-RU" sz="1800" dirty="0" smtClean="0">
                <a:latin typeface="Constantia" pitchFamily="18" charset="0"/>
              </a:rPr>
              <a:t> </a:t>
            </a:r>
            <a:r>
              <a:rPr lang="ru-RU" sz="1800" dirty="0" err="1" smtClean="0">
                <a:latin typeface="Constantia" pitchFamily="18" charset="0"/>
              </a:rPr>
              <a:t>Олександра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smtClean="0">
                <a:latin typeface="Constantia" pitchFamily="18" charset="0"/>
              </a:rPr>
              <a:t>Зорича</a:t>
            </a:r>
            <a:r>
              <a:rPr lang="ru-RU" sz="1800" dirty="0" smtClean="0">
                <a:latin typeface="Constantia" pitchFamily="18" charset="0"/>
              </a:rPr>
              <a:t> «Сомнамбула» описано </a:t>
            </a:r>
            <a:r>
              <a:rPr lang="ru-RU" sz="1800" dirty="0" err="1" smtClean="0">
                <a:latin typeface="Constantia" pitchFamily="18" charset="0"/>
              </a:rPr>
              <a:t>тераформування</a:t>
            </a:r>
            <a:r>
              <a:rPr lang="ru-RU" sz="1800" dirty="0" smtClean="0">
                <a:latin typeface="Constantia" pitchFamily="18" charset="0"/>
              </a:rPr>
              <a:t> </a:t>
            </a:r>
            <a:r>
              <a:rPr lang="ru-RU" sz="1800" dirty="0" err="1" smtClean="0">
                <a:latin typeface="Constantia" pitchFamily="18" charset="0"/>
              </a:rPr>
              <a:t>Венери</a:t>
            </a:r>
            <a:r>
              <a:rPr lang="ru-RU" sz="1800" dirty="0" smtClean="0">
                <a:latin typeface="Constantia" pitchFamily="18" charset="0"/>
              </a:rPr>
              <a:t>. Планету </a:t>
            </a:r>
            <a:r>
              <a:rPr lang="ru-RU" sz="1800" dirty="0" err="1" smtClean="0">
                <a:latin typeface="Constantia" pitchFamily="18" charset="0"/>
              </a:rPr>
              <a:t>спочатку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охолоджують</a:t>
            </a:r>
            <a:r>
              <a:rPr lang="ru-RU" sz="1800" dirty="0" smtClean="0">
                <a:latin typeface="Constantia" pitchFamily="18" charset="0"/>
              </a:rPr>
              <a:t>, </a:t>
            </a:r>
            <a:r>
              <a:rPr lang="ru-RU" sz="1800" dirty="0" err="1" smtClean="0">
                <a:latin typeface="Constantia" pitchFamily="18" charset="0"/>
              </a:rPr>
              <a:t>затінюючи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від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Сонця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штучним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кільцем</a:t>
            </a:r>
            <a:r>
              <a:rPr lang="ru-RU" sz="1800" dirty="0" smtClean="0">
                <a:latin typeface="Constantia" pitchFamily="18" charset="0"/>
              </a:rPr>
              <a:t>, а </a:t>
            </a:r>
            <a:r>
              <a:rPr lang="ru-RU" sz="1800" dirty="0" err="1" smtClean="0">
                <a:latin typeface="Constantia" pitchFamily="18" charset="0"/>
              </a:rPr>
              <a:t>потім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позбавляються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від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основної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маси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дуже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товстою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атмосфери</a:t>
            </a:r>
            <a:r>
              <a:rPr lang="ru-RU" sz="1800" dirty="0" smtClean="0">
                <a:latin typeface="Constantia" pitchFamily="18" charset="0"/>
              </a:rPr>
              <a:t>, «</a:t>
            </a:r>
            <a:r>
              <a:rPr lang="ru-RU" sz="1800" dirty="0" err="1" smtClean="0">
                <a:latin typeface="Constantia" pitchFamily="18" charset="0"/>
              </a:rPr>
              <a:t>здуваючи</a:t>
            </a:r>
            <a:r>
              <a:rPr lang="ru-RU" sz="1800" dirty="0" smtClean="0">
                <a:latin typeface="Constantia" pitchFamily="18" charset="0"/>
              </a:rPr>
              <a:t>» </a:t>
            </a:r>
            <a:r>
              <a:rPr lang="ru-RU" sz="1800" dirty="0" err="1" smtClean="0">
                <a:latin typeface="Constantia" pitchFamily="18" charset="0"/>
              </a:rPr>
              <a:t>її</a:t>
            </a:r>
            <a:r>
              <a:rPr lang="ru-RU" sz="1800" dirty="0" smtClean="0">
                <a:latin typeface="Constantia" pitchFamily="18" charset="0"/>
              </a:rPr>
              <a:t> </a:t>
            </a:r>
            <a:r>
              <a:rPr lang="ru-RU" sz="1800" dirty="0" err="1" smtClean="0">
                <a:latin typeface="Constantia" pitchFamily="18" charset="0"/>
              </a:rPr>
              <a:t>протуберанцями</a:t>
            </a:r>
            <a:r>
              <a:rPr lang="ru-RU" sz="1800" dirty="0" smtClean="0">
                <a:latin typeface="Constantia" pitchFamily="18" charset="0"/>
              </a:rPr>
              <a:t>, </a:t>
            </a:r>
            <a:r>
              <a:rPr lang="ru-RU" sz="1800" dirty="0" err="1" smtClean="0">
                <a:latin typeface="Constantia" pitchFamily="18" charset="0"/>
              </a:rPr>
              <a:t>спрямованими</a:t>
            </a:r>
            <a:r>
              <a:rPr lang="ru-RU" sz="1800" dirty="0" smtClean="0">
                <a:latin typeface="Constantia" pitchFamily="18" charset="0"/>
              </a:rPr>
              <a:t> за </a:t>
            </a:r>
            <a:r>
              <a:rPr lang="ru-RU" sz="1800" dirty="0" err="1" smtClean="0">
                <a:latin typeface="Constantia" pitchFamily="18" charset="0"/>
              </a:rPr>
              <a:t>допомогою</a:t>
            </a:r>
            <a:r>
              <a:rPr lang="ru-RU" sz="1800" dirty="0" smtClean="0">
                <a:latin typeface="Constantia" pitchFamily="18" charset="0"/>
              </a:rPr>
              <a:t> особливого </a:t>
            </a:r>
            <a:r>
              <a:rPr lang="ru-RU" sz="1800" dirty="0" err="1" smtClean="0">
                <a:latin typeface="Constantia" pitchFamily="18" charset="0"/>
              </a:rPr>
              <a:t>гравітаційного</a:t>
            </a:r>
            <a:r>
              <a:rPr lang="ru-RU" sz="1800" dirty="0" smtClean="0">
                <a:latin typeface="Constantia" pitchFamily="18" charset="0"/>
              </a:rPr>
              <a:t> пристрою</a:t>
            </a:r>
            <a:r>
              <a:rPr lang="ru-RU" sz="1800" dirty="0" smtClean="0">
                <a:latin typeface="Constanti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onstantia" pitchFamily="18" charset="0"/>
              </a:rPr>
              <a:t>У </a:t>
            </a:r>
            <a:r>
              <a:rPr lang="ru-RU" sz="1800" dirty="0" err="1" smtClean="0">
                <a:latin typeface="Constantia" pitchFamily="18" charset="0"/>
              </a:rPr>
              <a:t>повісті</a:t>
            </a:r>
            <a:r>
              <a:rPr lang="ru-RU" sz="1800" dirty="0" smtClean="0">
                <a:latin typeface="Constantia" pitchFamily="18" charset="0"/>
              </a:rPr>
              <a:t> </a:t>
            </a:r>
            <a:r>
              <a:rPr lang="ru-RU" sz="1800" dirty="0" err="1" smtClean="0">
                <a:latin typeface="Constantia" pitchFamily="18" charset="0"/>
              </a:rPr>
              <a:t>Олександра</a:t>
            </a:r>
            <a:r>
              <a:rPr lang="ru-RU" sz="1800" dirty="0" smtClean="0">
                <a:latin typeface="Constantia" pitchFamily="18" charset="0"/>
              </a:rPr>
              <a:t> Казанцева «Планета бур» (роман «</a:t>
            </a:r>
            <a:r>
              <a:rPr lang="ru-RU" sz="1800" dirty="0" err="1" smtClean="0">
                <a:latin typeface="Constantia" pitchFamily="18" charset="0"/>
              </a:rPr>
              <a:t>Онуки</a:t>
            </a:r>
            <a:r>
              <a:rPr lang="ru-RU" sz="1800" dirty="0" smtClean="0">
                <a:latin typeface="Constantia" pitchFamily="18" charset="0"/>
              </a:rPr>
              <a:t> Марса») </a:t>
            </a:r>
            <a:r>
              <a:rPr lang="ru-RU" sz="1800" dirty="0" err="1" smtClean="0">
                <a:latin typeface="Constantia" pitchFamily="18" charset="0"/>
              </a:rPr>
              <a:t>космонавти-дослідники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зустрічаються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з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тваринним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світом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і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слідами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розумного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життя</a:t>
            </a:r>
            <a:r>
              <a:rPr lang="ru-RU" sz="1800" dirty="0" smtClean="0">
                <a:latin typeface="Constantia" pitchFamily="18" charset="0"/>
              </a:rPr>
              <a:t> на </a:t>
            </a:r>
            <a:r>
              <a:rPr lang="ru-RU" sz="1800" dirty="0" err="1" smtClean="0">
                <a:latin typeface="Constantia" pitchFamily="18" charset="0"/>
              </a:rPr>
              <a:t>Венері</a:t>
            </a:r>
            <a:r>
              <a:rPr lang="ru-RU" sz="1800" dirty="0" smtClean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800" dirty="0" smtClean="0">
                <a:latin typeface="Constantia" pitchFamily="18" charset="0"/>
              </a:rPr>
              <a:t>У романі Олександра Бєляєва «Стрибок у ніщо» жменька капіталістів тікає від світової пролетарської революції в Космос, висаджується на Венері й засновується там. Планету в романі показано приблизно як Землю в мезозойську еру;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87</Words>
  <Application>Microsoft Office PowerPoint</Application>
  <PresentationFormat>Экран (4:3)</PresentationFormat>
  <Paragraphs>36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Венера (планета) </vt:lpstr>
      <vt:lpstr>Слайд 2</vt:lpstr>
      <vt:lpstr>Планетарні характеристики </vt:lpstr>
      <vt:lpstr>Атмосфера </vt:lpstr>
      <vt:lpstr>Дослідження </vt:lpstr>
      <vt:lpstr>Геологія </vt:lpstr>
      <vt:lpstr>Поверхня </vt:lpstr>
      <vt:lpstr>Венера в різних культурах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 (планета) </dc:title>
  <dc:creator>Olena</dc:creator>
  <cp:lastModifiedBy>user</cp:lastModifiedBy>
  <cp:revision>9</cp:revision>
  <dcterms:created xsi:type="dcterms:W3CDTF">2014-12-04T15:03:58Z</dcterms:created>
  <dcterms:modified xsi:type="dcterms:W3CDTF">2014-12-04T16:15:26Z</dcterms:modified>
</cp:coreProperties>
</file>