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5" name="Picture 23" descr="di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 descr="bigdirt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2F21A92-8498-4C45-BE9D-B76457FBF4DB}" type="datetimeFigureOut">
              <a:rPr lang="uk-UA" smtClean="0"/>
              <a:pPr/>
              <a:t>04.01.2014</a:t>
            </a:fld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4D57CF-8EE2-486E-9E90-9E7A201E88D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 spd="slow">
    <p:wheel spokes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84584" y="0"/>
            <a:ext cx="1040004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7772400" cy="1470025"/>
          </a:xfrm>
        </p:spPr>
        <p:txBody>
          <a:bodyPr/>
          <a:lstStyle/>
          <a:p>
            <a:r>
              <a:rPr lang="uk-UA" sz="9600" dirty="0" smtClean="0">
                <a:latin typeface="Gabriola" pitchFamily="82" charset="0"/>
                <a:cs typeface="EucrosiaUPC" pitchFamily="18" charset="-34"/>
              </a:rPr>
              <a:t>Сатурн</a:t>
            </a:r>
            <a:endParaRPr lang="uk-UA" sz="9600" dirty="0">
              <a:latin typeface="Gabriola" pitchFamily="82" charset="0"/>
              <a:cs typeface="EucrosiaUPC" pitchFamily="18" charset="-34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322486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923928" y="0"/>
            <a:ext cx="5220072" cy="5013176"/>
          </a:xfrm>
        </p:spPr>
        <p:txBody>
          <a:bodyPr/>
          <a:lstStyle/>
          <a:p>
            <a:pPr>
              <a:buNone/>
            </a:pPr>
            <a:r>
              <a:rPr lang="vi-VN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Сату́рн — шоста за віддаленістю від Сонця та друга за розмірами планета</a:t>
            </a:r>
            <a:r>
              <a:rPr lang="uk-UA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</a:t>
            </a:r>
            <a:r>
              <a:rPr lang="vi-VN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Сонячної системи. Сатурн швидко обертається навколо своєї осі (з періодом — 10,23 години), складається переважно з рідкого водню і гелію, має товстий шаратмосфери. Сатурн обертається навколо Сонця за 29,46 земних років на середній відстані 1427 млн км</a:t>
            </a:r>
            <a:endParaRPr lang="uk-UA" sz="3200" b="1" dirty="0" smtClean="0">
              <a:solidFill>
                <a:schemeClr val="tx2"/>
              </a:solidFill>
              <a:latin typeface="Gabriola" pitchFamily="82" charset="0"/>
              <a:ea typeface="+mj-ea"/>
              <a:cs typeface="EucrosiaUPC" pitchFamily="18" charset="-34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images (4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-11783" y="0"/>
            <a:ext cx="9155783" cy="6858000"/>
          </a:xfr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51920" y="0"/>
            <a:ext cx="5292080" cy="3700463"/>
          </a:xfrm>
        </p:spPr>
        <p:txBody>
          <a:bodyPr/>
          <a:lstStyle/>
          <a:p>
            <a:r>
              <a:rPr lang="uk-UA" sz="24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Сатурн належить до газових гігантів: він складається переважно з газів і не має твердої поверхні. Маса планети у 95 разів перевищує масу Землі, однак середня густина Сатурна становить усього 0,69 г/</a:t>
            </a:r>
            <a:r>
              <a:rPr lang="uk-UA" sz="24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см³</a:t>
            </a:r>
            <a:r>
              <a:rPr lang="uk-UA" sz="24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, це єдина планета Сонячної системи, чия середня густина менша від густини води. Тому, хоча маси Юпітера і Сатурна відрізняються більше, ніж утричі, їхні екваторіальні діаметри відрізняються лише на 19%. Густина інших газових гігантів значно більша (1,27—1,64 г/</a:t>
            </a:r>
            <a:r>
              <a:rPr lang="uk-UA" sz="24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см³</a:t>
            </a:r>
            <a:r>
              <a:rPr lang="uk-UA" sz="24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). Прискорення вільного падіння на екваторі становить 10,44 м/с², що можна порівняти зі значеннями на Землі та Нептуні, але набагато менше, ніж на Юпітері. Екваторіальний радіус планети дорівнює 60 300 км, а полярний — 54 400 км;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 (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468560" y="0"/>
            <a:ext cx="9612560" cy="7200142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0"/>
            <a:ext cx="4464496" cy="5877272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Середня відстань між Сатурном і Сонцем становить 1430 </a:t>
            </a:r>
            <a:r>
              <a:rPr lang="uk-UA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млн</a:t>
            </a:r>
            <a:r>
              <a:rPr lang="uk-UA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км. Рухаючись із середньою швидкістю 9,69 км/с, Сатурн обертається навколо Сонця приблизно за 29,5 років (10 759 днів). Відстань Сатурна від Землі змінюється в межах від 8,0 до 11,1 </a:t>
            </a:r>
            <a:r>
              <a:rPr lang="uk-UA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а.о</a:t>
            </a:r>
            <a:r>
              <a:rPr lang="uk-UA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. (1195—1660 </a:t>
            </a:r>
            <a:r>
              <a:rPr lang="uk-UA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млн</a:t>
            </a:r>
            <a:r>
              <a:rPr lang="uk-UA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км), середня відстань під час протистояння — близько 1280 </a:t>
            </a:r>
            <a:r>
              <a:rPr lang="uk-UA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млн</a:t>
            </a:r>
            <a:r>
              <a:rPr lang="uk-UA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км. Сатурн і Юпітер обертаються майже в точному резонансі (2:5).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-2948805" y="0"/>
            <a:ext cx="12092805" cy="6858000"/>
          </a:xfrm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332656"/>
            <a:ext cx="8784976" cy="6048672"/>
          </a:xfrm>
        </p:spPr>
        <p:txBody>
          <a:bodyPr/>
          <a:lstStyle/>
          <a:p>
            <a:pPr>
              <a:buNone/>
            </a:pP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Видимі під час спостережень характерні об'єкти атмосфери Сатурна обертаються з різною швидкістю залежно від широти. Як і у випадку Юпітера, є кілька груп таких об'єктів. Так звана «Зона 1» має період обертання 10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год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 14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хв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 00 с. Вона простягається від північного краю південного екваторіального поясу до південного краю північного екваторіального поясу. На інших широтах Сатурна, складових «Зони 2», період обертання спочатку було оцінено в 10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год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 39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хв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 24 с (810,76 °/день). Згодом дані було переглянуто: нова оцінка — 10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год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, 34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хв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 та 13 с. «Зона 3», наявність якої передбачається на основі спостережень радіовипромінювання планети під час польоту «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Вояджера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-1», має період обертання 10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год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 39 </a:t>
            </a:r>
            <a:r>
              <a:rPr lang="uk-UA" sz="3200" b="1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хв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  <a:ea typeface="+mj-ea"/>
                <a:cs typeface="EucrosiaUPC" pitchFamily="18" charset="-34"/>
              </a:rPr>
              <a:t> 22,5 с.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 (6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2286000" y="0"/>
            <a:ext cx="11430000" cy="685800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692696"/>
            <a:ext cx="4038600" cy="3700463"/>
          </a:xfrm>
        </p:spPr>
        <p:txBody>
          <a:bodyPr/>
          <a:lstStyle/>
          <a:p>
            <a:pPr>
              <a:buNone/>
            </a:pPr>
            <a:r>
              <a:rPr lang="ru-RU" sz="32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Періодом</a:t>
            </a:r>
            <a:r>
              <a:rPr lang="ru-RU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обертання</a:t>
            </a:r>
            <a:r>
              <a:rPr lang="ru-RU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Сатурна </a:t>
            </a:r>
            <a:r>
              <a:rPr lang="ru-RU" sz="32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навколо</a:t>
            </a:r>
            <a:r>
              <a:rPr lang="ru-RU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осі</a:t>
            </a:r>
            <a:r>
              <a:rPr lang="ru-RU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вважають</a:t>
            </a:r>
            <a:r>
              <a:rPr lang="ru-RU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10 годин 34 </a:t>
            </a:r>
            <a:r>
              <a:rPr lang="ru-RU" sz="32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хвилини</a:t>
            </a:r>
            <a:r>
              <a:rPr lang="ru-RU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і</a:t>
            </a:r>
            <a:r>
              <a:rPr lang="ru-RU" sz="3200" b="1" dirty="0" smtClean="0">
                <a:solidFill>
                  <a:schemeClr val="tx2"/>
                </a:solidFill>
                <a:latin typeface="Gabriola" pitchFamily="82" charset="0"/>
                <a:ea typeface="+mj-ea"/>
                <a:cs typeface="EucrosiaUPC" pitchFamily="18" charset="-34"/>
              </a:rPr>
              <a:t> 13 секунд</a:t>
            </a:r>
            <a:endParaRPr lang="uk-UA" sz="3200" b="1" dirty="0" smtClean="0">
              <a:solidFill>
                <a:schemeClr val="tx2"/>
              </a:solidFill>
              <a:latin typeface="Gabriola" pitchFamily="82" charset="0"/>
              <a:ea typeface="+mj-ea"/>
              <a:cs typeface="EucrosiaUPC" pitchFamily="18" charset="-34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images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9174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105400" y="0"/>
            <a:ext cx="4038600" cy="3700463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Існує три головних кільця, названих </a:t>
            </a:r>
            <a:r>
              <a:rPr lang="en-US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A, B </a:t>
            </a:r>
            <a:r>
              <a:rPr lang="uk-UA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і </a:t>
            </a:r>
            <a:r>
              <a:rPr lang="en-US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C. </a:t>
            </a:r>
            <a:r>
              <a:rPr lang="uk-UA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Вони добре помітні з Землі. Слабші кільця називають </a:t>
            </a:r>
            <a:r>
              <a:rPr lang="en-US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D, E </a:t>
            </a:r>
            <a:r>
              <a:rPr lang="uk-UA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та </a:t>
            </a:r>
            <a:r>
              <a:rPr lang="en-US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F. </a:t>
            </a:r>
            <a:r>
              <a:rPr lang="uk-UA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При ближчому розгляді кілець виявляється дуже багато. Між кільцями існують щілини, де немає частинок. Найбільшу щілину, яку можна побачити у середній телескоп із Землі (між кільцями А и В), названо щілиною </a:t>
            </a:r>
            <a:r>
              <a:rPr lang="uk-UA" b="1" dirty="0" err="1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Кассіні</a:t>
            </a:r>
            <a:r>
              <a:rPr lang="uk-UA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. Ясними </a:t>
            </a:r>
            <a:r>
              <a:rPr lang="uk-UA" b="1" dirty="0" smtClean="0">
                <a:solidFill>
                  <a:srgbClr val="FF0000"/>
                </a:solidFill>
                <a:latin typeface="Gabriola" pitchFamily="82" charset="0"/>
                <a:ea typeface="+mj-ea"/>
                <a:cs typeface="EucrosiaUPC" pitchFamily="18" charset="-34"/>
              </a:rPr>
              <a:t>ночами</a:t>
            </a:r>
            <a:r>
              <a:rPr lang="uk-UA" b="1" dirty="0" smtClean="0">
                <a:solidFill>
                  <a:schemeClr val="bg1"/>
                </a:solidFill>
                <a:latin typeface="Gabriola" pitchFamily="82" charset="0"/>
                <a:ea typeface="+mj-ea"/>
                <a:cs typeface="EucrosiaUPC" pitchFamily="18" charset="-34"/>
              </a:rPr>
              <a:t> у потужніші телескопи можна побачити й менш помітні щілини.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0">
  <a:themeElements>
    <a:clrScheme name="">
      <a:dk1>
        <a:srgbClr val="CCCCCC"/>
      </a:dk1>
      <a:lt1>
        <a:srgbClr val="FFFFFF"/>
      </a:lt1>
      <a:dk2>
        <a:srgbClr val="FFFFFF"/>
      </a:dk2>
      <a:lt2>
        <a:srgbClr val="666666"/>
      </a:lt2>
      <a:accent1>
        <a:srgbClr val="66CCFF"/>
      </a:accent1>
      <a:accent2>
        <a:srgbClr val="CCCCCC"/>
      </a:accent2>
      <a:accent3>
        <a:srgbClr val="FFFFFF"/>
      </a:accent3>
      <a:accent4>
        <a:srgbClr val="AEAEAE"/>
      </a:accent4>
      <a:accent5>
        <a:srgbClr val="B8E2FF"/>
      </a:accent5>
      <a:accent6>
        <a:srgbClr val="B9B9B9"/>
      </a:accent6>
      <a:hlink>
        <a:srgbClr val="666666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89</TotalTime>
  <Words>183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Тема10</vt:lpstr>
      <vt:lpstr>Сатурн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Сатурн</dc:title>
  <dc:creator>Лариса</dc:creator>
  <cp:lastModifiedBy>Anzhela</cp:lastModifiedBy>
  <cp:revision>10</cp:revision>
  <dcterms:created xsi:type="dcterms:W3CDTF">2013-11-04T19:46:34Z</dcterms:created>
  <dcterms:modified xsi:type="dcterms:W3CDTF">2014-01-04T10:04:54Z</dcterms:modified>
</cp:coreProperties>
</file>