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E0652-F2EA-4A3E-97B1-7EF2A4D1C62F}" type="datetimeFigureOut">
              <a:rPr lang="uk-UA" smtClean="0"/>
              <a:pPr/>
              <a:t>13.11.2013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9F9-32A0-4493-9291-596CF23DA5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E0652-F2EA-4A3E-97B1-7EF2A4D1C62F}" type="datetimeFigureOut">
              <a:rPr lang="uk-UA" smtClean="0"/>
              <a:pPr/>
              <a:t>13.11.2013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9F9-32A0-4493-9291-596CF23DA5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E0652-F2EA-4A3E-97B1-7EF2A4D1C62F}" type="datetimeFigureOut">
              <a:rPr lang="uk-UA" smtClean="0"/>
              <a:pPr/>
              <a:t>13.11.2013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9F9-32A0-4493-9291-596CF23DA5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E0652-F2EA-4A3E-97B1-7EF2A4D1C62F}" type="datetimeFigureOut">
              <a:rPr lang="uk-UA" smtClean="0"/>
              <a:pPr/>
              <a:t>13.11.2013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9F9-32A0-4493-9291-596CF23DA5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E0652-F2EA-4A3E-97B1-7EF2A4D1C62F}" type="datetimeFigureOut">
              <a:rPr lang="uk-UA" smtClean="0"/>
              <a:pPr/>
              <a:t>13.11.2013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9F9-32A0-4493-9291-596CF23DA5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E0652-F2EA-4A3E-97B1-7EF2A4D1C62F}" type="datetimeFigureOut">
              <a:rPr lang="uk-UA" smtClean="0"/>
              <a:pPr/>
              <a:t>13.11.2013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9F9-32A0-4493-9291-596CF23DA5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E0652-F2EA-4A3E-97B1-7EF2A4D1C62F}" type="datetimeFigureOut">
              <a:rPr lang="uk-UA" smtClean="0"/>
              <a:pPr/>
              <a:t>13.11.2013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9F9-32A0-4493-9291-596CF23DA5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E0652-F2EA-4A3E-97B1-7EF2A4D1C62F}" type="datetimeFigureOut">
              <a:rPr lang="uk-UA" smtClean="0"/>
              <a:pPr/>
              <a:t>13.11.2013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9F9-32A0-4493-9291-596CF23DA5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E0652-F2EA-4A3E-97B1-7EF2A4D1C62F}" type="datetimeFigureOut">
              <a:rPr lang="uk-UA" smtClean="0"/>
              <a:pPr/>
              <a:t>13.11.2013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9F9-32A0-4493-9291-596CF23DA5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E0652-F2EA-4A3E-97B1-7EF2A4D1C62F}" type="datetimeFigureOut">
              <a:rPr lang="uk-UA" smtClean="0"/>
              <a:pPr/>
              <a:t>13.11.2013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9F9-32A0-4493-9291-596CF23DA5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E0652-F2EA-4A3E-97B1-7EF2A4D1C62F}" type="datetimeFigureOut">
              <a:rPr lang="uk-UA" smtClean="0"/>
              <a:pPr/>
              <a:t>13.11.2013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89F9-32A0-4493-9291-596CF23DA5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E0652-F2EA-4A3E-97B1-7EF2A4D1C62F}" type="datetimeFigureOut">
              <a:rPr lang="uk-UA" smtClean="0"/>
              <a:pPr/>
              <a:t>13.11.2013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689F9-32A0-4493-9291-596CF23DA570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C%D0%B0%D0%B3%D0%BD%D1%96%D1%82%D0%BD%D0%B8%D0%B9_%D0%B4%D0%B8%D0%BF%D0%BE%D0%BB%D1%8C%D0%BD%D0%B8%D0%B9_%D0%BC%D0%BE%D0%BC%D0%B5%D0%BD%D1%82" TargetMode="External"/><Relationship Id="rId2" Type="http://schemas.openxmlformats.org/officeDocument/2006/relationships/hyperlink" Target="http://uk.wikipedia.org/wiki/%D0%9C%D0%B0%D0%B3%D0%BD%D1%96%D1%82%D0%BD%D0%B5_%D0%BF%D0%BE%D0%BB%D0%B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92%D1%96%D0%BA%D1%96%D0%BF%D0%B5%D0%B4%D1%96%D1%8F:%D0%9F%D0%BE%D1%81%D0%B8%D0%BB%D0%B0%D0%BD%D0%BD%D1%8F_%D0%BD%D0%B0_%D0%B4%D0%B6%D0%B5%D1%80%D0%B5%D0%BB%D0%B0" TargetMode="External"/><Relationship Id="rId4" Type="http://schemas.openxmlformats.org/officeDocument/2006/relationships/hyperlink" Target="http://uk.wikipedia.org/wiki/%D0%93%D0%B0%D1%83%D1%8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C%D0%B8%D0%BA%D0%BE%D0%BB%D0%B0%D0%B9_%D0%9A%D0%BE%D0%BF%D0%B5%D1%80%D0%BD%D0%B8%D0%BA" TargetMode="External"/><Relationship Id="rId2" Type="http://schemas.openxmlformats.org/officeDocument/2006/relationships/hyperlink" Target="http://uk.wikipedia.org/w/index.php?title=%D0%95%D0%BB%D0%BE%D0%BD%D0%B3%D0%B0%D1%86%D1%96%D1%8F&amp;action=edit&amp;redlink=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MESSENGER" TargetMode="External"/><Relationship Id="rId4" Type="http://schemas.openxmlformats.org/officeDocument/2006/relationships/hyperlink" Target="http://uk.wikipedia.org/w/index.php?title=%D0%9C%D0%B5%D1%80%D0%BA%D1%83%D1%80%D1%96%D0%B9_(%D0%BF%D0%BB%D0%B0%D0%BD%D0%B5%D1%82%D0%B0)&amp;action=edi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B%D0%B0%D0%BD%D0%B5%D1%82%D0%B0" TargetMode="External"/><Relationship Id="rId7" Type="http://schemas.openxmlformats.org/officeDocument/2006/relationships/hyperlink" Target="http://uk.wikipedia.org/wiki/%D0%9F%D0%BB%D1%83%D1%82%D0%BE%D0%BD_(%D0%BA%D0%B0%D1%80%D0%BB%D0%B8%D0%BA%D0%BE%D0%B2%D0%B0_%D0%BF%D0%BB%D0%B0%D0%BD%D0%B5%D1%82%D0%B0)" TargetMode="External"/><Relationship Id="rId2" Type="http://schemas.openxmlformats.org/officeDocument/2006/relationships/hyperlink" Target="http://uk.wikipedia.org/wiki/%D0%A1%D0%BE%D0%BD%D1%86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F%D0%BE%D1%8F%D1%81_%D0%B0%D1%81%D1%82%D0%B5%D1%80%D0%BE%D1%97%D0%B4%D1%96%D0%B2" TargetMode="External"/><Relationship Id="rId5" Type="http://schemas.openxmlformats.org/officeDocument/2006/relationships/hyperlink" Target="http://uk.wikipedia.org/wiki/%D0%94%D0%BE%D0%B1%D0%B0" TargetMode="External"/><Relationship Id="rId4" Type="http://schemas.openxmlformats.org/officeDocument/2006/relationships/hyperlink" Target="http://uk.wikipedia.org/wiki/%D0%A1%D0%BE%D0%BD%D1%8F%D1%87%D0%BD%D0%B0_%D1%81%D0%B8%D1%81%D1%82%D0%B5%D0%BC%D0%B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4%D0%B0%D0%B2%D0%BD%D1%8C%D0%BE%D0%B3%D1%80%D0%B5%D1%86%D1%8C%D0%BA%D0%B0_%D0%BC%D1%96%D1%84%D0%BE%D0%BB%D0%BE%D0%B3%D1%96%D1%8F" TargetMode="External"/><Relationship Id="rId7" Type="http://schemas.openxmlformats.org/officeDocument/2006/relationships/hyperlink" Target="http://uk.wikipedia.org/wiki/%D0%9C%D0%BE%D0%B2%D0%B0" TargetMode="External"/><Relationship Id="rId2" Type="http://schemas.openxmlformats.org/officeDocument/2006/relationships/hyperlink" Target="http://uk.wikipedia.org/wiki/%D0%9C%D0%B5%D1%80%D0%BA%D1%83%D1%80%D1%96%D0%B9_(%D0%BC%D1%96%D1%84%D0%BE%D0%BB%D0%BE%D0%B3%D1%96%D1%8F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D%D0%B0%D0%B1%D1%83" TargetMode="External"/><Relationship Id="rId5" Type="http://schemas.openxmlformats.org/officeDocument/2006/relationships/hyperlink" Target="http://uk.wikipedia.org/wiki/%D0%92%D0%B0%D0%B2%D0%B8%D0%BB%D0%BE%D0%BD" TargetMode="External"/><Relationship Id="rId4" Type="http://schemas.openxmlformats.org/officeDocument/2006/relationships/hyperlink" Target="http://uk.wikipedia.org/wiki/%D0%93%D0%B5%D1%80%D0%BC%D0%B5%D1%81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1%80%D0%B8%D0%BF%D0%BB%D0%B8%D0%B2" TargetMode="External"/><Relationship Id="rId3" Type="http://schemas.openxmlformats.org/officeDocument/2006/relationships/hyperlink" Target="http://uk.wikipedia.org/wiki/%D0%95%D0%BB%D1%96%D0%BF%D1%81" TargetMode="External"/><Relationship Id="rId7" Type="http://schemas.openxmlformats.org/officeDocument/2006/relationships/hyperlink" Target="http://uk.wikipedia.org/wiki/%D0%9F%D0%B5%D1%80%D1%96%D0%BE%D0%B4_%D0%BE%D0%B1%D0%B5%D1%80%D1%82%D0%B0%D0%BD%D0%BD%D1%8F" TargetMode="External"/><Relationship Id="rId12" Type="http://schemas.openxmlformats.org/officeDocument/2006/relationships/hyperlink" Target="http://uk.wikipedia.org/wiki/%D0%92%D1%96%D0%BA%D1%96%D0%BF%D0%B5%D0%B4%D1%96%D1%8F:%D0%9F%D0%BE%D1%81%D0%B8%D0%BB%D0%B0%D0%BD%D0%BD%D1%8F_%D0%BD%D0%B0_%D0%B4%D0%B6%D0%B5%D1%80%D0%B5%D0%BB%D0%B0" TargetMode="External"/><Relationship Id="rId2" Type="http://schemas.openxmlformats.org/officeDocument/2006/relationships/hyperlink" Target="http://uk.wikipedia.org/wiki/%D0%A1%D0%BE%D0%BD%D1%86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7%D0%B5%D0%BC%D0%BB%D1%8F" TargetMode="External"/><Relationship Id="rId11" Type="http://schemas.openxmlformats.org/officeDocument/2006/relationships/hyperlink" Target="http://uk.wikipedia.org/wiki/%D0%A6%D0%B5%D0%BD%D1%82%D1%80_%D0%BC%D0%B0%D1%81%D0%B8" TargetMode="External"/><Relationship Id="rId5" Type="http://schemas.openxmlformats.org/officeDocument/2006/relationships/hyperlink" Target="http://uk.wikipedia.org/wiki/%D0%A1%D0%B8%D0%BD%D0%BE%D0%B4%D0%B8%D1%87%D0%BD%D0%B8%D0%B9_%D0%BF%D0%B5%D1%80%D1%96%D0%BE%D0%B4" TargetMode="External"/><Relationship Id="rId10" Type="http://schemas.openxmlformats.org/officeDocument/2006/relationships/hyperlink" Target="http://uk.wikipedia.org/wiki/%D0%9A%D1%80%D1%83%D1%82%D0%BD%D0%B8%D0%B9_%D0%BC%D0%BE%D0%BC%D0%B5%D0%BD%D1%82" TargetMode="External"/><Relationship Id="rId4" Type="http://schemas.openxmlformats.org/officeDocument/2006/relationships/hyperlink" Target="http://uk.wikipedia.org/wiki/%D0%95%D0%BA%D0%BB%D1%96%D0%BF%D1%82%D0%B8%D0%BA%D0%B0" TargetMode="External"/><Relationship Id="rId9" Type="http://schemas.openxmlformats.org/officeDocument/2006/relationships/hyperlink" Target="http://uk.wikipedia.org/wiki/%D0%A2%D0%B5%D1%80%D1%82%D1%8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86%D0%B1%D0%BD_%D0%B0%D1%88-%D0%A8%D0%B0%D1%82%D1%96%D1%80&amp;action=edit&amp;redlink=1" TargetMode="External"/><Relationship Id="rId13" Type="http://schemas.openxmlformats.org/officeDocument/2006/relationships/hyperlink" Target="http://uk.wikipedia.org/wiki/%D0%9A%D0%BB%D0%B0%D0%B2%D0%B4%D1%96%D0%B9_%D0%9F%D1%82%D0%BE%D0%BB%D0%B5%D0%BC%D0%B5%D0%B9" TargetMode="External"/><Relationship Id="rId18" Type="http://schemas.openxmlformats.org/officeDocument/2006/relationships/hyperlink" Target="http://uk.wikipedia.org/wiki/%D0%A5%D0%BE%D1%83_%D0%A5%D0%B0%D0%BD%D1%8C%D1%88%D1%83" TargetMode="External"/><Relationship Id="rId26" Type="http://schemas.openxmlformats.org/officeDocument/2006/relationships/hyperlink" Target="http://uk.wikipedia.org/wiki/%D0%A1%D0%B5%D1%80%D0%B5%D0%B4%D0%B0" TargetMode="External"/><Relationship Id="rId39" Type="http://schemas.openxmlformats.org/officeDocument/2006/relationships/hyperlink" Target="http://uk.wikipedia.org/wiki/%D0%92%D0%B5%D0%BD%D0%B5%D1%80%D0%B0_(%D0%BF%D0%BB%D0%B0%D0%BD%D0%B5%D1%82%D0%B0)" TargetMode="External"/><Relationship Id="rId3" Type="http://schemas.openxmlformats.org/officeDocument/2006/relationships/hyperlink" Target="http://uk.wikipedia.org/wiki/%D0%90%D1%81%D1%81%D0%B8%D1%80%D1%96%D1%8F" TargetMode="External"/><Relationship Id="rId21" Type="http://schemas.openxmlformats.org/officeDocument/2006/relationships/hyperlink" Target="http://uk.wikipedia.org/wiki/%D0%AF%D0%BF%D0%BE%D0%BD%D1%96%D1%8F" TargetMode="External"/><Relationship Id="rId34" Type="http://schemas.openxmlformats.org/officeDocument/2006/relationships/hyperlink" Target="http://uk.wikipedia.org/w/index.php?title=%D0%94%D0%B5%D1%84%D0%B5%D1%80%D0%B5%D0%BD%D1%82&amp;action=edit&amp;redlink=1" TargetMode="External"/><Relationship Id="rId42" Type="http://schemas.openxmlformats.org/officeDocument/2006/relationships/hyperlink" Target="http://uk.wikipedia.org/w/index.php?title=%D0%9D%D1%96%D0%BB%D0%B0%D0%BA%D0%B0%D0%BD%D1%81%D0%B0_%D0%A1%D0%BE%D0%BC%D0%B0%D1%8F%D0%B4%D0%B6%D0%B8&amp;action=edit&amp;redlink=1" TargetMode="External"/><Relationship Id="rId7" Type="http://schemas.openxmlformats.org/officeDocument/2006/relationships/hyperlink" Target="http://uk.wikipedia.org/wiki/%D0%9D%D0%B0%D0%B1%D1%83" TargetMode="External"/><Relationship Id="rId12" Type="http://schemas.openxmlformats.org/officeDocument/2006/relationships/hyperlink" Target="http://uk.wikipedia.org/wiki/%D0%9C%D0%B5%D1%80%D0%BA%D1%83%D1%80%D1%96%D0%B9_(%D0%BC%D1%96%D1%84%D0%BE%D0%BB%D0%BE%D0%B3%D1%96%D1%8F)" TargetMode="External"/><Relationship Id="rId17" Type="http://schemas.openxmlformats.org/officeDocument/2006/relationships/hyperlink" Target="http://uk.wikipedia.org/wiki/%D0%A5%D0%B0%D0%BD%D1%8C%D1%88%D1%83" TargetMode="External"/><Relationship Id="rId25" Type="http://schemas.openxmlformats.org/officeDocument/2006/relationships/hyperlink" Target="http://uk.wikipedia.org/wiki/%D0%A1%D0%BE%D0%BC%D0%B0" TargetMode="External"/><Relationship Id="rId33" Type="http://schemas.openxmlformats.org/officeDocument/2006/relationships/hyperlink" Target="http://uk.wikipedia.org/w/index.php?title=%D0%90%D1%80%D0%B7%D0%B0%D1%85%D0%B5%D0%BB%D1%8C&amp;action=edit&amp;redlink=1" TargetMode="External"/><Relationship Id="rId38" Type="http://schemas.openxmlformats.org/officeDocument/2006/relationships/hyperlink" Target="http://uk.wikipedia.org/w/index.php?title=%D0%9A%D1%83%D1%82%D0%B1_%D0%B0%D0%B4-%D0%94%D1%96%D0%BD_%D0%90%D1%88-%D0%A8%D0%B8%D1%80%D0%B0%D0%B7%D1%96&amp;action=edit&amp;redlink=1" TargetMode="External"/><Relationship Id="rId2" Type="http://schemas.openxmlformats.org/officeDocument/2006/relationships/hyperlink" Target="http://uk.wikipedia.org/w/index.php?title=%D0%9C%D1%83%D0%BB_%D0%90%D0%BF%D1%96%D0%BD&amp;action=edit&amp;redlink=1" TargetMode="External"/><Relationship Id="rId16" Type="http://schemas.openxmlformats.org/officeDocument/2006/relationships/hyperlink" Target="http://uk.wikipedia.org/wiki/%D0%A3-%D1%81%D1%96%D0%BD" TargetMode="External"/><Relationship Id="rId20" Type="http://schemas.openxmlformats.org/officeDocument/2006/relationships/hyperlink" Target="http://uk.wikipedia.org/wiki/%D0%9A%D0%BE%D1%80%D0%B5%D1%8F" TargetMode="External"/><Relationship Id="rId29" Type="http://schemas.openxmlformats.org/officeDocument/2006/relationships/hyperlink" Target="http://uk.wikipedia.org/wiki/%D0%9C%D0%B0%D0%B9%D1%8F_(%D1%86%D0%B8%D0%B2%D1%96%D0%BB%D1%96%D0%B7%D0%B0%D1%86%D1%96%D1%8F)" TargetMode="External"/><Relationship Id="rId41" Type="http://schemas.openxmlformats.org/officeDocument/2006/relationships/hyperlink" Target="http://uk.wikipedia.org/w/index.php?title=%D0%9A%D0%B5%D1%80%D0%B0%D0%BB%D1%96%D0%B9%D1%81%D1%8C%D0%BA%D0%B0_%D1%88%D0%BA%D0%BE%D0%BB%D0%B0_%D0%B0%D1%81%D1%82%D1%80%D0%BE%D0%BD%D0%BE%D0%BC%D1%96%D1%97_%D1%82%D0%B0_%D0%BC%D0%B0%D1%82%D0%B5%D0%BC%D0%B0%D1%82%D0%B8%D0%BA%D0%B8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9D%D1%96%D0%BD%D1%83%D1%80%D1%82%D0%B0&amp;action=edit&amp;redlink=1" TargetMode="External"/><Relationship Id="rId11" Type="http://schemas.openxmlformats.org/officeDocument/2006/relationships/hyperlink" Target="http://uk.wikipedia.org/wiki/%D0%93%D0%B5%D1%80%D0%BC%D0%B5%D1%81" TargetMode="External"/><Relationship Id="rId24" Type="http://schemas.openxmlformats.org/officeDocument/2006/relationships/hyperlink" Target="http://uk.wikipedia.org/wiki/%D0%91%D1%83%D0%B4%D1%85%D0%B0" TargetMode="External"/><Relationship Id="rId32" Type="http://schemas.openxmlformats.org/officeDocument/2006/relationships/hyperlink" Target="http://uk.wikipedia.org/wiki/%D0%90%D0%BD%D0%B4%D0%B0%D0%BB%D1%83%D1%81%D1%96%D1%8F" TargetMode="External"/><Relationship Id="rId37" Type="http://schemas.openxmlformats.org/officeDocument/2006/relationships/hyperlink" Target="http://uk.wikipedia.org/w/index.php?title=%D0%9C%D0%B0%D1%80%D0%B0%D0%B3%D1%96%D0%BD%D1%81%D1%8C%D0%BA%D0%B0_%D0%BE%D0%B1%D1%81%D0%B5%D1%80%D0%B2%D0%B0%D1%82%D0%BE%D1%80%D1%96%D1%8F&amp;action=edit&amp;redlink=1" TargetMode="External"/><Relationship Id="rId40" Type="http://schemas.openxmlformats.org/officeDocument/2006/relationships/hyperlink" Target="http://uk.wikipedia.org/wiki/%D0%A1%D0%BE%D0%BD%D1%8F%D1%87%D0%BD%D1%96_%D0%BF%D0%BB%D1%8F%D0%BC%D0%B8" TargetMode="External"/><Relationship Id="rId5" Type="http://schemas.openxmlformats.org/officeDocument/2006/relationships/hyperlink" Target="http://uk.wikipedia.org/wiki/%D0%9A%D0%BB%D0%B8%D0%BD%D0%BE%D0%BF%D0%B8%D1%81" TargetMode="External"/><Relationship Id="rId15" Type="http://schemas.openxmlformats.org/officeDocument/2006/relationships/hyperlink" Target="http://uk.wikipedia.org/wiki/%D0%A1%D1%82%D0%B0%D1%80%D0%BE%D0%B4%D0%B0%D0%B2%D0%BD%D1%96%D0%B9_%D0%9A%D0%B8%D1%82%D0%B0%D0%B9" TargetMode="External"/><Relationship Id="rId23" Type="http://schemas.openxmlformats.org/officeDocument/2006/relationships/hyperlink" Target="http://uk.wikipedia.org/wiki/%D0%86%D0%BD%D0%B4%D1%83%D1%97%D0%B7%D0%BC" TargetMode="External"/><Relationship Id="rId28" Type="http://schemas.openxmlformats.org/officeDocument/2006/relationships/hyperlink" Target="http://uk.wikipedia.org/w/index.php?title=%D0%93%D0%B5%D1%80%D0%BC%D0%B0%D0%BD%D1%81%D1%8C%D0%BA%D0%B0_%D0%BC%D1%96%D1%84%D0%BE%D0%BB%D0%BE%D0%B3%D1%96%D1%8F&amp;action=edit&amp;redlink=1" TargetMode="External"/><Relationship Id="rId36" Type="http://schemas.openxmlformats.org/officeDocument/2006/relationships/hyperlink" Target="http://uk.wikipedia.org/w/index.php?title=%D0%86%D0%B1%D0%BD_%D0%91%D0%B0%D0%B4%D0%B6%D0%B0&amp;action=edit&amp;redlink=1" TargetMode="External"/><Relationship Id="rId10" Type="http://schemas.openxmlformats.org/officeDocument/2006/relationships/hyperlink" Target="http://uk.wikipedia.org/wiki/%D0%93%D0%B5%D1%81%D1%96%D0%BE%D0%B4" TargetMode="External"/><Relationship Id="rId19" Type="http://schemas.openxmlformats.org/officeDocument/2006/relationships/hyperlink" Target="http://uk.wikipedia.org/wiki/%D0%9A%D0%B8%D1%82%D0%B0%D0%B9" TargetMode="External"/><Relationship Id="rId31" Type="http://schemas.openxmlformats.org/officeDocument/2006/relationships/hyperlink" Target="http://uk.wikipedia.org/w/index.php?title=%D0%A1%D1%83%D1%80'%D1%8F-%D1%81%D0%B8%D0%B4%D0%B4%D1%85%D0%B0%D0%BD%D1%82%D0%B0&amp;action=edit&amp;redlink=1" TargetMode="External"/><Relationship Id="rId4" Type="http://schemas.openxmlformats.org/officeDocument/2006/relationships/hyperlink" Target="http://uk.wikipedia.org/wiki/%D0%9C%D0%B5%D1%80%D0%BA%D1%83%D1%80%D1%96%D0%B9_(%D0%BF%D0%BB%D0%B0%D0%BD%D0%B5%D1%82%D0%B0)" TargetMode="External"/><Relationship Id="rId9" Type="http://schemas.openxmlformats.org/officeDocument/2006/relationships/hyperlink" Target="http://uk.wikipedia.org/wiki/%D0%A1%D1%82%D0%B0%D1%80%D0%BE%D0%B4%D0%B0%D0%B2%D0%BD%D1%8F_%D0%93%D1%80%D0%B5%D1%86%D1%96%D1%8F" TargetMode="External"/><Relationship Id="rId14" Type="http://schemas.openxmlformats.org/officeDocument/2006/relationships/hyperlink" Target="http://uk.wikipedia.org/wiki/%D0%9F%D1%80%D0%BE%D1%85%D0%BE%D0%B4%D0%B6%D0%B5%D0%BD%D0%BD%D1%8F" TargetMode="External"/><Relationship Id="rId22" Type="http://schemas.openxmlformats.org/officeDocument/2006/relationships/hyperlink" Target="http://uk.wikipedia.org/wiki/%D0%92'%D1%94%D1%82%D0%BD%D0%B0%D0%BC" TargetMode="External"/><Relationship Id="rId27" Type="http://schemas.openxmlformats.org/officeDocument/2006/relationships/hyperlink" Target="http://uk.wikipedia.org/wiki/%D0%9E%D0%B4%D1%96%D0%BD" TargetMode="External"/><Relationship Id="rId30" Type="http://schemas.openxmlformats.org/officeDocument/2006/relationships/hyperlink" Target="http://uk.wikipedia.org/wiki/%D0%86%D0%BD%D0%B4%D1%96%D0%B9%D1%81%D1%8C%D0%BA%D0%B0_%D0%B0%D1%81%D1%82%D1%80%D0%BE%D0%BD%D0%BE%D0%BC%D1%96%D1%8F" TargetMode="External"/><Relationship Id="rId35" Type="http://schemas.openxmlformats.org/officeDocument/2006/relationships/hyperlink" Target="http://uk.wikipedia.org/wiki/%D0%AF%D0%B9%D1%86%D0%B5" TargetMode="External"/><Relationship Id="rId43" Type="http://schemas.openxmlformats.org/officeDocument/2006/relationships/hyperlink" Target="http://uk.wikipedia.org/wiki/%D0%A2%D0%B8%D1%85%D0%BE_%D0%91%D1%80%D0%B0%D0%B3%D0%B5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5%D1%80%D0%BA%D1%83%D1%80%D1%96%D0%B9_(%D0%BF%D0%BB%D0%B0%D0%BD%D0%B5%D1%82%D0%B0)" TargetMode="External"/><Relationship Id="rId13" Type="http://schemas.openxmlformats.org/officeDocument/2006/relationships/hyperlink" Target="http://uk.wikipedia.org/wiki/%D0%A4%D1%80%D1%96%D0%B4%D1%80%D1%96%D1%85_%D0%92%D1%96%D0%BB%D1%8C%D0%B3%D0%B5%D0%BB%D1%8C%D0%BC_%D0%91%D0%B5%D1%81%D1%81%D0%B5%D0%BB%D1%8C" TargetMode="External"/><Relationship Id="rId18" Type="http://schemas.openxmlformats.org/officeDocument/2006/relationships/hyperlink" Target="http://uk.wikipedia.org/wiki/%D0%90%D0%BA%D0%B0%D0%B4%D0%B5%D0%BC%D1%96%D1%8F_%D0%BD%D0%B0%D1%83%D0%BA_%D0%A1%D0%A0%D0%A1%D0%A0" TargetMode="External"/><Relationship Id="rId3" Type="http://schemas.openxmlformats.org/officeDocument/2006/relationships/hyperlink" Target="http://uk.wikipedia.org/wiki/%D0%92%D0%B5%D0%BD%D0%B5%D1%80%D0%B0_(%D0%BF%D0%BB%D0%B0%D0%BD%D0%B5%D1%82%D0%B0)" TargetMode="External"/><Relationship Id="rId21" Type="http://schemas.openxmlformats.org/officeDocument/2006/relationships/hyperlink" Target="http://uk.wikipedia.org/wiki/%D0%9E%D0%B1%D1%81%D0%B5%D1%80%D0%B2%D0%B0%D1%82%D0%BE%D1%80%D1%96%D1%8F_%D0%90%D1%80%D0%B5%D1%81%D1%96%D0%B1%D0%BE" TargetMode="External"/><Relationship Id="rId7" Type="http://schemas.openxmlformats.org/officeDocument/2006/relationships/hyperlink" Target="http://uk.wikipedia.org/w/index.php?title=%D0%94%D0%B6%D0%BE%D0%B2%D0%B0%D0%BD%D0%BD%D1%96_%D0%91%D0%B0%D1%82%D1%96%D1%81%D1%82%D0%B0_%D0%97%D1%83%D0%BF%D1%96&amp;action=edit&amp;redlink=1" TargetMode="External"/><Relationship Id="rId12" Type="http://schemas.openxmlformats.org/officeDocument/2006/relationships/hyperlink" Target="http://uk.wikipedia.org/w/index.php?title=%D0%99%D0%BE%D0%B3%D0%B0%D0%BD%D0%BD_%D0%A8%D1%80%D0%B5%D1%82%D0%B5%D1%80&amp;action=edit&amp;redlink=1" TargetMode="External"/><Relationship Id="rId17" Type="http://schemas.openxmlformats.org/officeDocument/2006/relationships/hyperlink" Target="http://uk.wikipedia.org/w/index.php?title=%D0%86%D0%BD%D1%81%D1%82%D0%B8%D1%82%D1%83%D1%82_%D1%80%D0%B0%D0%B4%D1%96%D0%BE%D1%82%D0%B5%D1%85%D0%BD%D1%96%D0%BA%D0%B8_%D1%82%D0%B0_%D0%B5%D0%BB%D0%B5%D0%BA%D1%82%D1%80%D0%BE%D0%BD%D1%96%D0%BA%D0%B8_%D1%96%D0%BC._%D0%92._%D0%9E._%D0%9A%D0%BE%D1%82%D0%B5%D0%BB%D1%8C%D0%BD%D1%96%D0%BA%D0%BE%D0%B2%D0%B0_%D0%A0%D0%90%D0%9D&amp;action=edit&amp;redlink=1" TargetMode="External"/><Relationship Id="rId25" Type="http://schemas.openxmlformats.org/officeDocument/2006/relationships/hyperlink" Target="http://uk.wikipedia.org/wiki/%D0%93%D0%B0%D0%B1%D0%B1%D0%BB_(%D1%82%D0%B5%D0%BB%D0%B5%D1%81%D0%BA%D0%BE%D0%BF)" TargetMode="External"/><Relationship Id="rId2" Type="http://schemas.openxmlformats.org/officeDocument/2006/relationships/hyperlink" Target="http://uk.wikipedia.org/wiki/%D0%93%D0%B0%D0%BB%D1%96%D0%BB%D0%B5%D0%BE_%D0%93%D0%B0%D0%BB%D1%96%D0%BB%D0%B5%D0%B9" TargetMode="External"/><Relationship Id="rId16" Type="http://schemas.openxmlformats.org/officeDocument/2006/relationships/hyperlink" Target="http://uk.wikipedia.org/wiki/%D0%95%D0%B6%D0%B5%D0%BD_%D0%9C%D1%96%D1%88%D0%B5%D0%BB%D1%8C_%D0%90%D0%BD%D1%82%D0%BE%D0%BD%D1%96%D0%B0%D0%B4%D1%96" TargetMode="External"/><Relationship Id="rId20" Type="http://schemas.openxmlformats.org/officeDocument/2006/relationships/hyperlink" Target="http://uk.wikipedia.org/wiki/%D0%A0%D0%B0%D0%B4%D1%96%D0%BE%D0%BB%D0%BE%D0%BA%D0%B0%D1%86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9%D0%BE%D0%B3%D0%B0%D0%BD%D0%BD_%D0%9A%D0%B5%D0%BF%D0%BB%D0%B5%D1%80" TargetMode="External"/><Relationship Id="rId11" Type="http://schemas.openxmlformats.org/officeDocument/2006/relationships/hyperlink" Target="http://uk.wikipedia.org/wiki/%D0%93%D1%80%D0%B8%D0%BD%D0%B2%D1%96%D1%86%D1%8C%D0%BA%D0%B0_%D0%BE%D0%B1%D1%81%D0%B5%D1%80%D0%B2%D0%B0%D1%82%D0%BE%D1%80%D1%96%D1%8F" TargetMode="External"/><Relationship Id="rId24" Type="http://schemas.openxmlformats.org/officeDocument/2006/relationships/hyperlink" Target="http://uk.wikipedia.org/wiki/%D0%A0%D0%B5%D0%B7%D0%BE%D0%BD%D0%B0%D0%BD%D1%81" TargetMode="External"/><Relationship Id="rId5" Type="http://schemas.openxmlformats.org/officeDocument/2006/relationships/hyperlink" Target="http://uk.wikipedia.org/wiki/%D0%9F%D1%80%D0%BE%D1%85%D0%BE%D0%B4%D0%B6%D0%B5%D0%BD%D0%BD%D1%8F" TargetMode="External"/><Relationship Id="rId15" Type="http://schemas.openxmlformats.org/officeDocument/2006/relationships/hyperlink" Target="http://uk.wikipedia.org/wiki/%D0%A1%D0%B8%D0%B4%D0%B5%D1%80%D0%B8%D1%87%D0%BD%D0%B8%D0%B9_%D0%BF%D0%B5%D1%80%D1%96%D0%BE%D0%B4" TargetMode="External"/><Relationship Id="rId23" Type="http://schemas.openxmlformats.org/officeDocument/2006/relationships/hyperlink" Target="http://uk.wikipedia.org/w/index.php?title=%D0%94%D0%B6%D1%83%D0%B7%D0%B5%D0%BF%D0%BF%D0%B5_%D0%9A%D0%BE%D0%BB%D0%BE%D0%BC%D0%B1%D0%BE&amp;action=edit&amp;redlink=1" TargetMode="External"/><Relationship Id="rId10" Type="http://schemas.openxmlformats.org/officeDocument/2006/relationships/hyperlink" Target="http://uk.wikipedia.org/wiki/%D0%94%D0%B6%D0%BE%D0%BD_%D0%91%D0%B5%D0%B2%D1%96%D1%81" TargetMode="External"/><Relationship Id="rId19" Type="http://schemas.openxmlformats.org/officeDocument/2006/relationships/hyperlink" Target="http://uk.wikipedia.org/w/index.php?title=%D0%9A%D0%BE%D1%82%D0%B5%D0%BB%D1%8C%D0%BD%D1%96%D0%BA%D0%BE%D0%B2_%D0%92%D0%BE%D0%BB%D0%BE%D0%B4%D0%B8%D0%BC%D0%B8%D1%80_%D0%9E%D0%BB%D0%B5%D0%BA%D1%81%D0%B0%D0%BD%D0%B4%D1%80%D0%BE%D0%B2%D0%B8%D1%87&amp;action=edit&amp;redlink=1" TargetMode="External"/><Relationship Id="rId4" Type="http://schemas.openxmlformats.org/officeDocument/2006/relationships/hyperlink" Target="http://uk.wikipedia.org/wiki/%D0%9F'%D1%94%D1%80_%D0%93%D0%B0%D1%81%D1%81%D0%B5%D0%BD%D0%B4%D1%96" TargetMode="External"/><Relationship Id="rId9" Type="http://schemas.openxmlformats.org/officeDocument/2006/relationships/hyperlink" Target="http://uk.wikipedia.org/wiki/%D0%9F%D0%BE%D0%BA%D1%80%D0%B8%D1%82%D1%82%D1%8F_(%D0%B0%D1%81%D1%82%D1%80%D0%BE%D0%BD%D0%BE%D0%BC%D1%96%D1%8F)" TargetMode="External"/><Relationship Id="rId14" Type="http://schemas.openxmlformats.org/officeDocument/2006/relationships/hyperlink" Target="http://uk.wikipedia.org/wiki/%D0%94%D0%B6%D0%BE%D0%B2%D0%B0%D0%BD%D0%BD%D1%96_%D0%A1%D0%BA%D1%96%D0%B0%D0%BF%D0%B0%D1%80%D0%B5%D0%BB%D0%BB%D1%96" TargetMode="External"/><Relationship Id="rId22" Type="http://schemas.openxmlformats.org/officeDocument/2006/relationships/hyperlink" Target="http://uk.wikipedia.org/wiki/%D0%9F%D1%83%D0%B5%D1%80%D1%82%D0%BE-%D0%A0%D0%B8%D0%BA%D0%BE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84%D0%9A%D0%90" TargetMode="External"/><Relationship Id="rId3" Type="http://schemas.openxmlformats.org/officeDocument/2006/relationships/hyperlink" Target="http://uk.wikipedia.org/wiki/%D0%9C%D0%B0%D1%80%D1%96%D0%BD%D0%B5%D1%80-10" TargetMode="External"/><Relationship Id="rId7" Type="http://schemas.openxmlformats.org/officeDocument/2006/relationships/hyperlink" Target="http://uk.wikipedia.org/wiki/%D0%9D%D0%90%D0%A1%D0%90" TargetMode="External"/><Relationship Id="rId12" Type="http://schemas.openxmlformats.org/officeDocument/2006/relationships/hyperlink" Target="http://uk.wikipedia.org/wiki/%D0%9C%D0%B5%D1%80%D0%BA%D1%83%D1%80%D1%96%D0%B9_(%D0%BF%D0%BB%D0%B0%D0%BD%D0%B5%D1%82%D0%B0)" TargetMode="External"/><Relationship Id="rId2" Type="http://schemas.openxmlformats.org/officeDocument/2006/relationships/hyperlink" Target="http://uk.wikipedia.org/w/index.php?title=%D0%97%D0%B5%D0%BC%D0%BD%D0%B0_%D0%B3%D1%80%D1%83%D0%BF%D0%B0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MESSENGER" TargetMode="External"/><Relationship Id="rId11" Type="http://schemas.openxmlformats.org/officeDocument/2006/relationships/hyperlink" Target="http://uk.wikipedia.org/wiki/Messenger" TargetMode="External"/><Relationship Id="rId5" Type="http://schemas.openxmlformats.org/officeDocument/2006/relationships/hyperlink" Target="http://uk.wikipedia.org/wiki/%D0%9A%D1%80%D0%B0%D1%82%D0%B5%D1%80" TargetMode="External"/><Relationship Id="rId10" Type="http://schemas.openxmlformats.org/officeDocument/2006/relationships/hyperlink" Target="http://uk.wikipedia.org/wiki/%D0%9F%D1%80%D0%B8%D0%BB%D0%B0%D0%B4_%D1%96%D0%B7_%D0%B7%D0%B0%D1%80%D1%8F%D0%B4%D0%BE%D0%B2%D0%B8%D0%BC_%D0%B7%D0%B2'%D1%8F%D0%B7%D0%BA%D0%BE%D0%BC" TargetMode="External"/><Relationship Id="rId4" Type="http://schemas.openxmlformats.org/officeDocument/2006/relationships/hyperlink" Target="http://uk.wikipedia.org/wiki/%D0%97%D0%B5%D0%BC%D0%BB%D1%96" TargetMode="External"/><Relationship Id="rId9" Type="http://schemas.openxmlformats.org/officeDocument/2006/relationships/hyperlink" Target="http://uk.wikipedia.org/wiki/JAX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F%D1%80%D0%B8%D1%81%D0%BA%D0%BE%D1%80%D0%B5%D0%BD%D0%BD%D1%8F_%D0%B2%D1%96%D0%BB%D1%8C%D0%BD%D0%BE%D0%B3%D0%BE_%D0%BF%D0%B0%D0%B4%D1%96%D0%BD%D0%BD%D1%8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C%D1%96%D1%81%D1%8F%D1%86%D1%8C_(%D1%81%D1%83%D0%BF%D1%83%D1%82%D0%BD%D0%B8%D0%BA)" TargetMode="External"/><Relationship Id="rId2" Type="http://schemas.openxmlformats.org/officeDocument/2006/relationships/hyperlink" Target="http://uk.wikipedia.org/wiki/%D0%92%D1%96%D0%BA%D1%96%D0%BF%D0%B5%D0%B4%D1%96%D1%8F:%D0%9F%D0%BE%D1%81%D0%B8%D0%BB%D0%B0%D0%BD%D0%BD%D1%8F_%D0%BD%D0%B0_%D0%B4%D0%B6%D0%B5%D1%80%D0%B5%D0%BB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C%D0%B5%D1%80%D0%BA%D1%83%D1%80%D1%96%D0%B9_(%D0%BF%D0%BB%D0%B0%D0%BD%D0%B5%D1%82%D0%B0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/>
              <a:t>Меркурій</a:t>
            </a:r>
            <a:r>
              <a:rPr lang="ru-RU" dirty="0"/>
              <a:t>  ☿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“ Перша планета від Сонця ”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Атмосфера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br>
              <a:rPr lang="ru-RU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Над </a:t>
            </a:r>
            <a:r>
              <a:rPr lang="ru-RU" dirty="0" err="1"/>
              <a:t>поверхнею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сліди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розрідженої</a:t>
            </a:r>
            <a:r>
              <a:rPr lang="ru-RU" dirty="0"/>
              <a:t> </a:t>
            </a:r>
            <a:r>
              <a:rPr lang="ru-RU" dirty="0" err="1"/>
              <a:t>атмосфери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гелію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водень</a:t>
            </a:r>
            <a:r>
              <a:rPr lang="ru-RU" dirty="0"/>
              <a:t>, </a:t>
            </a:r>
            <a:r>
              <a:rPr lang="ru-RU" dirty="0" err="1"/>
              <a:t>вуглекислий</a:t>
            </a:r>
            <a:r>
              <a:rPr lang="ru-RU" dirty="0"/>
              <a:t> газ, </a:t>
            </a:r>
            <a:r>
              <a:rPr lang="ru-RU" dirty="0" err="1"/>
              <a:t>вуглець</a:t>
            </a:r>
            <a:r>
              <a:rPr lang="ru-RU" dirty="0"/>
              <a:t>, </a:t>
            </a:r>
            <a:r>
              <a:rPr lang="ru-RU" dirty="0" err="1"/>
              <a:t>кисень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благородні</a:t>
            </a:r>
            <a:r>
              <a:rPr lang="ru-RU" dirty="0"/>
              <a:t> гази (аргон, неон). </a:t>
            </a:r>
            <a:r>
              <a:rPr lang="ru-RU" dirty="0" err="1"/>
              <a:t>Близькість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зумовлює</a:t>
            </a:r>
            <a:r>
              <a:rPr lang="ru-RU" dirty="0"/>
              <a:t> </a:t>
            </a:r>
            <a:r>
              <a:rPr lang="ru-RU" dirty="0" err="1"/>
              <a:t>суттєвий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Меркурій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</a:t>
            </a:r>
            <a:r>
              <a:rPr lang="ru-RU" dirty="0" err="1"/>
              <a:t>вітру</a:t>
            </a:r>
            <a:r>
              <a:rPr lang="ru-RU" dirty="0"/>
              <a:t>.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близькості</a:t>
            </a:r>
            <a:r>
              <a:rPr lang="ru-RU" dirty="0"/>
              <a:t> </a:t>
            </a:r>
            <a:r>
              <a:rPr lang="ru-RU" dirty="0" err="1"/>
              <a:t>значним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припливний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на </a:t>
            </a:r>
            <a:r>
              <a:rPr lang="ru-RU" dirty="0" err="1"/>
              <a:t>Меркурій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призводити</a:t>
            </a:r>
            <a:r>
              <a:rPr lang="ru-RU" dirty="0"/>
              <a:t> до </a:t>
            </a:r>
            <a:r>
              <a:rPr lang="ru-RU" dirty="0" err="1"/>
              <a:t>виникнення</a:t>
            </a:r>
            <a:r>
              <a:rPr lang="ru-RU" dirty="0"/>
              <a:t> над </a:t>
            </a:r>
            <a:r>
              <a:rPr lang="ru-RU" dirty="0" err="1"/>
              <a:t>поверхнею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</a:t>
            </a:r>
            <a:r>
              <a:rPr lang="ru-RU" dirty="0" err="1"/>
              <a:t>електричного</a:t>
            </a:r>
            <a:r>
              <a:rPr lang="ru-RU" dirty="0"/>
              <a:t> поля, </a:t>
            </a:r>
            <a:r>
              <a:rPr lang="ru-RU" dirty="0" err="1"/>
              <a:t>напруженість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приблизно</a:t>
            </a:r>
            <a:r>
              <a:rPr lang="ru-RU" dirty="0"/>
              <a:t> </a:t>
            </a:r>
            <a:r>
              <a:rPr lang="ru-RU" dirty="0" err="1"/>
              <a:t>вдвічі</a:t>
            </a:r>
            <a:r>
              <a:rPr lang="ru-RU" dirty="0"/>
              <a:t> </a:t>
            </a:r>
            <a:r>
              <a:rPr lang="ru-RU" dirty="0" err="1"/>
              <a:t>більшою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«поля </a:t>
            </a:r>
            <a:r>
              <a:rPr lang="ru-RU" dirty="0" err="1"/>
              <a:t>ясної</a:t>
            </a:r>
            <a:r>
              <a:rPr lang="ru-RU" dirty="0"/>
              <a:t> погоди» над </a:t>
            </a:r>
            <a:r>
              <a:rPr lang="ru-RU" dirty="0" err="1"/>
              <a:t>поверхнею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останнього</a:t>
            </a:r>
            <a:r>
              <a:rPr lang="ru-RU" dirty="0"/>
              <a:t> </a:t>
            </a:r>
            <a:r>
              <a:rPr lang="ru-RU" dirty="0" err="1"/>
              <a:t>порівняною</a:t>
            </a:r>
            <a:r>
              <a:rPr lang="ru-RU" dirty="0"/>
              <a:t> </a:t>
            </a:r>
            <a:r>
              <a:rPr lang="ru-RU" dirty="0" err="1"/>
              <a:t>стабільністю</a:t>
            </a:r>
            <a:r>
              <a:rPr lang="ru-RU" dirty="0"/>
              <a:t>.</a:t>
            </a:r>
          </a:p>
          <a:p>
            <a:r>
              <a:rPr lang="ru-RU" dirty="0"/>
              <a:t>На </a:t>
            </a:r>
            <a:r>
              <a:rPr lang="ru-RU" dirty="0" err="1"/>
              <a:t>Меркурії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 </a:t>
            </a:r>
            <a:r>
              <a:rPr lang="ru-RU" dirty="0" err="1">
                <a:hlinkClick r:id="rId2" tooltip="Магнітне поле"/>
              </a:rPr>
              <a:t>магнітне</a:t>
            </a:r>
            <a:r>
              <a:rPr lang="ru-RU" dirty="0">
                <a:hlinkClick r:id="rId2" tooltip="Магнітне поле"/>
              </a:rPr>
              <a:t> поле</a:t>
            </a:r>
            <a:r>
              <a:rPr lang="ru-RU" dirty="0"/>
              <a:t>. </a:t>
            </a:r>
            <a:r>
              <a:rPr lang="ru-RU" dirty="0" err="1">
                <a:hlinkClick r:id="rId3" tooltip="Магнітний дипольний момент"/>
              </a:rPr>
              <a:t>Магнітний</a:t>
            </a:r>
            <a:r>
              <a:rPr lang="ru-RU" dirty="0">
                <a:hlinkClick r:id="rId3" tooltip="Магнітний дипольний момент"/>
              </a:rPr>
              <a:t> </a:t>
            </a:r>
            <a:r>
              <a:rPr lang="ru-RU" dirty="0" err="1">
                <a:hlinkClick r:id="rId3" tooltip="Магнітний дипольний момент"/>
              </a:rPr>
              <a:t>дипольний</a:t>
            </a:r>
            <a:r>
              <a:rPr lang="ru-RU" dirty="0">
                <a:hlinkClick r:id="rId3" tooltip="Магнітний дипольний момент"/>
              </a:rPr>
              <a:t> момент</a:t>
            </a:r>
            <a:r>
              <a:rPr lang="ru-RU" dirty="0"/>
              <a:t> 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4,9·10</a:t>
            </a:r>
            <a:r>
              <a:rPr lang="ru-RU" baseline="30000" dirty="0"/>
              <a:t>22</a:t>
            </a:r>
            <a:r>
              <a:rPr lang="ru-RU" dirty="0"/>
              <a:t> </a:t>
            </a:r>
            <a:r>
              <a:rPr lang="ru-RU" dirty="0" err="1">
                <a:hlinkClick r:id="rId4" tooltip="Гаус"/>
              </a:rPr>
              <a:t>Гс</a:t>
            </a:r>
            <a:r>
              <a:rPr lang="ru-RU" dirty="0"/>
              <a:t>·см³,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на </a:t>
            </a:r>
            <a:r>
              <a:rPr lang="ru-RU" dirty="0" err="1"/>
              <a:t>чотири</a:t>
            </a:r>
            <a:r>
              <a:rPr lang="ru-RU" dirty="0"/>
              <a:t> порядки </a:t>
            </a:r>
            <a:r>
              <a:rPr lang="ru-RU" dirty="0" err="1"/>
              <a:t>менше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</a:t>
            </a:r>
            <a:r>
              <a:rPr lang="ru-RU" dirty="0" err="1"/>
              <a:t>Землі</a:t>
            </a:r>
            <a:r>
              <a:rPr lang="ru-RU" dirty="0"/>
              <a:t>; </a:t>
            </a:r>
            <a:r>
              <a:rPr lang="ru-RU" dirty="0" err="1"/>
              <a:t>проте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напруженість</a:t>
            </a:r>
            <a:r>
              <a:rPr lang="ru-RU" dirty="0"/>
              <a:t> поля </a:t>
            </a:r>
            <a:r>
              <a:rPr lang="ru-RU" dirty="0" err="1"/>
              <a:t>обернено</a:t>
            </a:r>
            <a:r>
              <a:rPr lang="ru-RU" dirty="0"/>
              <a:t> </a:t>
            </a:r>
            <a:r>
              <a:rPr lang="ru-RU" dirty="0" err="1"/>
              <a:t>пропорційна</a:t>
            </a:r>
            <a:r>
              <a:rPr lang="ru-RU" dirty="0"/>
              <a:t> кубу </a:t>
            </a:r>
            <a:r>
              <a:rPr lang="ru-RU" dirty="0" err="1"/>
              <a:t>радіуса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, то на </a:t>
            </a:r>
            <a:r>
              <a:rPr lang="ru-RU" dirty="0" err="1"/>
              <a:t>Меркурії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вони </a:t>
            </a:r>
            <a:r>
              <a:rPr lang="ru-RU" dirty="0" err="1"/>
              <a:t>близькі</a:t>
            </a:r>
            <a:r>
              <a:rPr lang="ru-RU" dirty="0"/>
              <a:t> за величиною</a:t>
            </a:r>
            <a:r>
              <a:rPr lang="ru-RU" baseline="30000" dirty="0"/>
              <a:t>[</a:t>
            </a:r>
            <a:r>
              <a:rPr lang="ru-RU" i="1" baseline="30000" dirty="0" err="1">
                <a:hlinkClick r:id="rId5" tooltip="Вікіпедія:Посилання на джерела"/>
              </a:rPr>
              <a:t>Джерело</a:t>
            </a:r>
            <a:r>
              <a:rPr lang="ru-RU" i="1" baseline="30000" dirty="0">
                <a:hlinkClick r:id="rId5" tooltip="Вікіпедія:Посилання на джерела"/>
              </a:rPr>
              <a:t>?</a:t>
            </a:r>
            <a:r>
              <a:rPr lang="ru-RU" baseline="30000" dirty="0"/>
              <a:t>]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Цікаві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err="1"/>
              <a:t>Меркурій</a:t>
            </a:r>
            <a:r>
              <a:rPr lang="ru-RU" dirty="0"/>
              <a:t> — </a:t>
            </a:r>
            <a:r>
              <a:rPr lang="ru-RU" dirty="0" err="1"/>
              <a:t>найшвидша</a:t>
            </a:r>
            <a:r>
              <a:rPr lang="ru-RU" dirty="0"/>
              <a:t> планета в </a:t>
            </a:r>
            <a:r>
              <a:rPr lang="ru-RU" dirty="0" err="1"/>
              <a:t>Сонячній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, вона </a:t>
            </a:r>
            <a:r>
              <a:rPr lang="ru-RU" dirty="0" err="1"/>
              <a:t>рухається</a:t>
            </a:r>
            <a:r>
              <a:rPr lang="ru-RU" dirty="0"/>
              <a:t> </a:t>
            </a:r>
            <a:r>
              <a:rPr lang="ru-RU" dirty="0" err="1"/>
              <a:t>орбітою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середньою</a:t>
            </a:r>
            <a:r>
              <a:rPr lang="ru-RU" dirty="0"/>
              <a:t> </a:t>
            </a:r>
            <a:r>
              <a:rPr lang="ru-RU" dirty="0" err="1"/>
              <a:t>швидкістю</a:t>
            </a:r>
            <a:r>
              <a:rPr lang="ru-RU" dirty="0"/>
              <a:t> 47,87 км/с,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вдвічі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швидкості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той факт,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Меркурій</a:t>
            </a:r>
            <a:r>
              <a:rPr lang="ru-RU" dirty="0"/>
              <a:t> </a:t>
            </a:r>
            <a:r>
              <a:rPr lang="ru-RU" dirty="0" err="1"/>
              <a:t>розміщений</a:t>
            </a:r>
            <a:r>
              <a:rPr lang="ru-RU" dirty="0"/>
              <a:t> </a:t>
            </a:r>
            <a:r>
              <a:rPr lang="ru-RU" dirty="0" err="1"/>
              <a:t>ближче</a:t>
            </a:r>
            <a:r>
              <a:rPr lang="ru-RU" dirty="0"/>
              <a:t> до </a:t>
            </a:r>
            <a:r>
              <a:rPr lang="ru-RU" dirty="0" err="1"/>
              <a:t>Сонця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Земля, </a:t>
            </a:r>
            <a:r>
              <a:rPr lang="ru-RU" dirty="0" err="1"/>
              <a:t>приводять</a:t>
            </a:r>
            <a:r>
              <a:rPr lang="ru-RU" dirty="0"/>
              <a:t> до того, </a:t>
            </a:r>
            <a:r>
              <a:rPr lang="ru-RU" dirty="0" err="1"/>
              <a:t>що</a:t>
            </a:r>
            <a:r>
              <a:rPr lang="ru-RU" dirty="0"/>
              <a:t> один </a:t>
            </a:r>
            <a:r>
              <a:rPr lang="ru-RU" dirty="0" err="1"/>
              <a:t>рік</a:t>
            </a:r>
            <a:r>
              <a:rPr lang="ru-RU" dirty="0"/>
              <a:t> на </a:t>
            </a:r>
            <a:r>
              <a:rPr lang="ru-RU" dirty="0" err="1"/>
              <a:t>Меркурії</a:t>
            </a:r>
            <a:r>
              <a:rPr lang="ru-RU" dirty="0"/>
              <a:t> (час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оберту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) становить </a:t>
            </a:r>
            <a:r>
              <a:rPr lang="ru-RU" dirty="0" err="1"/>
              <a:t>усього</a:t>
            </a:r>
            <a:r>
              <a:rPr lang="ru-RU" dirty="0"/>
              <a:t> 87,99 </a:t>
            </a:r>
            <a:r>
              <a:rPr lang="ru-RU" dirty="0" err="1"/>
              <a:t>днів</a:t>
            </a:r>
            <a:r>
              <a:rPr lang="ru-RU" dirty="0"/>
              <a:t>.</a:t>
            </a:r>
          </a:p>
          <a:p>
            <a:r>
              <a:rPr lang="ru-RU" dirty="0" err="1"/>
              <a:t>Меркурій</a:t>
            </a:r>
            <a:r>
              <a:rPr lang="ru-RU" dirty="0"/>
              <a:t> — вельми </a:t>
            </a:r>
            <a:r>
              <a:rPr lang="ru-RU" dirty="0" err="1"/>
              <a:t>складний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 для </a:t>
            </a:r>
            <a:r>
              <a:rPr lang="ru-RU" dirty="0" err="1"/>
              <a:t>спостереження</a:t>
            </a:r>
            <a:r>
              <a:rPr lang="ru-RU" dirty="0"/>
              <a:t> у </a:t>
            </a:r>
            <a:r>
              <a:rPr lang="ru-RU" dirty="0" err="1"/>
              <a:t>високих</a:t>
            </a:r>
            <a:r>
              <a:rPr lang="ru-RU" dirty="0"/>
              <a:t> широтах </a:t>
            </a:r>
            <a:r>
              <a:rPr lang="ru-RU" dirty="0" err="1"/>
              <a:t>Землі</a:t>
            </a:r>
            <a:r>
              <a:rPr lang="ru-RU" dirty="0"/>
              <a:t> через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при </a:t>
            </a:r>
            <a:r>
              <a:rPr lang="ru-RU" dirty="0" err="1"/>
              <a:t>сході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заході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низько</a:t>
            </a:r>
            <a:r>
              <a:rPr lang="ru-RU" dirty="0"/>
              <a:t> над горизонтом (особливо в </a:t>
            </a:r>
            <a:r>
              <a:rPr lang="ru-RU" dirty="0" err="1"/>
              <a:t>північних</a:t>
            </a:r>
            <a:r>
              <a:rPr lang="ru-RU" dirty="0"/>
              <a:t> широтах).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найкращої</a:t>
            </a:r>
            <a:r>
              <a:rPr lang="ru-RU" dirty="0"/>
              <a:t> </a:t>
            </a:r>
            <a:r>
              <a:rPr lang="ru-RU" dirty="0" err="1"/>
              <a:t>видимості</a:t>
            </a:r>
            <a:r>
              <a:rPr lang="ru-RU" dirty="0"/>
              <a:t> (</a:t>
            </a:r>
            <a:r>
              <a:rPr lang="ru-RU" dirty="0" err="1">
                <a:hlinkClick r:id="rId2" tooltip="Елонгація (ще не написана)"/>
              </a:rPr>
              <a:t>елонгація</a:t>
            </a:r>
            <a:r>
              <a:rPr lang="ru-RU" dirty="0"/>
              <a:t>) </a:t>
            </a:r>
            <a:r>
              <a:rPr lang="ru-RU" dirty="0" err="1"/>
              <a:t>настає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на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триває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10 </a:t>
            </a:r>
            <a:r>
              <a:rPr lang="ru-RU" dirty="0" err="1"/>
              <a:t>днів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у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періоди</a:t>
            </a:r>
            <a:r>
              <a:rPr lang="ru-RU" dirty="0"/>
              <a:t> </a:t>
            </a:r>
            <a:r>
              <a:rPr lang="ru-RU" dirty="0" err="1"/>
              <a:t>побачити</a:t>
            </a:r>
            <a:r>
              <a:rPr lang="ru-RU" dirty="0"/>
              <a:t> </a:t>
            </a:r>
            <a:r>
              <a:rPr lang="ru-RU" dirty="0" err="1"/>
              <a:t>Меркурій</a:t>
            </a:r>
            <a:r>
              <a:rPr lang="ru-RU" dirty="0"/>
              <a:t> </a:t>
            </a:r>
            <a:r>
              <a:rPr lang="ru-RU" dirty="0" err="1"/>
              <a:t>неозброєним</a:t>
            </a:r>
            <a:r>
              <a:rPr lang="ru-RU" dirty="0"/>
              <a:t> оком непросто (</a:t>
            </a:r>
            <a:r>
              <a:rPr lang="ru-RU" dirty="0" err="1"/>
              <a:t>неяскрава</a:t>
            </a:r>
            <a:r>
              <a:rPr lang="ru-RU" dirty="0"/>
              <a:t> </a:t>
            </a:r>
            <a:r>
              <a:rPr lang="ru-RU" dirty="0" err="1"/>
              <a:t>зірка</a:t>
            </a:r>
            <a:r>
              <a:rPr lang="ru-RU" dirty="0"/>
              <a:t> на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світлому</a:t>
            </a:r>
            <a:r>
              <a:rPr lang="ru-RU" dirty="0"/>
              <a:t> </a:t>
            </a:r>
            <a:r>
              <a:rPr lang="ru-RU" dirty="0" err="1"/>
              <a:t>фоні</a:t>
            </a:r>
            <a:r>
              <a:rPr lang="ru-RU" dirty="0"/>
              <a:t> неба).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історія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 </a:t>
            </a:r>
            <a:r>
              <a:rPr lang="ru-RU" dirty="0" err="1">
                <a:hlinkClick r:id="rId3" tooltip="Миколай Коперник"/>
              </a:rPr>
              <a:t>Миколай</a:t>
            </a:r>
            <a:r>
              <a:rPr lang="ru-RU" dirty="0">
                <a:hlinkClick r:id="rId3" tooltip="Миколай Коперник"/>
              </a:rPr>
              <a:t> Коперник</a:t>
            </a:r>
            <a:r>
              <a:rPr lang="ru-RU" dirty="0"/>
              <a:t>, </a:t>
            </a:r>
            <a:r>
              <a:rPr lang="ru-RU" dirty="0" err="1"/>
              <a:t>спостерігаючи</a:t>
            </a:r>
            <a:r>
              <a:rPr lang="ru-RU" dirty="0"/>
              <a:t> </a:t>
            </a:r>
            <a:r>
              <a:rPr lang="ru-RU" dirty="0" err="1"/>
              <a:t>астрономічні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північних</a:t>
            </a:r>
            <a:r>
              <a:rPr lang="ru-RU" dirty="0"/>
              <a:t> широт та туманного </a:t>
            </a:r>
            <a:r>
              <a:rPr lang="ru-RU" dirty="0" err="1"/>
              <a:t>клімату</a:t>
            </a:r>
            <a:r>
              <a:rPr lang="ru-RU" dirty="0"/>
              <a:t> Прибалтики, </a:t>
            </a:r>
            <a:r>
              <a:rPr lang="ru-RU" dirty="0" err="1"/>
              <a:t>жалкував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за все життя так </a:t>
            </a:r>
            <a:r>
              <a:rPr lang="ru-RU" dirty="0" err="1"/>
              <a:t>і</a:t>
            </a:r>
            <a:r>
              <a:rPr lang="ru-RU" dirty="0"/>
              <a:t> не </a:t>
            </a:r>
            <a:r>
              <a:rPr lang="ru-RU" dirty="0" err="1"/>
              <a:t>побачив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. У </a:t>
            </a:r>
            <a:r>
              <a:rPr lang="ru-RU" dirty="0" err="1"/>
              <a:t>низьких</a:t>
            </a:r>
            <a:r>
              <a:rPr lang="ru-RU" dirty="0"/>
              <a:t> широтах </a:t>
            </a:r>
            <a:r>
              <a:rPr lang="ru-RU" dirty="0" err="1"/>
              <a:t>Меркурій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.</a:t>
            </a:r>
          </a:p>
          <a:p>
            <a:r>
              <a:rPr lang="ru-RU" dirty="0"/>
              <a:t>На </a:t>
            </a:r>
            <a:r>
              <a:rPr lang="ru-RU" dirty="0" err="1"/>
              <a:t>Меркурії</a:t>
            </a:r>
            <a:r>
              <a:rPr lang="ru-RU" dirty="0"/>
              <a:t> не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пір</a:t>
            </a:r>
            <a:r>
              <a:rPr lang="ru-RU" dirty="0"/>
              <a:t> року в тому </a:t>
            </a:r>
            <a:r>
              <a:rPr lang="ru-RU" dirty="0" err="1"/>
              <a:t>сенсі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ми </a:t>
            </a:r>
            <a:r>
              <a:rPr lang="ru-RU" dirty="0" err="1"/>
              <a:t>розуміємо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поняттям</a:t>
            </a:r>
            <a:r>
              <a:rPr lang="ru-RU" dirty="0"/>
              <a:t> на </a:t>
            </a:r>
            <a:r>
              <a:rPr lang="ru-RU" dirty="0" err="1"/>
              <a:t>Землі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через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вісь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</a:t>
            </a:r>
            <a:r>
              <a:rPr lang="ru-RU" dirty="0" err="1"/>
              <a:t>лежить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прямим кутом до </a:t>
            </a:r>
            <a:r>
              <a:rPr lang="ru-RU" dirty="0" err="1"/>
              <a:t>площини</a:t>
            </a:r>
            <a:r>
              <a:rPr lang="ru-RU" dirty="0"/>
              <a:t> </a:t>
            </a:r>
            <a:r>
              <a:rPr lang="ru-RU" dirty="0" err="1"/>
              <a:t>орбіти</a:t>
            </a:r>
            <a:r>
              <a:rPr lang="ru-RU" dirty="0"/>
              <a:t>. Як </a:t>
            </a:r>
            <a:r>
              <a:rPr lang="ru-RU" dirty="0" err="1"/>
              <a:t>наслідок</a:t>
            </a:r>
            <a:r>
              <a:rPr lang="ru-RU" dirty="0"/>
              <a:t>, </a:t>
            </a:r>
            <a:r>
              <a:rPr lang="ru-RU" dirty="0" err="1"/>
              <a:t>поряд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полюсами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, до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сонячні</a:t>
            </a:r>
            <a:r>
              <a:rPr lang="ru-RU" dirty="0"/>
              <a:t> </a:t>
            </a:r>
            <a:r>
              <a:rPr lang="ru-RU" dirty="0" err="1"/>
              <a:t>промені</a:t>
            </a:r>
            <a:r>
              <a:rPr lang="ru-RU" dirty="0"/>
              <a:t> не </a:t>
            </a:r>
            <a:r>
              <a:rPr lang="ru-RU" dirty="0" err="1"/>
              <a:t>доходять</a:t>
            </a:r>
            <a:r>
              <a:rPr lang="ru-RU" dirty="0"/>
              <a:t> </a:t>
            </a:r>
            <a:r>
              <a:rPr lang="ru-RU" dirty="0" err="1"/>
              <a:t>ніколи</a:t>
            </a:r>
            <a:r>
              <a:rPr lang="ru-RU" dirty="0"/>
              <a:t>.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здійснене</a:t>
            </a:r>
            <a:r>
              <a:rPr lang="ru-RU" dirty="0"/>
              <a:t> </a:t>
            </a:r>
            <a:r>
              <a:rPr lang="ru-RU" dirty="0" err="1"/>
              <a:t>радіотелескопом</a:t>
            </a:r>
            <a:r>
              <a:rPr lang="ru-RU" dirty="0"/>
              <a:t> </a:t>
            </a:r>
            <a:r>
              <a:rPr lang="ru-RU" dirty="0" err="1"/>
              <a:t>Аресібо</a:t>
            </a:r>
            <a:r>
              <a:rPr lang="ru-RU" dirty="0"/>
              <a:t>,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припустити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холодних</a:t>
            </a:r>
            <a:r>
              <a:rPr lang="ru-RU" dirty="0"/>
              <a:t> та </a:t>
            </a:r>
            <a:r>
              <a:rPr lang="ru-RU" dirty="0" err="1"/>
              <a:t>темних</a:t>
            </a:r>
            <a:r>
              <a:rPr lang="ru-RU" dirty="0"/>
              <a:t> зонах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льодовики</a:t>
            </a:r>
            <a:r>
              <a:rPr lang="ru-RU" dirty="0"/>
              <a:t>. </a:t>
            </a:r>
            <a:r>
              <a:rPr lang="ru-RU" dirty="0" err="1"/>
              <a:t>Льодовиковий</a:t>
            </a:r>
            <a:r>
              <a:rPr lang="ru-RU" dirty="0"/>
              <a:t> шар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досягати</a:t>
            </a:r>
            <a:r>
              <a:rPr lang="ru-RU" dirty="0"/>
              <a:t> 2 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вкритий</a:t>
            </a:r>
            <a:r>
              <a:rPr lang="ru-RU" dirty="0"/>
              <a:t> шаром пилу.</a:t>
            </a:r>
          </a:p>
          <a:p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стаття</a:t>
            </a:r>
            <a:r>
              <a:rPr lang="ru-RU" dirty="0" smtClean="0"/>
              <a:t> </a:t>
            </a:r>
            <a:r>
              <a:rPr lang="ru-RU" b="1" dirty="0" err="1" smtClean="0"/>
              <a:t>застаріла</a:t>
            </a:r>
            <a:r>
              <a:rPr lang="ru-RU" dirty="0" smtClean="0"/>
              <a:t>. Будь ласка, </a:t>
            </a:r>
            <a:r>
              <a:rPr lang="ru-RU" dirty="0" err="1">
                <a:hlinkClick r:id="rId4"/>
              </a:rPr>
              <a:t>допоможіть</a:t>
            </a:r>
            <a:r>
              <a:rPr lang="ru-RU" dirty="0" smtClean="0"/>
              <a:t>, додавши до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недоступна </a:t>
            </a:r>
            <a:r>
              <a:rPr lang="ru-RU" dirty="0" err="1" smtClean="0"/>
              <a:t>раніше</a:t>
            </a:r>
            <a:r>
              <a:rPr lang="ru-RU" dirty="0" smtClean="0"/>
              <a:t>. </a:t>
            </a:r>
            <a:r>
              <a:rPr lang="ru-RU" i="1" dirty="0" smtClean="0"/>
              <a:t>(</a:t>
            </a:r>
            <a:r>
              <a:rPr lang="ru-RU" i="1" dirty="0" err="1" smtClean="0"/>
              <a:t>липень</a:t>
            </a:r>
            <a:r>
              <a:rPr lang="ru-RU" i="1" dirty="0" smtClean="0"/>
              <a:t> 2012)</a:t>
            </a:r>
            <a:r>
              <a:rPr lang="ru-RU" dirty="0"/>
              <a:t>З </a:t>
            </a:r>
            <a:r>
              <a:rPr lang="ru-RU" dirty="0" err="1"/>
              <a:t>усіх</a:t>
            </a:r>
            <a:r>
              <a:rPr lang="ru-RU" dirty="0"/>
              <a:t> планет, </a:t>
            </a:r>
            <a:r>
              <a:rPr lang="ru-RU" dirty="0" err="1"/>
              <a:t>видимих</a:t>
            </a:r>
            <a:r>
              <a:rPr lang="ru-RU" dirty="0"/>
              <a:t> </a:t>
            </a:r>
            <a:r>
              <a:rPr lang="ru-RU" dirty="0" err="1"/>
              <a:t>неозброєним</a:t>
            </a:r>
            <a:r>
              <a:rPr lang="ru-RU" dirty="0"/>
              <a:t> оком,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Меркурій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штучного </a:t>
            </a:r>
            <a:r>
              <a:rPr lang="ru-RU" dirty="0" err="1"/>
              <a:t>супутника</a:t>
            </a:r>
            <a:r>
              <a:rPr lang="ru-RU" dirty="0"/>
              <a:t>. </a:t>
            </a:r>
            <a:r>
              <a:rPr lang="ru-RU" dirty="0" err="1"/>
              <a:t>Вихід</a:t>
            </a:r>
            <a:r>
              <a:rPr lang="ru-RU" dirty="0"/>
              <a:t> АМС </a:t>
            </a:r>
            <a:r>
              <a:rPr lang="en-US" dirty="0">
                <a:hlinkClick r:id="rId5" tooltip="MESSENGER"/>
              </a:rPr>
              <a:t>MESSENGER</a:t>
            </a:r>
            <a:r>
              <a:rPr lang="en-US" dirty="0"/>
              <a:t> </a:t>
            </a:r>
            <a:r>
              <a:rPr lang="ru-RU" dirty="0"/>
              <a:t>на </a:t>
            </a:r>
            <a:r>
              <a:rPr lang="ru-RU" dirty="0" err="1"/>
              <a:t>орбіту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заплановано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2011 </a:t>
            </a:r>
            <a:r>
              <a:rPr lang="ru-RU" dirty="0" err="1"/>
              <a:t>рік</a:t>
            </a:r>
            <a:r>
              <a:rPr lang="ru-RU" dirty="0"/>
              <a:t>.</a:t>
            </a:r>
          </a:p>
          <a:p>
            <a:r>
              <a:rPr lang="ru-RU" dirty="0"/>
              <a:t>Телескоп </a:t>
            </a:r>
            <a:r>
              <a:rPr lang="ru-RU" dirty="0" err="1"/>
              <a:t>Габл</a:t>
            </a:r>
            <a:r>
              <a:rPr lang="ru-RU" dirty="0"/>
              <a:t> </a:t>
            </a:r>
            <a:r>
              <a:rPr lang="ru-RU" dirty="0" err="1"/>
              <a:t>ніколи</a:t>
            </a:r>
            <a:r>
              <a:rPr lang="ru-RU" dirty="0"/>
              <a:t> на </a:t>
            </a:r>
            <a:r>
              <a:rPr lang="ru-RU" dirty="0" err="1"/>
              <a:t>використовувався</a:t>
            </a:r>
            <a:r>
              <a:rPr lang="ru-RU" dirty="0"/>
              <a:t> та не буде </a:t>
            </a:r>
            <a:r>
              <a:rPr lang="ru-RU" dirty="0" err="1"/>
              <a:t>використаний</a:t>
            </a:r>
            <a:r>
              <a:rPr lang="ru-RU" dirty="0"/>
              <a:t> для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. </a:t>
            </a:r>
            <a:r>
              <a:rPr lang="ru-RU" dirty="0" err="1"/>
              <a:t>Конструкція</a:t>
            </a:r>
            <a:r>
              <a:rPr lang="ru-RU" dirty="0"/>
              <a:t> телескопа не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близьких</a:t>
            </a:r>
            <a:r>
              <a:rPr lang="ru-RU" dirty="0"/>
              <a:t> до </a:t>
            </a:r>
            <a:r>
              <a:rPr lang="ru-RU" dirty="0" err="1"/>
              <a:t>Сонця</a:t>
            </a:r>
            <a:r>
              <a:rPr lang="ru-RU" dirty="0"/>
              <a:t>, при </a:t>
            </a:r>
            <a:r>
              <a:rPr lang="ru-RU" dirty="0" err="1"/>
              <a:t>спробі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апаратура</a:t>
            </a:r>
            <a:r>
              <a:rPr lang="ru-RU" dirty="0"/>
              <a:t> буде </a:t>
            </a:r>
            <a:r>
              <a:rPr lang="ru-RU" dirty="0" err="1"/>
              <a:t>зіпсована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vi-VN" b="1" dirty="0"/>
              <a:t>Мерку́рій</a:t>
            </a:r>
            <a:r>
              <a:rPr lang="vi-VN" dirty="0"/>
              <a:t> — найближча до </a:t>
            </a:r>
            <a:r>
              <a:rPr lang="vi-VN" dirty="0">
                <a:hlinkClick r:id="rId2" tooltip="Сонце"/>
              </a:rPr>
              <a:t>Сонця</a:t>
            </a:r>
            <a:r>
              <a:rPr lang="vi-VN" dirty="0"/>
              <a:t> велика </a:t>
            </a:r>
            <a:r>
              <a:rPr lang="vi-VN" dirty="0">
                <a:hlinkClick r:id="rId3" tooltip="Планета"/>
              </a:rPr>
              <a:t>планета</a:t>
            </a:r>
            <a:r>
              <a:rPr lang="vi-VN" dirty="0"/>
              <a:t> </a:t>
            </a:r>
            <a:r>
              <a:rPr lang="vi-VN" dirty="0">
                <a:hlinkClick r:id="rId4" tooltip="Сонячна система"/>
              </a:rPr>
              <a:t>Сонячної системи</a:t>
            </a:r>
            <a:r>
              <a:rPr lang="vi-VN" dirty="0"/>
              <a:t>. Обертається довкола Сонця за 87,969 </a:t>
            </a:r>
            <a:r>
              <a:rPr lang="vi-VN" dirty="0">
                <a:hlinkClick r:id="rId5" tooltip="Доба"/>
              </a:rPr>
              <a:t>земних діб</a:t>
            </a:r>
            <a:r>
              <a:rPr lang="vi-VN" dirty="0"/>
              <a:t>. Меркурій належить до внутрішніх планет, оскільки його орбіта лежить ближче до Сонця, ніж </a:t>
            </a:r>
            <a:r>
              <a:rPr lang="vi-VN" dirty="0">
                <a:hlinkClick r:id="rId6" tooltip="Пояс астероїдів"/>
              </a:rPr>
              <a:t>пояс астероїдів</a:t>
            </a:r>
            <a:r>
              <a:rPr lang="vi-VN" dirty="0"/>
              <a:t>. Після позбавлення </a:t>
            </a:r>
            <a:r>
              <a:rPr lang="vi-VN" dirty="0">
                <a:hlinkClick r:id="rId7" tooltip="Плутон (карликова планета)"/>
              </a:rPr>
              <a:t>Плутона</a:t>
            </a:r>
            <a:r>
              <a:rPr lang="vi-VN" dirty="0"/>
              <a:t> статусу планети, Меркурій є найменшою планетою Сонячної системи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Назва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Планету названо на честь </a:t>
            </a:r>
            <a:r>
              <a:rPr lang="ru-RU" dirty="0" err="1"/>
              <a:t>римського</a:t>
            </a:r>
            <a:r>
              <a:rPr lang="ru-RU" dirty="0"/>
              <a:t> бога </a:t>
            </a:r>
            <a:r>
              <a:rPr lang="ru-RU" dirty="0" err="1">
                <a:hlinkClick r:id="rId2" tooltip="Меркурій (міфологія)"/>
              </a:rPr>
              <a:t>Меркурія</a:t>
            </a:r>
            <a:r>
              <a:rPr lang="ru-RU" dirty="0"/>
              <a:t>, </a:t>
            </a:r>
            <a:r>
              <a:rPr lang="ru-RU" dirty="0" err="1"/>
              <a:t>послідовника</a:t>
            </a:r>
            <a:r>
              <a:rPr lang="ru-RU" dirty="0"/>
              <a:t> </a:t>
            </a:r>
            <a:r>
              <a:rPr lang="ru-RU" dirty="0" err="1">
                <a:hlinkClick r:id="rId3" tooltip="Давньогрецька міфологія"/>
              </a:rPr>
              <a:t>грецького</a:t>
            </a:r>
            <a:r>
              <a:rPr lang="ru-RU" dirty="0"/>
              <a:t> </a:t>
            </a:r>
            <a:r>
              <a:rPr lang="ru-RU" dirty="0">
                <a:hlinkClick r:id="rId4" tooltip="Гермес"/>
              </a:rPr>
              <a:t>Гермеса</a:t>
            </a:r>
            <a:r>
              <a:rPr lang="ru-RU" dirty="0"/>
              <a:t> та </a:t>
            </a:r>
            <a:r>
              <a:rPr lang="ru-RU" dirty="0" err="1">
                <a:hlinkClick r:id="rId5" tooltip="Вавилон"/>
              </a:rPr>
              <a:t>вавілонського</a:t>
            </a:r>
            <a:r>
              <a:rPr lang="ru-RU" dirty="0"/>
              <a:t> </a:t>
            </a:r>
            <a:r>
              <a:rPr lang="ru-RU" dirty="0" err="1">
                <a:hlinkClick r:id="rId6" tooltip="Набу"/>
              </a:rPr>
              <a:t>Набу</a:t>
            </a:r>
            <a:r>
              <a:rPr lang="ru-RU" dirty="0"/>
              <a:t>. </a:t>
            </a:r>
            <a:r>
              <a:rPr lang="ru-RU" dirty="0" err="1"/>
              <a:t>Давні</a:t>
            </a:r>
            <a:r>
              <a:rPr lang="ru-RU" dirty="0"/>
              <a:t> греки </a:t>
            </a:r>
            <a:r>
              <a:rPr lang="ru-RU" dirty="0" err="1"/>
              <a:t>часів</a:t>
            </a:r>
            <a:r>
              <a:rPr lang="ru-RU" dirty="0"/>
              <a:t> </a:t>
            </a:r>
            <a:r>
              <a:rPr lang="ru-RU" dirty="0" err="1"/>
              <a:t>Гесіода</a:t>
            </a:r>
            <a:r>
              <a:rPr lang="ru-RU" dirty="0"/>
              <a:t> назвали </a:t>
            </a:r>
            <a:r>
              <a:rPr lang="ru-RU" dirty="0" err="1"/>
              <a:t>Меркурій</a:t>
            </a:r>
            <a:r>
              <a:rPr lang="ru-RU" dirty="0"/>
              <a:t> «</a:t>
            </a:r>
            <a:r>
              <a:rPr lang="el-GR" dirty="0"/>
              <a:t>Στίλβων» (</a:t>
            </a:r>
            <a:r>
              <a:rPr lang="ru-RU" dirty="0" err="1"/>
              <a:t>Стилбон</a:t>
            </a:r>
            <a:r>
              <a:rPr lang="ru-RU" dirty="0"/>
              <a:t>, </a:t>
            </a:r>
            <a:r>
              <a:rPr lang="ru-RU" dirty="0" err="1"/>
              <a:t>блискучий</a:t>
            </a:r>
            <a:r>
              <a:rPr lang="ru-RU" dirty="0"/>
              <a:t>). До </a:t>
            </a:r>
            <a:r>
              <a:rPr lang="en-US" dirty="0"/>
              <a:t>V </a:t>
            </a:r>
            <a:r>
              <a:rPr lang="ru-RU" dirty="0"/>
              <a:t>століття до н. е. греки </a:t>
            </a:r>
            <a:r>
              <a:rPr lang="ru-RU" dirty="0" err="1"/>
              <a:t>вважали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Меркурій</a:t>
            </a:r>
            <a:r>
              <a:rPr lang="ru-RU" dirty="0"/>
              <a:t>, </a:t>
            </a:r>
            <a:r>
              <a:rPr lang="ru-RU" dirty="0" err="1"/>
              <a:t>видимий</a:t>
            </a:r>
            <a:r>
              <a:rPr lang="ru-RU" dirty="0"/>
              <a:t> на </a:t>
            </a:r>
            <a:r>
              <a:rPr lang="ru-RU" dirty="0" err="1"/>
              <a:t>вечірньому</a:t>
            </a:r>
            <a:r>
              <a:rPr lang="ru-RU" dirty="0"/>
              <a:t> та </a:t>
            </a:r>
            <a:r>
              <a:rPr lang="ru-RU" dirty="0" err="1"/>
              <a:t>вранішньому</a:t>
            </a:r>
            <a:r>
              <a:rPr lang="ru-RU" dirty="0"/>
              <a:t> </a:t>
            </a:r>
            <a:r>
              <a:rPr lang="ru-RU" dirty="0" err="1"/>
              <a:t>небі</a:t>
            </a: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два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. У </a:t>
            </a:r>
            <a:r>
              <a:rPr lang="ru-RU" dirty="0" err="1"/>
              <a:t>Стародавній</a:t>
            </a:r>
            <a:r>
              <a:rPr lang="ru-RU" dirty="0"/>
              <a:t> </a:t>
            </a:r>
            <a:r>
              <a:rPr lang="ru-RU" dirty="0" err="1"/>
              <a:t>Індії</a:t>
            </a:r>
            <a:r>
              <a:rPr lang="ru-RU" dirty="0"/>
              <a:t> </a:t>
            </a:r>
            <a:r>
              <a:rPr lang="ru-RU" dirty="0" err="1"/>
              <a:t>Меркурій</a:t>
            </a:r>
            <a:r>
              <a:rPr lang="ru-RU" dirty="0"/>
              <a:t> </a:t>
            </a:r>
            <a:r>
              <a:rPr lang="ru-RU" dirty="0" err="1"/>
              <a:t>називали</a:t>
            </a:r>
            <a:r>
              <a:rPr lang="ru-RU" dirty="0"/>
              <a:t> Будда (</a:t>
            </a:r>
            <a:r>
              <a:rPr lang="hi-IN" dirty="0"/>
              <a:t>बुध) </a:t>
            </a:r>
            <a:r>
              <a:rPr lang="ru-RU" dirty="0"/>
              <a:t>та </a:t>
            </a:r>
            <a:r>
              <a:rPr lang="ru-RU" dirty="0" err="1"/>
              <a:t>Рогінея</a:t>
            </a:r>
            <a:r>
              <a:rPr lang="ru-RU" dirty="0"/>
              <a:t>. У </a:t>
            </a:r>
            <a:r>
              <a:rPr lang="ru-RU" dirty="0" err="1"/>
              <a:t>китайській</a:t>
            </a:r>
            <a:r>
              <a:rPr lang="ru-RU" dirty="0"/>
              <a:t>, </a:t>
            </a:r>
            <a:r>
              <a:rPr lang="ru-RU" dirty="0" err="1"/>
              <a:t>японській</a:t>
            </a:r>
            <a:r>
              <a:rPr lang="ru-RU" dirty="0"/>
              <a:t>, </a:t>
            </a:r>
            <a:r>
              <a:rPr lang="ru-RU" dirty="0" err="1"/>
              <a:t>в'єтнамській</a:t>
            </a:r>
            <a:r>
              <a:rPr lang="ru-RU" dirty="0"/>
              <a:t> та </a:t>
            </a:r>
            <a:r>
              <a:rPr lang="ru-RU" dirty="0" err="1"/>
              <a:t>корейських</a:t>
            </a:r>
            <a:r>
              <a:rPr lang="ru-RU" dirty="0"/>
              <a:t> </a:t>
            </a:r>
            <a:r>
              <a:rPr lang="ru-RU" dirty="0" err="1">
                <a:hlinkClick r:id="rId7" tooltip="Мова"/>
              </a:rPr>
              <a:t>мовах</a:t>
            </a:r>
            <a:r>
              <a:rPr lang="ru-RU" dirty="0"/>
              <a:t> </a:t>
            </a:r>
            <a:r>
              <a:rPr lang="ru-RU" dirty="0" err="1"/>
              <a:t>Меркурій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 </a:t>
            </a:r>
            <a:r>
              <a:rPr lang="ru-RU" i="1" dirty="0"/>
              <a:t>Водяною </a:t>
            </a:r>
            <a:r>
              <a:rPr lang="ru-RU" i="1" dirty="0" err="1"/>
              <a:t>зіркою</a:t>
            </a:r>
            <a:r>
              <a:rPr lang="ru-RU" dirty="0"/>
              <a:t> (</a:t>
            </a:r>
            <a:r>
              <a:rPr lang="ja-JP" altLang="en-US" dirty="0"/>
              <a:t>水星</a:t>
            </a:r>
            <a:r>
              <a:rPr lang="en-US" altLang="ja-JP" dirty="0"/>
              <a:t>) (</a:t>
            </a:r>
            <a:r>
              <a:rPr lang="ru-RU" dirty="0"/>
              <a:t>в </a:t>
            </a:r>
            <a:r>
              <a:rPr lang="ru-RU" dirty="0" err="1"/>
              <a:t>уявленнях</a:t>
            </a:r>
            <a:r>
              <a:rPr lang="ru-RU" dirty="0"/>
              <a:t> про 5 </a:t>
            </a:r>
            <a:r>
              <a:rPr lang="ru-RU" dirty="0" err="1"/>
              <a:t>елементів</a:t>
            </a:r>
            <a:r>
              <a:rPr lang="ru-RU" dirty="0"/>
              <a:t>).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err="1"/>
              <a:t>Меркурій</a:t>
            </a:r>
            <a:r>
              <a:rPr lang="ru-RU" dirty="0"/>
              <a:t> </a:t>
            </a:r>
            <a:r>
              <a:rPr lang="ru-RU" dirty="0" err="1"/>
              <a:t>обертається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 </a:t>
            </a:r>
            <a:r>
              <a:rPr lang="ru-RU" dirty="0" err="1">
                <a:hlinkClick r:id="rId2" tooltip="Сонце"/>
              </a:rPr>
              <a:t>Сонця</a:t>
            </a:r>
            <a:r>
              <a:rPr lang="ru-RU" dirty="0"/>
              <a:t> </a:t>
            </a:r>
            <a:r>
              <a:rPr lang="ru-RU" dirty="0" err="1"/>
              <a:t>доволі</a:t>
            </a:r>
            <a:r>
              <a:rPr lang="ru-RU" dirty="0"/>
              <a:t> </a:t>
            </a:r>
            <a:r>
              <a:rPr lang="ru-RU" dirty="0" err="1"/>
              <a:t>витягнутою</a:t>
            </a:r>
            <a:r>
              <a:rPr lang="ru-RU" dirty="0"/>
              <a:t> </a:t>
            </a:r>
            <a:r>
              <a:rPr lang="ru-RU" dirty="0" err="1">
                <a:hlinkClick r:id="rId3" tooltip="Еліпс"/>
              </a:rPr>
              <a:t>еліптичною</a:t>
            </a:r>
            <a:r>
              <a:rPr lang="ru-RU" dirty="0">
                <a:hlinkClick r:id="rId3" tooltip="Еліпс"/>
              </a:rPr>
              <a:t> </a:t>
            </a:r>
            <a:r>
              <a:rPr lang="ru-RU" dirty="0" err="1">
                <a:hlinkClick r:id="rId3" tooltip="Еліпс"/>
              </a:rPr>
              <a:t>орбітою</a:t>
            </a:r>
            <a:r>
              <a:rPr lang="ru-RU" dirty="0"/>
              <a:t>, </a:t>
            </a:r>
            <a:r>
              <a:rPr lang="ru-RU" dirty="0" err="1"/>
              <a:t>площина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нахилена</a:t>
            </a:r>
            <a:r>
              <a:rPr lang="ru-RU" dirty="0"/>
              <a:t> до </a:t>
            </a:r>
            <a:r>
              <a:rPr lang="ru-RU" dirty="0" err="1"/>
              <a:t>площини</a:t>
            </a:r>
            <a:r>
              <a:rPr lang="ru-RU" dirty="0"/>
              <a:t> </a:t>
            </a:r>
            <a:r>
              <a:rPr lang="ru-RU" dirty="0" err="1">
                <a:hlinkClick r:id="rId4" tooltip="Екліптика"/>
              </a:rPr>
              <a:t>екліптики</a:t>
            </a:r>
            <a:r>
              <a:rPr lang="ru-RU" dirty="0"/>
              <a:t> </a:t>
            </a:r>
            <a:r>
              <a:rPr lang="ru-RU" dirty="0" err="1"/>
              <a:t>під</a:t>
            </a:r>
            <a:r>
              <a:rPr lang="ru-RU" dirty="0"/>
              <a:t> кутом 7°00'15". </a:t>
            </a:r>
            <a:r>
              <a:rPr lang="ru-RU" dirty="0" err="1"/>
              <a:t>Відстань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до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46,08 млн км до 68,86 млн км.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(</a:t>
            </a:r>
            <a:r>
              <a:rPr lang="ru-RU" dirty="0" err="1"/>
              <a:t>меркуріанський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) становить 87,97 </a:t>
            </a:r>
            <a:r>
              <a:rPr lang="ru-RU" dirty="0" err="1"/>
              <a:t>земної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, а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інтервал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однаковими</a:t>
            </a:r>
            <a:r>
              <a:rPr lang="ru-RU" dirty="0"/>
              <a:t> фазами (</a:t>
            </a:r>
            <a:r>
              <a:rPr lang="ru-RU" dirty="0" err="1">
                <a:hlinkClick r:id="rId5" tooltip="Синодичний період"/>
              </a:rPr>
              <a:t>синодичний</a:t>
            </a:r>
            <a:r>
              <a:rPr lang="ru-RU" dirty="0">
                <a:hlinkClick r:id="rId5" tooltip="Синодичний період"/>
              </a:rPr>
              <a:t> </a:t>
            </a:r>
            <a:r>
              <a:rPr lang="ru-RU" dirty="0" err="1">
                <a:hlinkClick r:id="rId5" tooltip="Синодичний період"/>
              </a:rPr>
              <a:t>період</a:t>
            </a:r>
            <a:r>
              <a:rPr lang="ru-RU" dirty="0"/>
              <a:t>) — 115,9 </a:t>
            </a:r>
            <a:r>
              <a:rPr lang="ru-RU" dirty="0" err="1"/>
              <a:t>земної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. </a:t>
            </a:r>
            <a:r>
              <a:rPr lang="ru-RU" dirty="0" err="1"/>
              <a:t>Відстань</a:t>
            </a:r>
            <a:r>
              <a:rPr lang="ru-RU" dirty="0"/>
              <a:t> до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 </a:t>
            </a:r>
            <a:r>
              <a:rPr lang="ru-RU" dirty="0" err="1">
                <a:hlinkClick r:id="rId6" tooltip="Земля"/>
              </a:rPr>
              <a:t>Землі</a:t>
            </a:r>
            <a:r>
              <a:rPr lang="ru-RU" dirty="0"/>
              <a:t> 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82 до 217 млн км. </a:t>
            </a:r>
            <a:r>
              <a:rPr lang="ru-RU" dirty="0" err="1"/>
              <a:t>Максимальний</a:t>
            </a:r>
            <a:r>
              <a:rPr lang="ru-RU" dirty="0"/>
              <a:t> </a:t>
            </a:r>
            <a:r>
              <a:rPr lang="ru-RU" dirty="0" err="1"/>
              <a:t>кутовий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при </a:t>
            </a:r>
            <a:r>
              <a:rPr lang="ru-RU" dirty="0" err="1"/>
              <a:t>спостереженні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становить 13", </a:t>
            </a:r>
            <a:r>
              <a:rPr lang="ru-RU" dirty="0" err="1"/>
              <a:t>мінімальний</a:t>
            </a:r>
            <a:r>
              <a:rPr lang="ru-RU" dirty="0"/>
              <a:t> — 5".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орбітою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 — 47,89 км/с.</a:t>
            </a:r>
          </a:p>
          <a:p>
            <a:r>
              <a:rPr lang="ru-RU" dirty="0" err="1">
                <a:hlinkClick r:id="rId7" tooltip="Період обертання"/>
              </a:rPr>
              <a:t>Період</a:t>
            </a:r>
            <a:r>
              <a:rPr lang="ru-RU" dirty="0">
                <a:hlinkClick r:id="rId7" tooltip="Період обертання"/>
              </a:rPr>
              <a:t> </a:t>
            </a:r>
            <a:r>
              <a:rPr lang="ru-RU" dirty="0" err="1">
                <a:hlinkClick r:id="rId7" tooltip="Період обертання"/>
              </a:rPr>
              <a:t>обертання</a:t>
            </a:r>
            <a:r>
              <a:rPr lang="ru-RU" dirty="0"/>
              <a:t> 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осі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58,646 </a:t>
            </a:r>
            <a:r>
              <a:rPr lang="ru-RU" dirty="0" err="1"/>
              <a:t>діб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становить 2/3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.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призводять</a:t>
            </a:r>
            <a:r>
              <a:rPr lang="ru-RU" dirty="0"/>
              <a:t> до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 на </a:t>
            </a:r>
            <a:r>
              <a:rPr lang="ru-RU" dirty="0" err="1"/>
              <a:t>планеті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3 </a:t>
            </a:r>
            <a:r>
              <a:rPr lang="ru-RU" dirty="0" err="1"/>
              <a:t>зоряним</a:t>
            </a:r>
            <a:r>
              <a:rPr lang="ru-RU" dirty="0"/>
              <a:t> </a:t>
            </a:r>
            <a:r>
              <a:rPr lang="ru-RU" dirty="0" err="1"/>
              <a:t>меркуріанським</a:t>
            </a:r>
            <a:r>
              <a:rPr lang="ru-RU" dirty="0"/>
              <a:t> </a:t>
            </a:r>
            <a:r>
              <a:rPr lang="ru-RU" dirty="0" err="1"/>
              <a:t>добам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2 </a:t>
            </a:r>
            <a:r>
              <a:rPr lang="ru-RU" dirty="0" err="1"/>
              <a:t>меркуріанським</a:t>
            </a:r>
            <a:r>
              <a:rPr lang="ru-RU" dirty="0"/>
              <a:t> рокам </a:t>
            </a:r>
            <a:r>
              <a:rPr lang="ru-RU" dirty="0" err="1"/>
              <a:t>і</a:t>
            </a:r>
            <a:r>
              <a:rPr lang="ru-RU" dirty="0"/>
              <a:t> становить </a:t>
            </a:r>
            <a:r>
              <a:rPr lang="ru-RU" dirty="0" err="1"/>
              <a:t>близько</a:t>
            </a:r>
            <a:r>
              <a:rPr lang="ru-RU" dirty="0"/>
              <a:t> 175,92 </a:t>
            </a:r>
            <a:r>
              <a:rPr lang="ru-RU" dirty="0" err="1"/>
              <a:t>земної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.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результатом </a:t>
            </a:r>
            <a:r>
              <a:rPr lang="ru-RU" dirty="0" err="1"/>
              <a:t>дії</a:t>
            </a:r>
            <a:r>
              <a:rPr lang="ru-RU" dirty="0"/>
              <a:t> </a:t>
            </a:r>
            <a:r>
              <a:rPr lang="ru-RU" dirty="0" err="1">
                <a:hlinkClick r:id="rId8" tooltip="Приплив"/>
              </a:rPr>
              <a:t>припливного</a:t>
            </a:r>
            <a:r>
              <a:rPr lang="ru-RU" dirty="0"/>
              <a:t> </a:t>
            </a:r>
            <a:r>
              <a:rPr lang="ru-RU" dirty="0" err="1">
                <a:hlinkClick r:id="rId9" tooltip="Тертя"/>
              </a:rPr>
              <a:t>тертя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 </a:t>
            </a:r>
            <a:r>
              <a:rPr lang="ru-RU" dirty="0" err="1">
                <a:hlinkClick r:id="rId10" tooltip="Крутний момент"/>
              </a:rPr>
              <a:t>крутного</a:t>
            </a:r>
            <a:r>
              <a:rPr lang="ru-RU" dirty="0">
                <a:hlinkClick r:id="rId10" tooltip="Крутний момент"/>
              </a:rPr>
              <a:t> моменту</a:t>
            </a:r>
            <a:r>
              <a:rPr lang="ru-RU" dirty="0"/>
              <a:t> </a:t>
            </a:r>
            <a:r>
              <a:rPr lang="ru-RU" dirty="0" err="1"/>
              <a:t>гравітаційних</a:t>
            </a:r>
            <a:r>
              <a:rPr lang="ru-RU" dirty="0"/>
              <a:t> сил </a:t>
            </a:r>
            <a:r>
              <a:rPr lang="ru-RU" dirty="0" err="1"/>
              <a:t>з</a:t>
            </a:r>
            <a:r>
              <a:rPr lang="ru-RU" dirty="0"/>
              <a:t> боку </a:t>
            </a:r>
            <a:r>
              <a:rPr lang="ru-RU" dirty="0" err="1"/>
              <a:t>Сонця</a:t>
            </a:r>
            <a:r>
              <a:rPr lang="ru-RU" dirty="0"/>
              <a:t>, </a:t>
            </a:r>
            <a:r>
              <a:rPr lang="ru-RU" dirty="0" err="1"/>
              <a:t>зумовленого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Меркурії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мас</a:t>
            </a:r>
            <a:r>
              <a:rPr lang="ru-RU" dirty="0"/>
              <a:t> не </a:t>
            </a:r>
            <a:r>
              <a:rPr lang="ru-RU" dirty="0" err="1"/>
              <a:t>є</a:t>
            </a:r>
            <a:r>
              <a:rPr lang="ru-RU" dirty="0"/>
              <a:t> строго </a:t>
            </a:r>
            <a:r>
              <a:rPr lang="ru-RU" dirty="0" err="1"/>
              <a:t>концентричним</a:t>
            </a:r>
            <a:r>
              <a:rPr lang="ru-RU" dirty="0"/>
              <a:t> (</a:t>
            </a:r>
            <a:r>
              <a:rPr lang="ru-RU" dirty="0">
                <a:hlinkClick r:id="rId11" tooltip="Центр маси"/>
              </a:rPr>
              <a:t>центр </a:t>
            </a:r>
            <a:r>
              <a:rPr lang="ru-RU" dirty="0" err="1">
                <a:hlinkClick r:id="rId11" tooltip="Центр маси"/>
              </a:rPr>
              <a:t>маси</a:t>
            </a:r>
            <a:r>
              <a:rPr lang="ru-RU" dirty="0"/>
              <a:t> </a:t>
            </a:r>
            <a:r>
              <a:rPr lang="ru-RU" dirty="0" err="1"/>
              <a:t>зсунуто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геометричного</a:t>
            </a:r>
            <a:r>
              <a:rPr lang="ru-RU" dirty="0"/>
              <a:t> центру </a:t>
            </a:r>
            <a:r>
              <a:rPr lang="ru-RU" dirty="0" err="1"/>
              <a:t>планети</a:t>
            </a:r>
            <a:r>
              <a:rPr lang="ru-RU" dirty="0"/>
              <a:t>).</a:t>
            </a:r>
          </a:p>
          <a:p>
            <a:r>
              <a:rPr lang="ru-RU" dirty="0" err="1"/>
              <a:t>Вісь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нахилена</a:t>
            </a:r>
            <a:r>
              <a:rPr lang="ru-RU" dirty="0"/>
              <a:t> до </a:t>
            </a:r>
            <a:r>
              <a:rPr lang="ru-RU" dirty="0" err="1"/>
              <a:t>площини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орбіти</a:t>
            </a:r>
            <a:r>
              <a:rPr lang="ru-RU" dirty="0"/>
              <a:t> не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на 3°</a:t>
            </a:r>
            <a:r>
              <a:rPr lang="ru-RU" baseline="30000" dirty="0"/>
              <a:t>[</a:t>
            </a:r>
            <a:r>
              <a:rPr lang="ru-RU" i="1" baseline="30000" dirty="0" err="1">
                <a:hlinkClick r:id="rId12" tooltip="Вікіпедія:Посилання на джерела"/>
              </a:rPr>
              <a:t>Джерело</a:t>
            </a:r>
            <a:r>
              <a:rPr lang="ru-RU" i="1" baseline="30000" dirty="0">
                <a:hlinkClick r:id="rId12" tooltip="Вікіпедія:Посилання на джерела"/>
              </a:rPr>
              <a:t>?</a:t>
            </a:r>
            <a:r>
              <a:rPr lang="ru-RU" baseline="30000" dirty="0"/>
              <a:t>]</a:t>
            </a:r>
            <a:r>
              <a:rPr lang="ru-RU" dirty="0"/>
              <a:t>, тому </a:t>
            </a:r>
            <a:r>
              <a:rPr lang="ru-RU" dirty="0" err="1"/>
              <a:t>помітних</a:t>
            </a:r>
            <a:r>
              <a:rPr lang="ru-RU" dirty="0"/>
              <a:t> </a:t>
            </a:r>
            <a:r>
              <a:rPr lang="ru-RU" dirty="0" err="1"/>
              <a:t>сезонних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на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планеті</a:t>
            </a:r>
            <a:r>
              <a:rPr lang="ru-RU" dirty="0"/>
              <a:t> не повинно </a:t>
            </a:r>
            <a:r>
              <a:rPr lang="ru-RU" dirty="0" err="1"/>
              <a:t>існувати</a:t>
            </a:r>
            <a:r>
              <a:rPr lang="ru-RU" dirty="0"/>
              <a:t>. Для </a:t>
            </a:r>
            <a:r>
              <a:rPr lang="ru-RU" dirty="0" err="1"/>
              <a:t>спостережень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Меркурій</a:t>
            </a:r>
            <a:r>
              <a:rPr lang="ru-RU" dirty="0"/>
              <a:t> — </a:t>
            </a:r>
            <a:r>
              <a:rPr lang="ru-RU" dirty="0" err="1"/>
              <a:t>незручний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. Як </a:t>
            </a:r>
            <a:r>
              <a:rPr lang="ru-RU" dirty="0" err="1"/>
              <a:t>внутрішня</a:t>
            </a:r>
            <a:r>
              <a:rPr lang="ru-RU" dirty="0"/>
              <a:t> планета, </a:t>
            </a:r>
            <a:r>
              <a:rPr lang="ru-RU" dirty="0" err="1"/>
              <a:t>він</a:t>
            </a:r>
            <a:r>
              <a:rPr lang="ru-RU" dirty="0"/>
              <a:t> не </a:t>
            </a:r>
            <a:r>
              <a:rPr lang="ru-RU" dirty="0" err="1"/>
              <a:t>віддаляється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на 28°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видимий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на </a:t>
            </a:r>
            <a:r>
              <a:rPr lang="ru-RU" dirty="0" err="1"/>
              <a:t>фоні</a:t>
            </a:r>
            <a:r>
              <a:rPr lang="ru-RU" dirty="0"/>
              <a:t> </a:t>
            </a:r>
            <a:r>
              <a:rPr lang="ru-RU" dirty="0" err="1"/>
              <a:t>вечірньої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ранкової</a:t>
            </a:r>
            <a:r>
              <a:rPr lang="ru-RU" dirty="0"/>
              <a:t> </a:t>
            </a:r>
            <a:r>
              <a:rPr lang="ru-RU" dirty="0" err="1"/>
              <a:t>зорі</a:t>
            </a:r>
            <a:r>
              <a:rPr lang="ru-RU" dirty="0"/>
              <a:t>, </a:t>
            </a:r>
            <a:r>
              <a:rPr lang="ru-RU" dirty="0" err="1"/>
              <a:t>низько</a:t>
            </a:r>
            <a:r>
              <a:rPr lang="ru-RU" dirty="0"/>
              <a:t> над </a:t>
            </a:r>
            <a:r>
              <a:rPr lang="ru-RU" dirty="0" err="1"/>
              <a:t>обрієм</a:t>
            </a:r>
            <a:r>
              <a:rPr lang="ru-RU" dirty="0"/>
              <a:t>, </a:t>
            </a:r>
            <a:r>
              <a:rPr lang="ru-RU" dirty="0" err="1"/>
              <a:t>протягом</a:t>
            </a:r>
            <a:r>
              <a:rPr lang="ru-RU" dirty="0"/>
              <a:t> короткого часу. </a:t>
            </a:r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в </a:t>
            </a:r>
            <a:r>
              <a:rPr lang="ru-RU" dirty="0" err="1"/>
              <a:t>таку</a:t>
            </a:r>
            <a:r>
              <a:rPr lang="ru-RU" dirty="0"/>
              <a:t> пору фаза </a:t>
            </a:r>
            <a:r>
              <a:rPr lang="ru-RU" dirty="0" err="1"/>
              <a:t>планети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кут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напрямками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до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до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) </a:t>
            </a:r>
            <a:r>
              <a:rPr lang="ru-RU" dirty="0" err="1"/>
              <a:t>близька</a:t>
            </a:r>
            <a:r>
              <a:rPr lang="ru-RU" dirty="0"/>
              <a:t> </a:t>
            </a:r>
            <a:r>
              <a:rPr lang="ru-RU" dirty="0" err="1"/>
              <a:t>до</a:t>
            </a:r>
            <a:r>
              <a:rPr lang="ru-RU" dirty="0"/>
              <a:t> 90°,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спостерігач</a:t>
            </a:r>
            <a:r>
              <a:rPr lang="ru-RU" dirty="0"/>
              <a:t> </a:t>
            </a:r>
            <a:r>
              <a:rPr lang="ru-RU" dirty="0" err="1"/>
              <a:t>бачить</a:t>
            </a:r>
            <a:r>
              <a:rPr lang="ru-RU" dirty="0"/>
              <a:t> </a:t>
            </a:r>
            <a:r>
              <a:rPr lang="ru-RU" dirty="0" err="1"/>
              <a:t>освітленою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половину </a:t>
            </a:r>
            <a:r>
              <a:rPr lang="ru-RU" dirty="0" err="1"/>
              <a:t>її</a:t>
            </a:r>
            <a:r>
              <a:rPr lang="ru-RU" dirty="0"/>
              <a:t> диску.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Меркурій</a:t>
            </a:r>
            <a:r>
              <a:rPr lang="ru-RU" b="1" dirty="0"/>
              <a:t> у </a:t>
            </a:r>
            <a:r>
              <a:rPr lang="ru-RU" b="1" dirty="0" err="1"/>
              <a:t>стародавній</a:t>
            </a:r>
            <a:r>
              <a:rPr lang="ru-RU" b="1" dirty="0"/>
              <a:t> </a:t>
            </a:r>
            <a:r>
              <a:rPr lang="ru-RU" b="1" dirty="0" err="1"/>
              <a:t>астрономії</a:t>
            </a:r>
            <a:r>
              <a:rPr lang="ru-RU" b="1" dirty="0"/>
              <a:t/>
            </a:r>
            <a:br>
              <a:rPr lang="ru-RU" b="1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dirty="0" err="1"/>
              <a:t>Найдавніші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записи </a:t>
            </a:r>
            <a:r>
              <a:rPr lang="ru-RU" dirty="0" err="1"/>
              <a:t>спостережень</a:t>
            </a:r>
            <a:r>
              <a:rPr lang="ru-RU" dirty="0"/>
              <a:t> </a:t>
            </a:r>
            <a:r>
              <a:rPr lang="ru-RU" dirty="0" err="1"/>
              <a:t>Меркурію</a:t>
            </a:r>
            <a:r>
              <a:rPr lang="ru-RU" dirty="0"/>
              <a:t> </a:t>
            </a:r>
            <a:r>
              <a:rPr lang="ru-RU" dirty="0" err="1"/>
              <a:t>виявлено</a:t>
            </a:r>
            <a:r>
              <a:rPr lang="ru-RU" dirty="0"/>
              <a:t> в </a:t>
            </a:r>
            <a:r>
              <a:rPr lang="ru-RU" dirty="0" err="1"/>
              <a:t>таблицях</a:t>
            </a:r>
            <a:r>
              <a:rPr lang="ru-RU" dirty="0"/>
              <a:t> </a:t>
            </a:r>
            <a:r>
              <a:rPr lang="ru-RU" dirty="0" err="1"/>
              <a:t>астрологічної</a:t>
            </a:r>
            <a:r>
              <a:rPr lang="ru-RU" dirty="0"/>
              <a:t> </a:t>
            </a:r>
            <a:r>
              <a:rPr lang="ru-RU" dirty="0" err="1"/>
              <a:t>збірки</a:t>
            </a:r>
            <a:r>
              <a:rPr lang="ru-RU" dirty="0"/>
              <a:t> </a:t>
            </a:r>
            <a:r>
              <a:rPr lang="ru-RU" dirty="0">
                <a:hlinkClick r:id="rId2" tooltip="Мул Апін (ще не написана)"/>
              </a:rPr>
              <a:t>«Мул </a:t>
            </a:r>
            <a:r>
              <a:rPr lang="ru-RU" dirty="0" err="1">
                <a:hlinkClick r:id="rId2" tooltip="Мул Апін (ще не написана)"/>
              </a:rPr>
              <a:t>Апін</a:t>
            </a:r>
            <a:r>
              <a:rPr lang="ru-RU" dirty="0">
                <a:hlinkClick r:id="rId2" tooltip="Мул Апін (ще не написана)"/>
              </a:rPr>
              <a:t>»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, </a:t>
            </a:r>
            <a:r>
              <a:rPr lang="ru-RU" dirty="0" err="1"/>
              <a:t>скоріш</a:t>
            </a:r>
            <a:r>
              <a:rPr lang="ru-RU" dirty="0"/>
              <a:t> за все,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зроблено</a:t>
            </a:r>
            <a:r>
              <a:rPr lang="ru-RU" dirty="0"/>
              <a:t> </a:t>
            </a:r>
            <a:r>
              <a:rPr lang="ru-RU" dirty="0" err="1">
                <a:hlinkClick r:id="rId3" tooltip="Ассирія"/>
              </a:rPr>
              <a:t>ассирійськими</a:t>
            </a:r>
            <a:r>
              <a:rPr lang="ru-RU" dirty="0"/>
              <a:t> астрономами </a:t>
            </a:r>
            <a:r>
              <a:rPr lang="ru-RU" dirty="0" err="1"/>
              <a:t>близько</a:t>
            </a:r>
            <a:r>
              <a:rPr lang="ru-RU" dirty="0"/>
              <a:t> 14 ст. до н. е.</a:t>
            </a:r>
            <a:r>
              <a:rPr lang="ru-RU" baseline="30000" dirty="0">
                <a:hlinkClick r:id="rId4"/>
              </a:rPr>
              <a:t>[4]</a:t>
            </a:r>
            <a:r>
              <a:rPr lang="ru-RU" dirty="0"/>
              <a:t> </a:t>
            </a:r>
            <a:r>
              <a:rPr lang="ru-RU" dirty="0" err="1"/>
              <a:t>Шумерську</a:t>
            </a:r>
            <a:r>
              <a:rPr lang="ru-RU" dirty="0"/>
              <a:t> </a:t>
            </a:r>
            <a:r>
              <a:rPr lang="ru-RU" dirty="0" err="1">
                <a:hlinkClick r:id="rId5" tooltip="Клинопис"/>
              </a:rPr>
              <a:t>клинописну</a:t>
            </a:r>
            <a:r>
              <a:rPr lang="ru-RU" dirty="0"/>
              <a:t> </a:t>
            </a:r>
            <a:r>
              <a:rPr lang="ru-RU" dirty="0" err="1"/>
              <a:t>назву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використовувалась</a:t>
            </a:r>
            <a:r>
              <a:rPr lang="ru-RU" dirty="0"/>
              <a:t> для </a:t>
            </a:r>
            <a:r>
              <a:rPr lang="ru-RU" dirty="0" err="1"/>
              <a:t>позначення</a:t>
            </a:r>
            <a:r>
              <a:rPr lang="ru-RU" dirty="0"/>
              <a:t> </a:t>
            </a:r>
            <a:r>
              <a:rPr lang="ru-RU" dirty="0" err="1"/>
              <a:t>Меркурію</a:t>
            </a:r>
            <a:r>
              <a:rPr lang="ru-RU" dirty="0"/>
              <a:t> в </a:t>
            </a:r>
            <a:r>
              <a:rPr lang="ru-RU" dirty="0" err="1"/>
              <a:t>таблицях</a:t>
            </a:r>
            <a:r>
              <a:rPr lang="ru-RU" dirty="0"/>
              <a:t> «</a:t>
            </a:r>
            <a:r>
              <a:rPr lang="ru-RU" dirty="0" err="1"/>
              <a:t>Муль</a:t>
            </a:r>
            <a:r>
              <a:rPr lang="ru-RU" dirty="0"/>
              <a:t> </a:t>
            </a:r>
            <a:r>
              <a:rPr lang="ru-RU" dirty="0" err="1"/>
              <a:t>Апін</a:t>
            </a:r>
            <a:r>
              <a:rPr lang="ru-RU" dirty="0"/>
              <a:t>», </a:t>
            </a:r>
            <a:r>
              <a:rPr lang="ru-RU" dirty="0" err="1"/>
              <a:t>транскрибують</a:t>
            </a:r>
            <a:r>
              <a:rPr lang="ru-RU" dirty="0"/>
              <a:t> як </a:t>
            </a:r>
            <a:r>
              <a:rPr lang="en-US" dirty="0" err="1"/>
              <a:t>Udu.Idim.Gu</a:t>
            </a:r>
            <a:r>
              <a:rPr lang="en-US" dirty="0"/>
              <a:t>\u</a:t>
            </a:r>
            <a:r>
              <a:rPr lang="en-US" baseline="-25000" dirty="0"/>
              <a:t>4</a:t>
            </a:r>
            <a:r>
              <a:rPr lang="en-US" dirty="0"/>
              <a:t>.Ud («</a:t>
            </a:r>
            <a:r>
              <a:rPr lang="ru-RU" dirty="0"/>
              <a:t>планета,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стрибає</a:t>
            </a:r>
            <a:r>
              <a:rPr lang="ru-RU" dirty="0"/>
              <a:t>»)</a:t>
            </a:r>
            <a:r>
              <a:rPr lang="ru-RU" baseline="30000" dirty="0">
                <a:hlinkClick r:id="rId4"/>
              </a:rPr>
              <a:t>[5]</a:t>
            </a:r>
            <a:r>
              <a:rPr lang="ru-RU" dirty="0"/>
              <a:t>. </a:t>
            </a:r>
            <a:r>
              <a:rPr lang="ru-RU" dirty="0" err="1"/>
              <a:t>Вавилонські</a:t>
            </a:r>
            <a:r>
              <a:rPr lang="ru-RU" dirty="0"/>
              <a:t> записи про </a:t>
            </a:r>
            <a:r>
              <a:rPr lang="ru-RU" dirty="0" err="1"/>
              <a:t>Меркурій</a:t>
            </a:r>
            <a:r>
              <a:rPr lang="ru-RU" dirty="0"/>
              <a:t> належать до 1-го </a:t>
            </a:r>
            <a:r>
              <a:rPr lang="ru-RU" dirty="0" err="1"/>
              <a:t>тисячоліття</a:t>
            </a:r>
            <a:r>
              <a:rPr lang="ru-RU" dirty="0"/>
              <a:t> до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ери</a:t>
            </a:r>
            <a:r>
              <a:rPr lang="ru-RU" dirty="0"/>
              <a:t>. </a:t>
            </a:r>
            <a:r>
              <a:rPr lang="ru-RU" dirty="0" err="1"/>
              <a:t>Спочатку</a:t>
            </a:r>
            <a:r>
              <a:rPr lang="ru-RU" dirty="0"/>
              <a:t> планету </a:t>
            </a:r>
            <a:r>
              <a:rPr lang="ru-RU" dirty="0" err="1"/>
              <a:t>асоціювали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богом </a:t>
            </a:r>
            <a:r>
              <a:rPr lang="ru-RU" dirty="0" err="1">
                <a:hlinkClick r:id="rId6" tooltip="Нінурта (ще не написана)"/>
              </a:rPr>
              <a:t>Нінуртою</a:t>
            </a:r>
            <a:r>
              <a:rPr lang="ru-RU" baseline="30000" dirty="0">
                <a:hlinkClick r:id="rId4"/>
              </a:rPr>
              <a:t>[6]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в </a:t>
            </a:r>
            <a:r>
              <a:rPr lang="ru-RU" dirty="0" err="1"/>
              <a:t>пізніших</a:t>
            </a:r>
            <a:r>
              <a:rPr lang="ru-RU" dirty="0"/>
              <a:t> </a:t>
            </a:r>
            <a:r>
              <a:rPr lang="ru-RU" dirty="0" err="1"/>
              <a:t>записах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 </a:t>
            </a:r>
            <a:r>
              <a:rPr lang="ru-RU" dirty="0">
                <a:hlinkClick r:id="rId7" tooltip="Набу"/>
              </a:rPr>
              <a:t>«</a:t>
            </a:r>
            <a:r>
              <a:rPr lang="ru-RU" dirty="0" err="1">
                <a:hlinkClick r:id="rId7" tooltip="Набу"/>
              </a:rPr>
              <a:t>Набу</a:t>
            </a:r>
            <a:r>
              <a:rPr lang="ru-RU" dirty="0">
                <a:hlinkClick r:id="rId7" tooltip="Набу"/>
              </a:rPr>
              <a:t>»</a:t>
            </a:r>
            <a:r>
              <a:rPr lang="ru-RU" dirty="0"/>
              <a:t>, на честь </a:t>
            </a:r>
            <a:r>
              <a:rPr lang="ru-RU" dirty="0" err="1"/>
              <a:t>вавилонського</a:t>
            </a:r>
            <a:r>
              <a:rPr lang="ru-RU" dirty="0"/>
              <a:t> бога </a:t>
            </a:r>
            <a:r>
              <a:rPr lang="ru-RU" dirty="0" err="1"/>
              <a:t>писців</a:t>
            </a:r>
            <a:r>
              <a:rPr lang="ru-RU" dirty="0"/>
              <a:t> та покровителя наук</a:t>
            </a:r>
            <a:r>
              <a:rPr lang="ru-RU" baseline="30000" dirty="0">
                <a:hlinkClick r:id="rId4"/>
              </a:rPr>
              <a:t>[7]</a:t>
            </a:r>
            <a:r>
              <a:rPr lang="ru-RU" dirty="0"/>
              <a:t>.</a:t>
            </a:r>
          </a:p>
          <a:p>
            <a:r>
              <a:rPr lang="ru-RU" dirty="0"/>
              <a:t>Модель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Меркурію</a:t>
            </a:r>
            <a:r>
              <a:rPr lang="ru-RU" dirty="0" err="1">
                <a:hlinkClick r:id="rId8" tooltip="Ібн аш-Шатір (ще не написана)"/>
              </a:rPr>
              <a:t>Ібн</a:t>
            </a:r>
            <a:r>
              <a:rPr lang="ru-RU" dirty="0">
                <a:hlinkClick r:id="rId8" tooltip="Ібн аш-Шатір (ще не написана)"/>
              </a:rPr>
              <a:t> </a:t>
            </a:r>
            <a:r>
              <a:rPr lang="ru-RU" dirty="0" err="1">
                <a:hlinkClick r:id="rId8" tooltip="Ібн аш-Шатір (ще не написана)"/>
              </a:rPr>
              <a:t>аш-Шатіра</a:t>
            </a:r>
            <a:endParaRPr lang="ru-RU" dirty="0"/>
          </a:p>
          <a:p>
            <a:r>
              <a:rPr lang="ru-RU" dirty="0"/>
              <a:t>У </a:t>
            </a:r>
            <a:r>
              <a:rPr lang="ru-RU" dirty="0" err="1">
                <a:hlinkClick r:id="rId9" tooltip="Стародавня Греція"/>
              </a:rPr>
              <a:t>Стародавній</a:t>
            </a:r>
            <a:r>
              <a:rPr lang="ru-RU" dirty="0">
                <a:hlinkClick r:id="rId9" tooltip="Стародавня Греція"/>
              </a:rPr>
              <a:t> </a:t>
            </a:r>
            <a:r>
              <a:rPr lang="ru-RU" dirty="0" err="1">
                <a:hlinkClick r:id="rId9" tooltip="Стародавня Греція"/>
              </a:rPr>
              <a:t>Греції</a:t>
            </a:r>
            <a:r>
              <a:rPr lang="ru-RU" dirty="0"/>
              <a:t> 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 </a:t>
            </a:r>
            <a:r>
              <a:rPr lang="ru-RU" dirty="0" err="1">
                <a:hlinkClick r:id="rId10" tooltip="Гесіод"/>
              </a:rPr>
              <a:t>Гесіода</a:t>
            </a:r>
            <a:r>
              <a:rPr lang="ru-RU" dirty="0"/>
              <a:t> планета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відома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назвами</a:t>
            </a:r>
            <a:r>
              <a:rPr lang="ru-RU" dirty="0"/>
              <a:t> </a:t>
            </a:r>
            <a:r>
              <a:rPr lang="el-GR" dirty="0"/>
              <a:t>Στίλβων («</a:t>
            </a:r>
            <a:r>
              <a:rPr lang="ru-RU" dirty="0" err="1"/>
              <a:t>Стілбон</a:t>
            </a:r>
            <a:r>
              <a:rPr lang="ru-RU" dirty="0"/>
              <a:t>»),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мерехтіння</a:t>
            </a:r>
            <a:r>
              <a:rPr lang="ru-RU" dirty="0"/>
              <a:t>, та </a:t>
            </a:r>
            <a:r>
              <a:rPr lang="el-GR" dirty="0"/>
              <a:t>Ἑρμάων («</a:t>
            </a:r>
            <a:r>
              <a:rPr lang="ru-RU" dirty="0" err="1"/>
              <a:t>Гермаон</a:t>
            </a:r>
            <a:r>
              <a:rPr lang="ru-RU" dirty="0"/>
              <a:t>»)</a:t>
            </a:r>
            <a:r>
              <a:rPr lang="ru-RU" baseline="30000" dirty="0">
                <a:hlinkClick r:id="rId4"/>
              </a:rPr>
              <a:t>[8]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формою </a:t>
            </a:r>
            <a:r>
              <a:rPr lang="ru-RU" dirty="0" err="1"/>
              <a:t>імені</a:t>
            </a:r>
            <a:r>
              <a:rPr lang="ru-RU" dirty="0"/>
              <a:t> бога </a:t>
            </a:r>
            <a:r>
              <a:rPr lang="ru-RU" dirty="0">
                <a:hlinkClick r:id="rId11" tooltip="Гермес"/>
              </a:rPr>
              <a:t>Гермеса</a:t>
            </a:r>
            <a:r>
              <a:rPr lang="ru-RU" baseline="30000" dirty="0">
                <a:hlinkClick r:id="rId4"/>
              </a:rPr>
              <a:t>[9]</a:t>
            </a:r>
            <a:r>
              <a:rPr lang="ru-RU" dirty="0"/>
              <a:t>. </a:t>
            </a:r>
            <a:r>
              <a:rPr lang="ru-RU" dirty="0" err="1"/>
              <a:t>Пізніше</a:t>
            </a:r>
            <a:r>
              <a:rPr lang="ru-RU" dirty="0"/>
              <a:t> греки почали назвати планету «</a:t>
            </a:r>
            <a:r>
              <a:rPr lang="ru-RU" dirty="0" err="1"/>
              <a:t>Апполон</a:t>
            </a:r>
            <a:r>
              <a:rPr lang="ru-RU" dirty="0"/>
              <a:t>», коли вона </a:t>
            </a:r>
            <a:r>
              <a:rPr lang="ru-RU" dirty="0" err="1"/>
              <a:t>була</a:t>
            </a:r>
            <a:r>
              <a:rPr lang="ru-RU" dirty="0"/>
              <a:t> видимою на </a:t>
            </a:r>
            <a:r>
              <a:rPr lang="ru-RU" dirty="0" err="1"/>
              <a:t>ранковому</a:t>
            </a:r>
            <a:r>
              <a:rPr lang="ru-RU" dirty="0"/>
              <a:t> </a:t>
            </a:r>
            <a:r>
              <a:rPr lang="ru-RU" dirty="0" err="1"/>
              <a:t>небі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«Гермес», коли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видно </a:t>
            </a:r>
            <a:r>
              <a:rPr lang="ru-RU" dirty="0" err="1"/>
              <a:t>ввечері</a:t>
            </a:r>
            <a:r>
              <a:rPr lang="ru-RU" dirty="0"/>
              <a:t>. </a:t>
            </a:r>
            <a:r>
              <a:rPr lang="ru-RU" dirty="0" err="1"/>
              <a:t>Близько</a:t>
            </a:r>
            <a:r>
              <a:rPr lang="ru-RU" dirty="0"/>
              <a:t> </a:t>
            </a:r>
            <a:r>
              <a:rPr lang="en-US" dirty="0"/>
              <a:t>IV </a:t>
            </a:r>
            <a:r>
              <a:rPr lang="ru-RU" dirty="0"/>
              <a:t>ст. до н. е. </a:t>
            </a:r>
            <a:r>
              <a:rPr lang="ru-RU" dirty="0" err="1"/>
              <a:t>грецькі</a:t>
            </a:r>
            <a:r>
              <a:rPr lang="ru-RU" dirty="0"/>
              <a:t> </a:t>
            </a:r>
            <a:r>
              <a:rPr lang="ru-RU" dirty="0" err="1"/>
              <a:t>астрономи</a:t>
            </a:r>
            <a:r>
              <a:rPr lang="ru-RU" dirty="0"/>
              <a:t> </a:t>
            </a:r>
            <a:r>
              <a:rPr lang="ru-RU" dirty="0" err="1"/>
              <a:t>усвідомили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насправді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два </a:t>
            </a:r>
            <a:r>
              <a:rPr lang="ru-RU" dirty="0" err="1"/>
              <a:t>об'єкти</a:t>
            </a:r>
            <a:r>
              <a:rPr lang="ru-RU" dirty="0"/>
              <a:t> —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те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небесне</a:t>
            </a:r>
            <a:r>
              <a:rPr lang="ru-RU" dirty="0"/>
              <a:t> </a:t>
            </a:r>
            <a:r>
              <a:rPr lang="ru-RU" dirty="0" err="1"/>
              <a:t>тіло</a:t>
            </a:r>
            <a:r>
              <a:rPr lang="ru-RU" dirty="0"/>
              <a:t>. </a:t>
            </a:r>
            <a:r>
              <a:rPr lang="ru-RU" dirty="0" err="1"/>
              <a:t>Римляни</a:t>
            </a:r>
            <a:r>
              <a:rPr lang="ru-RU" dirty="0"/>
              <a:t> назвали планету на честь </a:t>
            </a:r>
            <a:r>
              <a:rPr lang="ru-RU" dirty="0" err="1"/>
              <a:t>швидконогого</a:t>
            </a:r>
            <a:r>
              <a:rPr lang="ru-RU" dirty="0"/>
              <a:t> бога </a:t>
            </a:r>
            <a:r>
              <a:rPr lang="ru-RU" dirty="0" err="1"/>
              <a:t>торгівлі</a:t>
            </a:r>
            <a:r>
              <a:rPr lang="ru-RU" dirty="0"/>
              <a:t> </a:t>
            </a:r>
            <a:r>
              <a:rPr lang="ru-RU" dirty="0" err="1">
                <a:hlinkClick r:id="rId12" tooltip="Меркурій (міфологія)"/>
              </a:rPr>
              <a:t>Меркурія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наступником</a:t>
            </a:r>
            <a:r>
              <a:rPr lang="ru-RU" dirty="0"/>
              <a:t> </a:t>
            </a:r>
            <a:r>
              <a:rPr lang="ru-RU" dirty="0" err="1"/>
              <a:t>грецького</a:t>
            </a:r>
            <a:r>
              <a:rPr lang="ru-RU" dirty="0"/>
              <a:t> Гермеса, через те,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пересувається</a:t>
            </a:r>
            <a:r>
              <a:rPr lang="ru-RU" dirty="0"/>
              <a:t> на </a:t>
            </a:r>
            <a:r>
              <a:rPr lang="ru-RU" dirty="0" err="1"/>
              <a:t>небі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 за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baseline="30000" dirty="0">
                <a:hlinkClick r:id="rId4"/>
              </a:rPr>
              <a:t>[10][11]</a:t>
            </a:r>
            <a:r>
              <a:rPr lang="ru-RU" dirty="0"/>
              <a:t>. </a:t>
            </a:r>
            <a:r>
              <a:rPr lang="ru-RU" dirty="0" err="1"/>
              <a:t>Давньогрецький</a:t>
            </a:r>
            <a:r>
              <a:rPr lang="ru-RU" dirty="0"/>
              <a:t> астроном </a:t>
            </a:r>
            <a:r>
              <a:rPr lang="ru-RU" dirty="0" err="1">
                <a:hlinkClick r:id="rId13" tooltip="Клавдій Птолемей"/>
              </a:rPr>
              <a:t>Клавдій</a:t>
            </a:r>
            <a:r>
              <a:rPr lang="ru-RU" dirty="0">
                <a:hlinkClick r:id="rId13" tooltip="Клавдій Птолемей"/>
              </a:rPr>
              <a:t> Птолемей</a:t>
            </a:r>
            <a:r>
              <a:rPr lang="ru-RU" dirty="0"/>
              <a:t> написав про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пересування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через </a:t>
            </a:r>
            <a:r>
              <a:rPr lang="ru-RU" dirty="0" err="1"/>
              <a:t>сонячний</a:t>
            </a:r>
            <a:r>
              <a:rPr lang="ru-RU" dirty="0"/>
              <a:t> диск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«</a:t>
            </a:r>
            <a:r>
              <a:rPr lang="ru-RU" dirty="0" err="1"/>
              <a:t>Планетарні</a:t>
            </a:r>
            <a:r>
              <a:rPr lang="ru-RU" dirty="0"/>
              <a:t> </a:t>
            </a:r>
            <a:r>
              <a:rPr lang="ru-RU" dirty="0" err="1"/>
              <a:t>гіпотези</a:t>
            </a:r>
            <a:r>
              <a:rPr lang="ru-RU" dirty="0"/>
              <a:t>». </a:t>
            </a:r>
            <a:r>
              <a:rPr lang="ru-RU" dirty="0" err="1"/>
              <a:t>Він</a:t>
            </a:r>
            <a:r>
              <a:rPr lang="ru-RU" dirty="0"/>
              <a:t> припустив,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 </a:t>
            </a:r>
            <a:r>
              <a:rPr lang="ru-RU" dirty="0" err="1">
                <a:hlinkClick r:id="rId14" tooltip="Проходження"/>
              </a:rPr>
              <a:t>проходження</a:t>
            </a:r>
            <a:r>
              <a:rPr lang="ru-RU" dirty="0"/>
              <a:t> </a:t>
            </a:r>
            <a:r>
              <a:rPr lang="ru-RU" dirty="0" err="1"/>
              <a:t>ніколи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не </a:t>
            </a:r>
            <a:r>
              <a:rPr lang="ru-RU" dirty="0" err="1"/>
              <a:t>спостерігалось</a:t>
            </a:r>
            <a:r>
              <a:rPr lang="ru-RU" dirty="0"/>
              <a:t>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Меркурій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надто</a:t>
            </a:r>
            <a:r>
              <a:rPr lang="ru-RU" dirty="0"/>
              <a:t> малою планетою, </a:t>
            </a:r>
            <a:r>
              <a:rPr lang="ru-RU" dirty="0" err="1"/>
              <a:t>аби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помітити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пересування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baseline="30000" dirty="0">
                <a:hlinkClick r:id="rId4"/>
              </a:rPr>
              <a:t>[12]</a:t>
            </a:r>
            <a:r>
              <a:rPr lang="ru-RU" dirty="0"/>
              <a:t>.</a:t>
            </a:r>
          </a:p>
          <a:p>
            <a:r>
              <a:rPr lang="ru-RU" dirty="0"/>
              <a:t>У </a:t>
            </a:r>
            <a:r>
              <a:rPr lang="ru-RU" dirty="0" err="1">
                <a:hlinkClick r:id="rId15" tooltip="Стародавній Китай"/>
              </a:rPr>
              <a:t>Стародавньому</a:t>
            </a:r>
            <a:r>
              <a:rPr lang="ru-RU" dirty="0">
                <a:hlinkClick r:id="rId15" tooltip="Стародавній Китай"/>
              </a:rPr>
              <a:t> </a:t>
            </a:r>
            <a:r>
              <a:rPr lang="ru-RU" dirty="0" err="1">
                <a:hlinkClick r:id="rId15" tooltip="Стародавній Китай"/>
              </a:rPr>
              <a:t>Китаї</a:t>
            </a:r>
            <a:r>
              <a:rPr lang="ru-RU" dirty="0"/>
              <a:t> </a:t>
            </a:r>
            <a:r>
              <a:rPr lang="ru-RU" dirty="0" err="1"/>
              <a:t>Меркурій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 </a:t>
            </a:r>
            <a:r>
              <a:rPr lang="ru-RU" i="1" dirty="0" err="1"/>
              <a:t>Чень-сін</a:t>
            </a:r>
            <a:r>
              <a:rPr lang="ru-RU" dirty="0"/>
              <a:t> (</a:t>
            </a:r>
            <a:r>
              <a:rPr lang="ja-JP" altLang="en-US" dirty="0"/>
              <a:t>辰星</a:t>
            </a:r>
            <a:r>
              <a:rPr lang="en-US" altLang="ja-JP" dirty="0"/>
              <a:t>), «</a:t>
            </a:r>
            <a:r>
              <a:rPr lang="ru-RU" dirty="0" err="1"/>
              <a:t>Ранкова</a:t>
            </a:r>
            <a:r>
              <a:rPr lang="ru-RU" dirty="0"/>
              <a:t> зоря».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асоціювався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напрямком</a:t>
            </a:r>
            <a:r>
              <a:rPr lang="ru-RU" dirty="0"/>
              <a:t> на </a:t>
            </a:r>
            <a:r>
              <a:rPr lang="ru-RU" dirty="0" err="1"/>
              <a:t>північ</a:t>
            </a:r>
            <a:r>
              <a:rPr lang="ru-RU" dirty="0"/>
              <a:t>, </a:t>
            </a:r>
            <a:r>
              <a:rPr lang="ru-RU" dirty="0" err="1"/>
              <a:t>чорним</a:t>
            </a:r>
            <a:r>
              <a:rPr lang="ru-RU" dirty="0"/>
              <a:t> </a:t>
            </a:r>
            <a:r>
              <a:rPr lang="ru-RU" dirty="0" err="1"/>
              <a:t>кольором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води в </a:t>
            </a:r>
            <a:r>
              <a:rPr lang="ru-RU" dirty="0" err="1">
                <a:hlinkClick r:id="rId16" tooltip="У-сін"/>
              </a:rPr>
              <a:t>У-сін</a:t>
            </a:r>
            <a:r>
              <a:rPr lang="ru-RU" baseline="30000" dirty="0">
                <a:hlinkClick r:id="rId4"/>
              </a:rPr>
              <a:t>[13]</a:t>
            </a:r>
            <a:r>
              <a:rPr lang="ru-RU" dirty="0"/>
              <a:t>. За </a:t>
            </a:r>
            <a:r>
              <a:rPr lang="ru-RU" dirty="0" err="1"/>
              <a:t>відомостями</a:t>
            </a:r>
            <a:r>
              <a:rPr lang="ru-RU" dirty="0"/>
              <a:t> </a:t>
            </a:r>
            <a:r>
              <a:rPr lang="ru-RU" dirty="0" err="1"/>
              <a:t>хроніки</a:t>
            </a:r>
            <a:r>
              <a:rPr lang="ru-RU" dirty="0"/>
              <a:t> </a:t>
            </a:r>
            <a:r>
              <a:rPr lang="ru-RU" dirty="0">
                <a:hlinkClick r:id="rId17" tooltip="Ханьшу"/>
              </a:rPr>
              <a:t>«</a:t>
            </a:r>
            <a:r>
              <a:rPr lang="ru-RU" dirty="0" err="1">
                <a:hlinkClick r:id="rId17" tooltip="Ханьшу"/>
              </a:rPr>
              <a:t>Ханьшу</a:t>
            </a:r>
            <a:r>
              <a:rPr lang="ru-RU" dirty="0">
                <a:hlinkClick r:id="rId17" tooltip="Ханьшу"/>
              </a:rPr>
              <a:t>»</a:t>
            </a:r>
            <a:r>
              <a:rPr lang="ru-RU" dirty="0"/>
              <a:t>, </a:t>
            </a:r>
            <a:r>
              <a:rPr lang="ru-RU" dirty="0" err="1"/>
              <a:t>синодичний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китайські</a:t>
            </a:r>
            <a:r>
              <a:rPr lang="ru-RU" dirty="0"/>
              <a:t> </a:t>
            </a:r>
            <a:r>
              <a:rPr lang="ru-RU" dirty="0" err="1"/>
              <a:t>учені</a:t>
            </a:r>
            <a:r>
              <a:rPr lang="ru-RU" dirty="0"/>
              <a:t> </a:t>
            </a:r>
            <a:r>
              <a:rPr lang="ru-RU" dirty="0" err="1"/>
              <a:t>вважали</a:t>
            </a:r>
            <a:r>
              <a:rPr lang="ru-RU" dirty="0"/>
              <a:t> </a:t>
            </a:r>
            <a:r>
              <a:rPr lang="ru-RU" dirty="0" err="1"/>
              <a:t>рівним</a:t>
            </a:r>
            <a:r>
              <a:rPr lang="ru-RU" dirty="0"/>
              <a:t> 115,91 дням, а за </a:t>
            </a:r>
            <a:r>
              <a:rPr lang="ru-RU" dirty="0" err="1"/>
              <a:t>відомостями</a:t>
            </a:r>
            <a:r>
              <a:rPr lang="ru-RU" dirty="0"/>
              <a:t> </a:t>
            </a:r>
            <a:r>
              <a:rPr lang="ru-RU" dirty="0">
                <a:hlinkClick r:id="rId18" tooltip="Хоу Ханьшу"/>
              </a:rPr>
              <a:t>«</a:t>
            </a:r>
            <a:r>
              <a:rPr lang="ru-RU" dirty="0" err="1">
                <a:hlinkClick r:id="rId18" tooltip="Хоу Ханьшу"/>
              </a:rPr>
              <a:t>Хоу</a:t>
            </a:r>
            <a:r>
              <a:rPr lang="ru-RU" dirty="0">
                <a:hlinkClick r:id="rId18" tooltip="Хоу Ханьшу"/>
              </a:rPr>
              <a:t> </a:t>
            </a:r>
            <a:r>
              <a:rPr lang="ru-RU" dirty="0" err="1">
                <a:hlinkClick r:id="rId18" tooltip="Хоу Ханьшу"/>
              </a:rPr>
              <a:t>Ханьшу</a:t>
            </a:r>
            <a:r>
              <a:rPr lang="ru-RU" dirty="0">
                <a:hlinkClick r:id="rId18" tooltip="Хоу Ханьшу"/>
              </a:rPr>
              <a:t>»</a:t>
            </a:r>
            <a:r>
              <a:rPr lang="ru-RU" dirty="0"/>
              <a:t> — 115,88 дням</a:t>
            </a:r>
            <a:r>
              <a:rPr lang="ru-RU" baseline="30000" dirty="0">
                <a:hlinkClick r:id="rId4"/>
              </a:rPr>
              <a:t>[14]</a:t>
            </a:r>
            <a:r>
              <a:rPr lang="ru-RU" dirty="0"/>
              <a:t>. У </a:t>
            </a:r>
            <a:r>
              <a:rPr lang="ru-RU" dirty="0" err="1"/>
              <a:t>сучасній</a:t>
            </a:r>
            <a:r>
              <a:rPr lang="ru-RU" dirty="0"/>
              <a:t> </a:t>
            </a:r>
            <a:r>
              <a:rPr lang="ru-RU" dirty="0" err="1">
                <a:hlinkClick r:id="rId19" tooltip="Китай"/>
              </a:rPr>
              <a:t>китайській</a:t>
            </a:r>
            <a:r>
              <a:rPr lang="ru-RU" dirty="0"/>
              <a:t>, </a:t>
            </a:r>
            <a:r>
              <a:rPr lang="ru-RU" dirty="0" err="1">
                <a:hlinkClick r:id="rId20" tooltip="Корея"/>
              </a:rPr>
              <a:t>корейській</a:t>
            </a:r>
            <a:r>
              <a:rPr lang="ru-RU" dirty="0" err="1"/>
              <a:t>,</a:t>
            </a:r>
            <a:r>
              <a:rPr lang="ru-RU" dirty="0" err="1">
                <a:hlinkClick r:id="rId21" tooltip="Японія"/>
              </a:rPr>
              <a:t>японській</a:t>
            </a:r>
            <a:r>
              <a:rPr lang="ru-RU" dirty="0"/>
              <a:t> та </a:t>
            </a:r>
            <a:r>
              <a:rPr lang="ru-RU" dirty="0" err="1">
                <a:hlinkClick r:id="rId22" tooltip="В'єтнам"/>
              </a:rPr>
              <a:t>в'єтнамській</a:t>
            </a:r>
            <a:r>
              <a:rPr lang="ru-RU" dirty="0"/>
              <a:t> культурах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буквально </a:t>
            </a:r>
            <a:r>
              <a:rPr lang="ru-RU" dirty="0" err="1"/>
              <a:t>означає</a:t>
            </a:r>
            <a:r>
              <a:rPr lang="ru-RU" dirty="0"/>
              <a:t> «</a:t>
            </a:r>
            <a:r>
              <a:rPr lang="ru-RU" dirty="0" err="1"/>
              <a:t>Водяна</a:t>
            </a:r>
            <a:r>
              <a:rPr lang="ru-RU" dirty="0"/>
              <a:t> </a:t>
            </a:r>
            <a:r>
              <a:rPr lang="ru-RU" dirty="0" err="1"/>
              <a:t>зірка</a:t>
            </a:r>
            <a:r>
              <a:rPr lang="ru-RU" dirty="0"/>
              <a:t>» (</a:t>
            </a:r>
            <a:r>
              <a:rPr lang="ja-JP" altLang="en-US" dirty="0"/>
              <a:t>水星</a:t>
            </a:r>
            <a:r>
              <a:rPr lang="en-US" altLang="ja-JP" dirty="0"/>
              <a:t>), </a:t>
            </a:r>
            <a:r>
              <a:rPr lang="ru-RU" dirty="0" err="1"/>
              <a:t>базуючись</a:t>
            </a:r>
            <a:r>
              <a:rPr lang="ru-RU" dirty="0"/>
              <a:t> на </a:t>
            </a:r>
            <a:r>
              <a:rPr lang="ru-RU" dirty="0" err="1">
                <a:hlinkClick r:id="rId16" tooltip="У-сін"/>
              </a:rPr>
              <a:t>У-сін</a:t>
            </a:r>
            <a:r>
              <a:rPr lang="ru-RU" baseline="30000" dirty="0">
                <a:hlinkClick r:id="rId4"/>
              </a:rPr>
              <a:t>[15]</a:t>
            </a:r>
            <a:r>
              <a:rPr lang="ru-RU" dirty="0"/>
              <a:t>. В </a:t>
            </a:r>
            <a:r>
              <a:rPr lang="ru-RU" dirty="0" err="1">
                <a:hlinkClick r:id="rId23" tooltip="Індуїзм"/>
              </a:rPr>
              <a:t>Індійській</a:t>
            </a:r>
            <a:r>
              <a:rPr lang="ru-RU" dirty="0">
                <a:hlinkClick r:id="rId23" tooltip="Індуїзм"/>
              </a:rPr>
              <a:t> </a:t>
            </a:r>
            <a:r>
              <a:rPr lang="ru-RU" dirty="0" err="1">
                <a:hlinkClick r:id="rId23" tooltip="Індуїзм"/>
              </a:rPr>
              <a:t>міфології</a:t>
            </a:r>
            <a:r>
              <a:rPr lang="ru-RU" dirty="0"/>
              <a:t> для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використовували</a:t>
            </a:r>
            <a:r>
              <a:rPr lang="ru-RU" dirty="0"/>
              <a:t> </a:t>
            </a:r>
            <a:r>
              <a:rPr lang="ru-RU" dirty="0" err="1"/>
              <a:t>ім'я</a:t>
            </a:r>
            <a:r>
              <a:rPr lang="ru-RU" dirty="0"/>
              <a:t> бога </a:t>
            </a:r>
            <a:r>
              <a:rPr lang="ru-RU" dirty="0" err="1">
                <a:hlinkClick r:id="rId24" tooltip="Будха"/>
              </a:rPr>
              <a:t>Будхи</a:t>
            </a:r>
            <a:r>
              <a:rPr lang="ru-RU" dirty="0"/>
              <a:t> (</a:t>
            </a:r>
            <a:r>
              <a:rPr lang="hi-IN" dirty="0"/>
              <a:t>बुधः), </a:t>
            </a:r>
            <a:r>
              <a:rPr lang="ru-RU" dirty="0" err="1"/>
              <a:t>сина</a:t>
            </a:r>
            <a:r>
              <a:rPr lang="ru-RU" dirty="0"/>
              <a:t> </a:t>
            </a:r>
            <a:r>
              <a:rPr lang="ru-RU" dirty="0" err="1">
                <a:hlinkClick r:id="rId25" tooltip="Сома"/>
              </a:rPr>
              <a:t>Соми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 покровителя </a:t>
            </a:r>
            <a:r>
              <a:rPr lang="ru-RU" dirty="0" err="1">
                <a:hlinkClick r:id="rId26" tooltip="Середа"/>
              </a:rPr>
              <a:t>середи</a:t>
            </a:r>
            <a:r>
              <a:rPr lang="ru-RU" baseline="30000" dirty="0">
                <a:hlinkClick r:id="rId4"/>
              </a:rPr>
              <a:t>[16]</a:t>
            </a:r>
            <a:r>
              <a:rPr lang="ru-RU" dirty="0"/>
              <a:t>. Бог </a:t>
            </a:r>
            <a:r>
              <a:rPr lang="ru-RU" dirty="0" err="1">
                <a:hlinkClick r:id="rId27" tooltip="Одін"/>
              </a:rPr>
              <a:t>Одін</a:t>
            </a:r>
            <a:r>
              <a:rPr lang="ru-RU" dirty="0"/>
              <a:t> у </a:t>
            </a:r>
            <a:r>
              <a:rPr lang="ru-RU" dirty="0" err="1">
                <a:hlinkClick r:id="rId28" tooltip="Германська міфологія (ще не написана)"/>
              </a:rPr>
              <a:t>германській</a:t>
            </a:r>
            <a:r>
              <a:rPr lang="ru-RU" dirty="0">
                <a:hlinkClick r:id="rId28" tooltip="Германська міфологія (ще не написана)"/>
              </a:rPr>
              <a:t> </a:t>
            </a:r>
            <a:r>
              <a:rPr lang="ru-RU" dirty="0" err="1">
                <a:hlinkClick r:id="rId28" tooltip="Германська міфологія (ще не написана)"/>
              </a:rPr>
              <a:t>міфології</a:t>
            </a:r>
            <a:r>
              <a:rPr lang="ru-RU" dirty="0"/>
              <a:t> 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асоціювався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планетою </a:t>
            </a:r>
            <a:r>
              <a:rPr lang="ru-RU" dirty="0" err="1"/>
              <a:t>Меркурій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середою</a:t>
            </a:r>
            <a:r>
              <a:rPr lang="ru-RU" baseline="30000" dirty="0">
                <a:hlinkClick r:id="rId4"/>
              </a:rPr>
              <a:t>[17]</a:t>
            </a:r>
            <a:r>
              <a:rPr lang="ru-RU" dirty="0"/>
              <a:t>. </a:t>
            </a:r>
            <a:r>
              <a:rPr lang="ru-RU" dirty="0">
                <a:hlinkClick r:id="rId29" tooltip="Майя (цивілізація)"/>
              </a:rPr>
              <a:t>Майя</a:t>
            </a:r>
            <a:r>
              <a:rPr lang="ru-RU" dirty="0"/>
              <a:t> </a:t>
            </a:r>
            <a:r>
              <a:rPr lang="ru-RU" dirty="0" err="1"/>
              <a:t>уявляли</a:t>
            </a:r>
            <a:r>
              <a:rPr lang="ru-RU" dirty="0"/>
              <a:t> </a:t>
            </a:r>
            <a:r>
              <a:rPr lang="ru-RU" dirty="0" err="1"/>
              <a:t>Меркурій</a:t>
            </a:r>
            <a:r>
              <a:rPr lang="ru-RU" dirty="0"/>
              <a:t> як сову (</a:t>
            </a:r>
            <a:r>
              <a:rPr lang="ru-RU" dirty="0" err="1"/>
              <a:t>або</a:t>
            </a:r>
            <a:r>
              <a:rPr lang="ru-RU" dirty="0"/>
              <a:t>, </a:t>
            </a:r>
            <a:r>
              <a:rPr lang="ru-RU" dirty="0" err="1"/>
              <a:t>можливо</a:t>
            </a:r>
            <a:r>
              <a:rPr lang="ru-RU" dirty="0"/>
              <a:t>, як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сови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відповідали</a:t>
            </a:r>
            <a:r>
              <a:rPr lang="ru-RU" dirty="0"/>
              <a:t> </a:t>
            </a:r>
            <a:r>
              <a:rPr lang="ru-RU" dirty="0" err="1"/>
              <a:t>ранковому</a:t>
            </a:r>
            <a:r>
              <a:rPr lang="ru-RU" dirty="0"/>
              <a:t> </a:t>
            </a:r>
            <a:r>
              <a:rPr lang="ru-RU" dirty="0" err="1"/>
              <a:t>Меркурію</a:t>
            </a:r>
            <a:r>
              <a:rPr lang="ru-RU" dirty="0"/>
              <a:t>, а </a:t>
            </a:r>
            <a:r>
              <a:rPr lang="ru-RU" dirty="0" err="1"/>
              <a:t>дві</a:t>
            </a:r>
            <a:r>
              <a:rPr lang="ru-RU" dirty="0"/>
              <a:t> — </a:t>
            </a:r>
            <a:r>
              <a:rPr lang="ru-RU" dirty="0" err="1"/>
              <a:t>вечірньому</a:t>
            </a:r>
            <a:r>
              <a:rPr lang="ru-RU" dirty="0"/>
              <a:t>), яка </a:t>
            </a:r>
            <a:r>
              <a:rPr lang="ru-RU" dirty="0" err="1"/>
              <a:t>була</a:t>
            </a:r>
            <a:r>
              <a:rPr lang="ru-RU" dirty="0"/>
              <a:t> посланцем замогильного </a:t>
            </a:r>
            <a:r>
              <a:rPr lang="ru-RU" dirty="0" err="1"/>
              <a:t>світу</a:t>
            </a:r>
            <a:r>
              <a:rPr lang="ru-RU" baseline="30000" dirty="0">
                <a:hlinkClick r:id="rId4"/>
              </a:rPr>
              <a:t>[18]</a:t>
            </a:r>
            <a:r>
              <a:rPr lang="ru-RU" dirty="0"/>
              <a:t>.</a:t>
            </a:r>
          </a:p>
          <a:p>
            <a:r>
              <a:rPr lang="ru-RU" dirty="0"/>
              <a:t>В </a:t>
            </a:r>
            <a:r>
              <a:rPr lang="ru-RU" dirty="0" err="1">
                <a:hlinkClick r:id="rId30" tooltip="Індійська астрономія"/>
              </a:rPr>
              <a:t>індійському</a:t>
            </a:r>
            <a:r>
              <a:rPr lang="ru-RU" dirty="0">
                <a:hlinkClick r:id="rId30" tooltip="Індійська астрономія"/>
              </a:rPr>
              <a:t> </a:t>
            </a:r>
            <a:r>
              <a:rPr lang="ru-RU" dirty="0" err="1">
                <a:hlinkClick r:id="rId30" tooltip="Індійська астрономія"/>
              </a:rPr>
              <a:t>астрономічному</a:t>
            </a:r>
            <a:r>
              <a:rPr lang="ru-RU" dirty="0"/>
              <a:t> </a:t>
            </a:r>
            <a:r>
              <a:rPr lang="ru-RU" dirty="0" err="1"/>
              <a:t>трактаті</a:t>
            </a:r>
            <a:r>
              <a:rPr lang="ru-RU" dirty="0"/>
              <a:t> </a:t>
            </a:r>
            <a:r>
              <a:rPr lang="ru-RU" dirty="0">
                <a:hlinkClick r:id="rId31" tooltip="Сур'я-сиддханта (ще не написана)"/>
              </a:rPr>
              <a:t>«</a:t>
            </a:r>
            <a:r>
              <a:rPr lang="ru-RU" dirty="0" err="1">
                <a:hlinkClick r:id="rId31" tooltip="Сур'я-сиддханта (ще не написана)"/>
              </a:rPr>
              <a:t>Сур'я-сиддханта</a:t>
            </a:r>
            <a:r>
              <a:rPr lang="ru-RU" dirty="0">
                <a:hlinkClick r:id="rId31" tooltip="Сур'я-сиддханта (ще не написана)"/>
              </a:rPr>
              <a:t>»</a:t>
            </a:r>
            <a:r>
              <a:rPr lang="ru-RU" dirty="0"/>
              <a:t>, </a:t>
            </a:r>
            <a:r>
              <a:rPr lang="ru-RU" dirty="0" err="1"/>
              <a:t>написаному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en-US" dirty="0"/>
              <a:t>V </a:t>
            </a:r>
            <a:r>
              <a:rPr lang="ru-RU" dirty="0"/>
              <a:t>ст., </a:t>
            </a:r>
            <a:r>
              <a:rPr lang="ru-RU" dirty="0" err="1"/>
              <a:t>діаметр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оцінено</a:t>
            </a:r>
            <a:r>
              <a:rPr lang="ru-RU" dirty="0"/>
              <a:t> у 4840 км; </a:t>
            </a:r>
            <a:r>
              <a:rPr lang="ru-RU" dirty="0" err="1"/>
              <a:t>помилка</a:t>
            </a:r>
            <a:r>
              <a:rPr lang="ru-RU" dirty="0"/>
              <a:t> в </a:t>
            </a:r>
            <a:r>
              <a:rPr lang="ru-RU" dirty="0" err="1"/>
              <a:t>порівнянні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справжнім</a:t>
            </a:r>
            <a:r>
              <a:rPr lang="ru-RU" dirty="0"/>
              <a:t> </a:t>
            </a:r>
            <a:r>
              <a:rPr lang="ru-RU" dirty="0" err="1"/>
              <a:t>діаметром</a:t>
            </a:r>
            <a:r>
              <a:rPr lang="ru-RU" dirty="0"/>
              <a:t> (4880 км) </a:t>
            </a:r>
            <a:r>
              <a:rPr lang="ru-RU" dirty="0" err="1"/>
              <a:t>менше</a:t>
            </a:r>
            <a:r>
              <a:rPr lang="ru-RU" dirty="0"/>
              <a:t> за 1%.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базувалася</a:t>
            </a:r>
            <a:r>
              <a:rPr lang="ru-RU" dirty="0"/>
              <a:t> на неточному </a:t>
            </a:r>
            <a:r>
              <a:rPr lang="ru-RU" dirty="0" err="1"/>
              <a:t>припущенні</a:t>
            </a:r>
            <a:r>
              <a:rPr lang="ru-RU" dirty="0"/>
              <a:t> про </a:t>
            </a:r>
            <a:r>
              <a:rPr lang="ru-RU" dirty="0" err="1"/>
              <a:t>кутовий</a:t>
            </a:r>
            <a:r>
              <a:rPr lang="ru-RU" dirty="0"/>
              <a:t> </a:t>
            </a:r>
            <a:r>
              <a:rPr lang="ru-RU" dirty="0" err="1"/>
              <a:t>діаметр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вважали</a:t>
            </a:r>
            <a:r>
              <a:rPr lang="ru-RU" dirty="0"/>
              <a:t> за 3 </a:t>
            </a:r>
            <a:r>
              <a:rPr lang="ru-RU" dirty="0" err="1"/>
              <a:t>кутові</a:t>
            </a:r>
            <a:r>
              <a:rPr lang="ru-RU" dirty="0"/>
              <a:t> </a:t>
            </a:r>
            <a:r>
              <a:rPr lang="ru-RU" dirty="0" err="1"/>
              <a:t>хвилини</a:t>
            </a:r>
            <a:r>
              <a:rPr lang="ru-RU" dirty="0"/>
              <a:t>.</a:t>
            </a:r>
          </a:p>
          <a:p>
            <a:r>
              <a:rPr lang="ru-RU" dirty="0" err="1"/>
              <a:t>Середньовічний</a:t>
            </a:r>
            <a:r>
              <a:rPr lang="ru-RU" dirty="0"/>
              <a:t> </a:t>
            </a:r>
            <a:r>
              <a:rPr lang="ru-RU" dirty="0" err="1">
                <a:hlinkClick r:id="rId32" tooltip="Андалусія"/>
              </a:rPr>
              <a:t>андалузький</a:t>
            </a:r>
            <a:r>
              <a:rPr lang="ru-RU" dirty="0"/>
              <a:t> астроном </a:t>
            </a:r>
            <a:r>
              <a:rPr lang="ru-RU" dirty="0" err="1">
                <a:hlinkClick r:id="rId33" tooltip="Арзахель (ще не написана)"/>
              </a:rPr>
              <a:t>Арзахель</a:t>
            </a:r>
            <a:r>
              <a:rPr lang="ru-RU" dirty="0"/>
              <a:t> описав </a:t>
            </a:r>
            <a:r>
              <a:rPr lang="ru-RU" dirty="0">
                <a:hlinkClick r:id="rId34" tooltip="Деферент (ще не написана)"/>
              </a:rPr>
              <a:t>деферент</a:t>
            </a:r>
            <a:r>
              <a:rPr lang="ru-RU" dirty="0"/>
              <a:t> </a:t>
            </a:r>
            <a:r>
              <a:rPr lang="ru-RU" dirty="0" err="1"/>
              <a:t>геоцентричної</a:t>
            </a:r>
            <a:r>
              <a:rPr lang="ru-RU" dirty="0"/>
              <a:t> </a:t>
            </a:r>
            <a:r>
              <a:rPr lang="ru-RU" dirty="0" err="1"/>
              <a:t>орбіти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як овал на </a:t>
            </a:r>
            <a:r>
              <a:rPr lang="ru-RU" dirty="0" err="1"/>
              <a:t>кшалт</a:t>
            </a:r>
            <a:r>
              <a:rPr lang="ru-RU" dirty="0"/>
              <a:t> </a:t>
            </a:r>
            <a:r>
              <a:rPr lang="ru-RU" dirty="0" err="1">
                <a:hlinkClick r:id="rId35" tooltip="Яйце"/>
              </a:rPr>
              <a:t>яйця</a:t>
            </a:r>
            <a:r>
              <a:rPr lang="ru-RU" dirty="0"/>
              <a:t> </a:t>
            </a:r>
            <a:r>
              <a:rPr lang="ru-RU" dirty="0" err="1"/>
              <a:t>або</a:t>
            </a:r>
            <a:r>
              <a:rPr lang="ru-RU" dirty="0"/>
              <a:t> кедрового </a:t>
            </a:r>
            <a:r>
              <a:rPr lang="ru-RU" dirty="0" err="1"/>
              <a:t>горіха</a:t>
            </a:r>
            <a:r>
              <a:rPr lang="ru-RU" dirty="0"/>
              <a:t>. Попри те, </a:t>
            </a:r>
            <a:r>
              <a:rPr lang="ru-RU" dirty="0" err="1"/>
              <a:t>здогадка</a:t>
            </a:r>
            <a:r>
              <a:rPr lang="ru-RU" dirty="0"/>
              <a:t> не мала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астрономічну</a:t>
            </a:r>
            <a:r>
              <a:rPr lang="ru-RU" dirty="0"/>
              <a:t> </a:t>
            </a:r>
            <a:r>
              <a:rPr lang="ru-RU" dirty="0" err="1"/>
              <a:t>теорію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обчислення</a:t>
            </a:r>
            <a:r>
              <a:rPr lang="ru-RU" baseline="30000" dirty="0">
                <a:hlinkClick r:id="rId4"/>
              </a:rPr>
              <a:t>[19][20]</a:t>
            </a:r>
            <a:r>
              <a:rPr lang="ru-RU" dirty="0"/>
              <a:t>. У 12 </a:t>
            </a:r>
            <a:r>
              <a:rPr lang="ru-RU" dirty="0" err="1"/>
              <a:t>сторіччі</a:t>
            </a:r>
            <a:r>
              <a:rPr lang="ru-RU" dirty="0"/>
              <a:t> </a:t>
            </a:r>
            <a:r>
              <a:rPr lang="ru-RU" dirty="0" err="1">
                <a:hlinkClick r:id="rId36" tooltip="Ібн Баджа (ще не написана)"/>
              </a:rPr>
              <a:t>Ібн</a:t>
            </a:r>
            <a:r>
              <a:rPr lang="ru-RU" dirty="0">
                <a:hlinkClick r:id="rId36" tooltip="Ібн Баджа (ще не написана)"/>
              </a:rPr>
              <a:t> </a:t>
            </a:r>
            <a:r>
              <a:rPr lang="ru-RU" dirty="0" err="1">
                <a:hlinkClick r:id="rId36" tooltip="Ібн Баджа (ще не написана)"/>
              </a:rPr>
              <a:t>Баджа</a:t>
            </a:r>
            <a:r>
              <a:rPr lang="ru-RU" dirty="0"/>
              <a:t> </a:t>
            </a:r>
            <a:r>
              <a:rPr lang="ru-RU" dirty="0" err="1"/>
              <a:t>спостерігав</a:t>
            </a:r>
            <a:r>
              <a:rPr lang="ru-RU" dirty="0"/>
              <a:t> «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чорних</a:t>
            </a:r>
            <a:r>
              <a:rPr lang="ru-RU" dirty="0"/>
              <a:t> </a:t>
            </a:r>
            <a:r>
              <a:rPr lang="ru-RU" dirty="0" err="1"/>
              <a:t>плям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». </a:t>
            </a:r>
            <a:r>
              <a:rPr lang="ru-RU" dirty="0" err="1"/>
              <a:t>Пізніше</a:t>
            </a:r>
            <a:r>
              <a:rPr lang="ru-RU" dirty="0"/>
              <a:t> в 13 ст. астрономом </a:t>
            </a:r>
            <a:r>
              <a:rPr lang="ru-RU" dirty="0" err="1">
                <a:hlinkClick r:id="rId37" tooltip="Марагінська обсерваторія (ще не написана)"/>
              </a:rPr>
              <a:t>марагінської</a:t>
            </a:r>
            <a:r>
              <a:rPr lang="ru-RU" dirty="0">
                <a:hlinkClick r:id="rId37" tooltip="Марагінська обсерваторія (ще не написана)"/>
              </a:rPr>
              <a:t> </a:t>
            </a:r>
            <a:r>
              <a:rPr lang="ru-RU" dirty="0" err="1">
                <a:hlinkClick r:id="rId37" tooltip="Марагінська обсерваторія (ще не написана)"/>
              </a:rPr>
              <a:t>обсерваторії</a:t>
            </a:r>
            <a:r>
              <a:rPr lang="ru-RU" dirty="0"/>
              <a:t> </a:t>
            </a:r>
            <a:r>
              <a:rPr lang="ru-RU" dirty="0" err="1">
                <a:hlinkClick r:id="rId38" tooltip="Кутб ад-Дін Аш-Ширазі (ще не написана)"/>
              </a:rPr>
              <a:t>Кутб</a:t>
            </a:r>
            <a:r>
              <a:rPr lang="ru-RU" dirty="0">
                <a:hlinkClick r:id="rId38" tooltip="Кутб ад-Дін Аш-Ширазі (ще не написана)"/>
              </a:rPr>
              <a:t> </a:t>
            </a:r>
            <a:r>
              <a:rPr lang="ru-RU" dirty="0" err="1">
                <a:hlinkClick r:id="rId38" tooltip="Кутб ад-Дін Аш-Ширазі (ще не написана)"/>
              </a:rPr>
              <a:t>ад-Дін</a:t>
            </a:r>
            <a:r>
              <a:rPr lang="ru-RU" dirty="0">
                <a:hlinkClick r:id="rId38" tooltip="Кутб ад-Дін Аш-Ширазі (ще не написана)"/>
              </a:rPr>
              <a:t> </a:t>
            </a:r>
            <a:r>
              <a:rPr lang="ru-RU" dirty="0" err="1">
                <a:hlinkClick r:id="rId38" tooltip="Кутб ад-Дін Аш-Ширазі (ще не написана)"/>
              </a:rPr>
              <a:t>Аш-Ширазі</a:t>
            </a:r>
            <a:r>
              <a:rPr lang="ru-RU" dirty="0"/>
              <a:t> </a:t>
            </a:r>
            <a:r>
              <a:rPr lang="ru-RU" dirty="0" err="1"/>
              <a:t>висловив</a:t>
            </a:r>
            <a:r>
              <a:rPr lang="ru-RU" dirty="0"/>
              <a:t> </a:t>
            </a:r>
            <a:r>
              <a:rPr lang="ru-RU" dirty="0" err="1"/>
              <a:t>припущення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попередник</a:t>
            </a:r>
            <a:r>
              <a:rPr lang="ru-RU" dirty="0"/>
              <a:t> </a:t>
            </a:r>
            <a:r>
              <a:rPr lang="ru-RU" dirty="0" err="1"/>
              <a:t>спостерігав</a:t>
            </a:r>
            <a:r>
              <a:rPr lang="ru-RU" dirty="0"/>
              <a:t>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та/</a:t>
            </a:r>
            <a:r>
              <a:rPr lang="ru-RU" dirty="0" err="1"/>
              <a:t>чи</a:t>
            </a:r>
            <a:r>
              <a:rPr lang="ru-RU" dirty="0"/>
              <a:t> </a:t>
            </a:r>
            <a:r>
              <a:rPr lang="ru-RU" dirty="0" err="1">
                <a:hlinkClick r:id="rId39" tooltip="Венера (планета)"/>
              </a:rPr>
              <a:t>Венери</a:t>
            </a:r>
            <a:r>
              <a:rPr lang="ru-RU" dirty="0"/>
              <a:t> по диску </a:t>
            </a:r>
            <a:r>
              <a:rPr lang="ru-RU" dirty="0" err="1"/>
              <a:t>Сонця</a:t>
            </a:r>
            <a:r>
              <a:rPr lang="ru-RU" baseline="30000" dirty="0">
                <a:hlinkClick r:id="rId4"/>
              </a:rPr>
              <a:t>[21]</a:t>
            </a:r>
            <a:r>
              <a:rPr lang="ru-RU" dirty="0"/>
              <a:t> (</a:t>
            </a:r>
            <a:r>
              <a:rPr lang="ru-RU" dirty="0" err="1"/>
              <a:t>більшість</a:t>
            </a:r>
            <a:r>
              <a:rPr lang="ru-RU" dirty="0"/>
              <a:t> таких </a:t>
            </a:r>
            <a:r>
              <a:rPr lang="ru-RU" dirty="0" err="1"/>
              <a:t>середньовічних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 про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 як </a:t>
            </a:r>
            <a:r>
              <a:rPr lang="ru-RU" dirty="0" err="1"/>
              <a:t>спостереження</a:t>
            </a:r>
            <a:r>
              <a:rPr lang="ru-RU" dirty="0"/>
              <a:t> </a:t>
            </a:r>
            <a:r>
              <a:rPr lang="ru-RU" dirty="0" err="1">
                <a:hlinkClick r:id="rId40" tooltip="Сонячні плями"/>
              </a:rPr>
              <a:t>сонячних</a:t>
            </a:r>
            <a:r>
              <a:rPr lang="ru-RU" dirty="0">
                <a:hlinkClick r:id="rId40" tooltip="Сонячні плями"/>
              </a:rPr>
              <a:t> </a:t>
            </a:r>
            <a:r>
              <a:rPr lang="ru-RU" dirty="0" err="1">
                <a:hlinkClick r:id="rId40" tooltip="Сонячні плями"/>
              </a:rPr>
              <a:t>плям</a:t>
            </a:r>
            <a:r>
              <a:rPr lang="ru-RU" baseline="30000" dirty="0">
                <a:hlinkClick r:id="rId4"/>
              </a:rPr>
              <a:t>[22]</a:t>
            </a:r>
            <a:r>
              <a:rPr lang="ru-RU" dirty="0"/>
              <a:t>). В </a:t>
            </a:r>
            <a:r>
              <a:rPr lang="ru-RU" dirty="0" err="1"/>
              <a:t>Індії</a:t>
            </a:r>
            <a:r>
              <a:rPr lang="ru-RU" dirty="0"/>
              <a:t> астроном </a:t>
            </a:r>
            <a:r>
              <a:rPr lang="ru-RU" dirty="0" err="1">
                <a:hlinkClick r:id="rId41" tooltip="Кералійська школа астрономії та математики (ще не написана)"/>
              </a:rPr>
              <a:t>кералійської</a:t>
            </a:r>
            <a:r>
              <a:rPr lang="ru-RU" dirty="0">
                <a:hlinkClick r:id="rId41" tooltip="Кералійська школа астрономії та математики (ще не написана)"/>
              </a:rPr>
              <a:t> </a:t>
            </a:r>
            <a:r>
              <a:rPr lang="ru-RU" dirty="0" err="1">
                <a:hlinkClick r:id="rId41" tooltip="Кералійська школа астрономії та математики (ще не написана)"/>
              </a:rPr>
              <a:t>школи</a:t>
            </a:r>
            <a:r>
              <a:rPr lang="ru-RU" dirty="0"/>
              <a:t> </a:t>
            </a:r>
            <a:r>
              <a:rPr lang="ru-RU" dirty="0" err="1">
                <a:hlinkClick r:id="rId42" tooltip="Нілаканса Сомаяджи (ще не написана)"/>
              </a:rPr>
              <a:t>Нілаканса</a:t>
            </a:r>
            <a:r>
              <a:rPr lang="ru-RU" dirty="0">
                <a:hlinkClick r:id="rId42" tooltip="Нілаканса Сомаяджи (ще не написана)"/>
              </a:rPr>
              <a:t> </a:t>
            </a:r>
            <a:r>
              <a:rPr lang="ru-RU" dirty="0" err="1">
                <a:hlinkClick r:id="rId42" tooltip="Нілаканса Сомаяджи (ще не написана)"/>
              </a:rPr>
              <a:t>Сомаяджи</a:t>
            </a:r>
            <a:r>
              <a:rPr lang="ru-RU" dirty="0"/>
              <a:t> в 15 ст. </a:t>
            </a:r>
            <a:r>
              <a:rPr lang="ru-RU" dirty="0" err="1"/>
              <a:t>розробив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геліоцентричну</a:t>
            </a:r>
            <a:r>
              <a:rPr lang="ru-RU" dirty="0"/>
              <a:t> </a:t>
            </a:r>
            <a:r>
              <a:rPr lang="ru-RU" dirty="0" err="1"/>
              <a:t>планетарну</a:t>
            </a:r>
            <a:r>
              <a:rPr lang="ru-RU" dirty="0"/>
              <a:t> модель,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Меркурій</a:t>
            </a:r>
            <a:r>
              <a:rPr lang="ru-RU" dirty="0"/>
              <a:t> </a:t>
            </a:r>
            <a:r>
              <a:rPr lang="ru-RU" dirty="0" err="1"/>
              <a:t>обертався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, яке в свою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оберталось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система </a:t>
            </a:r>
            <a:r>
              <a:rPr lang="ru-RU" dirty="0" err="1"/>
              <a:t>була</a:t>
            </a:r>
            <a:r>
              <a:rPr lang="ru-RU" dirty="0"/>
              <a:t> схожа на </a:t>
            </a:r>
            <a:r>
              <a:rPr lang="ru-RU" dirty="0" err="1"/>
              <a:t>гео-геліоцентричну</a:t>
            </a:r>
            <a:r>
              <a:rPr lang="ru-RU" dirty="0"/>
              <a:t> </a:t>
            </a:r>
            <a:r>
              <a:rPr lang="ru-RU" dirty="0" err="1"/>
              <a:t>систему</a:t>
            </a:r>
            <a:r>
              <a:rPr lang="ru-RU" dirty="0" err="1">
                <a:hlinkClick r:id="rId43" tooltip="Тихо Браге"/>
              </a:rPr>
              <a:t>Тихо</a:t>
            </a:r>
            <a:r>
              <a:rPr lang="ru-RU" dirty="0">
                <a:hlinkClick r:id="rId43" tooltip="Тихо Браге"/>
              </a:rPr>
              <a:t> Браге</a:t>
            </a:r>
            <a:r>
              <a:rPr lang="ru-RU" dirty="0"/>
              <a:t>, </a:t>
            </a:r>
            <a:r>
              <a:rPr lang="ru-RU" dirty="0" err="1"/>
              <a:t>розроблену</a:t>
            </a:r>
            <a:r>
              <a:rPr lang="ru-RU" dirty="0"/>
              <a:t> в 16 ст.</a:t>
            </a:r>
            <a:r>
              <a:rPr lang="ru-RU" baseline="30000" dirty="0">
                <a:hlinkClick r:id="rId4"/>
              </a:rPr>
              <a:t>[23]</a:t>
            </a:r>
            <a:endParaRPr lang="ru-RU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Наземні</a:t>
            </a:r>
            <a:r>
              <a:rPr lang="ru-RU" b="1" dirty="0"/>
              <a:t> </a:t>
            </a:r>
            <a:r>
              <a:rPr lang="ru-RU" b="1" dirty="0" err="1"/>
              <a:t>телескопічні</a:t>
            </a:r>
            <a:r>
              <a:rPr lang="ru-RU" b="1" dirty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/>
            </a:r>
            <a:br>
              <a:rPr lang="ru-RU" b="1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dirty="0"/>
              <a:t>Перше </a:t>
            </a:r>
            <a:r>
              <a:rPr lang="ru-RU" dirty="0" err="1"/>
              <a:t>телескопічне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зроблене</a:t>
            </a:r>
            <a:r>
              <a:rPr lang="ru-RU" dirty="0"/>
              <a:t> </a:t>
            </a:r>
            <a:r>
              <a:rPr lang="ru-RU" dirty="0" err="1">
                <a:hlinkClick r:id="rId2" tooltip="Галілео Галілей"/>
              </a:rPr>
              <a:t>Галілео</a:t>
            </a:r>
            <a:r>
              <a:rPr lang="ru-RU" dirty="0">
                <a:hlinkClick r:id="rId2" tooltip="Галілео Галілей"/>
              </a:rPr>
              <a:t> </a:t>
            </a:r>
            <a:r>
              <a:rPr lang="ru-RU" dirty="0" err="1">
                <a:hlinkClick r:id="rId2" tooltip="Галілео Галілей"/>
              </a:rPr>
              <a:t>Галілеєм</a:t>
            </a:r>
            <a:r>
              <a:rPr lang="ru-RU" dirty="0"/>
              <a:t> на початку </a:t>
            </a:r>
            <a:r>
              <a:rPr lang="en-US" dirty="0"/>
              <a:t>XVII </a:t>
            </a:r>
            <a:r>
              <a:rPr lang="ru-RU" dirty="0"/>
              <a:t>ст.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спостерігав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 </a:t>
            </a:r>
            <a:r>
              <a:rPr lang="ru-RU" dirty="0" err="1">
                <a:hlinkClick r:id="rId3" tooltip="Венера (планета)"/>
              </a:rPr>
              <a:t>Венери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телескоп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недостатньо</a:t>
            </a:r>
            <a:r>
              <a:rPr lang="ru-RU" dirty="0"/>
              <a:t> </a:t>
            </a:r>
            <a:r>
              <a:rPr lang="ru-RU" dirty="0" err="1"/>
              <a:t>потужним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спостерігати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. 1631 року </a:t>
            </a:r>
            <a:r>
              <a:rPr lang="ru-RU" dirty="0" err="1">
                <a:hlinkClick r:id="rId4" tooltip="П'єр Гассенді"/>
              </a:rPr>
              <a:t>П'єр</a:t>
            </a:r>
            <a:r>
              <a:rPr lang="ru-RU" dirty="0">
                <a:hlinkClick r:id="rId4" tooltip="П'єр Гассенді"/>
              </a:rPr>
              <a:t> </a:t>
            </a:r>
            <a:r>
              <a:rPr lang="ru-RU" dirty="0" err="1">
                <a:hlinkClick r:id="rId4" tooltip="П'єр Гассенді"/>
              </a:rPr>
              <a:t>Гассенді</a:t>
            </a:r>
            <a:r>
              <a:rPr lang="ru-RU" dirty="0"/>
              <a:t> </a:t>
            </a:r>
            <a:r>
              <a:rPr lang="ru-RU" dirty="0" err="1"/>
              <a:t>здійснив</a:t>
            </a:r>
            <a:r>
              <a:rPr lang="ru-RU" dirty="0"/>
              <a:t> перше </a:t>
            </a:r>
            <a:r>
              <a:rPr lang="ru-RU" dirty="0" err="1"/>
              <a:t>телескопічне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 </a:t>
            </a:r>
            <a:r>
              <a:rPr lang="ru-RU" dirty="0" err="1">
                <a:hlinkClick r:id="rId5" tooltip="Проходження"/>
              </a:rPr>
              <a:t>проходження</a:t>
            </a:r>
            <a:r>
              <a:rPr lang="ru-RU" dirty="0"/>
              <a:t> </a:t>
            </a:r>
            <a:r>
              <a:rPr lang="ru-RU" dirty="0" err="1"/>
              <a:t>планети</a:t>
            </a:r>
            <a:r>
              <a:rPr lang="ru-RU" dirty="0"/>
              <a:t> перед диском </a:t>
            </a:r>
            <a:r>
              <a:rPr lang="ru-RU" dirty="0" err="1"/>
              <a:t>Сонця</a:t>
            </a:r>
            <a:r>
              <a:rPr lang="ru-RU" dirty="0"/>
              <a:t>. Момент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обчислено</a:t>
            </a:r>
            <a:r>
              <a:rPr lang="ru-RU" dirty="0"/>
              <a:t> до того </a:t>
            </a:r>
            <a:r>
              <a:rPr lang="ru-RU" dirty="0" err="1">
                <a:hlinkClick r:id="rId6" tooltip="Йоганн Кеплер"/>
              </a:rPr>
              <a:t>Йоганном</a:t>
            </a:r>
            <a:r>
              <a:rPr lang="ru-RU" dirty="0">
                <a:hlinkClick r:id="rId6" tooltip="Йоганн Кеплер"/>
              </a:rPr>
              <a:t> Кеплером</a:t>
            </a:r>
            <a:r>
              <a:rPr lang="ru-RU" dirty="0"/>
              <a:t>. 1639 року </a:t>
            </a:r>
            <a:r>
              <a:rPr lang="ru-RU" dirty="0" err="1">
                <a:hlinkClick r:id="rId7" tooltip="Джованні Батіста Зупі (ще не написана)"/>
              </a:rPr>
              <a:t>Джованні</a:t>
            </a:r>
            <a:r>
              <a:rPr lang="ru-RU" dirty="0">
                <a:hlinkClick r:id="rId7" tooltip="Джованні Батіста Зупі (ще не написана)"/>
              </a:rPr>
              <a:t> </a:t>
            </a:r>
            <a:r>
              <a:rPr lang="ru-RU" dirty="0" err="1">
                <a:hlinkClick r:id="rId7" tooltip="Джованні Батіста Зупі (ще не написана)"/>
              </a:rPr>
              <a:t>Зупі</a:t>
            </a:r>
            <a:r>
              <a:rPr lang="ru-RU" dirty="0"/>
              <a:t> за </a:t>
            </a:r>
            <a:r>
              <a:rPr lang="ru-RU" dirty="0" err="1"/>
              <a:t>допомогою</a:t>
            </a:r>
            <a:r>
              <a:rPr lang="ru-RU" dirty="0"/>
              <a:t> телескопа </a:t>
            </a:r>
            <a:r>
              <a:rPr lang="ru-RU" dirty="0" err="1"/>
              <a:t>відкрив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орбітальні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подібні</a:t>
            </a:r>
            <a:r>
              <a:rPr lang="ru-RU" dirty="0"/>
              <a:t> фазам </a:t>
            </a:r>
            <a:r>
              <a:rPr lang="ru-RU" dirty="0" err="1"/>
              <a:t>Місяця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Венери</a:t>
            </a:r>
            <a:r>
              <a:rPr lang="ru-RU" dirty="0"/>
              <a:t>. </a:t>
            </a:r>
            <a:r>
              <a:rPr lang="ru-RU" dirty="0" err="1"/>
              <a:t>Спостереження</a:t>
            </a:r>
            <a:r>
              <a:rPr lang="ru-RU" dirty="0"/>
              <a:t> остаточно довели,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Меркурій</a:t>
            </a:r>
            <a:r>
              <a:rPr lang="ru-RU" dirty="0"/>
              <a:t> </a:t>
            </a:r>
            <a:r>
              <a:rPr lang="ru-RU" dirty="0" err="1"/>
              <a:t>обертається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baseline="30000" dirty="0">
                <a:hlinkClick r:id="rId8"/>
              </a:rPr>
              <a:t>[24]</a:t>
            </a:r>
            <a:r>
              <a:rPr lang="ru-RU" dirty="0"/>
              <a:t>.</a:t>
            </a:r>
          </a:p>
          <a:p>
            <a:r>
              <a:rPr lang="ru-RU" dirty="0" err="1">
                <a:hlinkClick r:id="rId9" tooltip="Покриття (астрономія)"/>
              </a:rPr>
              <a:t>Покриття</a:t>
            </a:r>
            <a:r>
              <a:rPr lang="ru-RU" dirty="0"/>
              <a:t> </a:t>
            </a:r>
            <a:r>
              <a:rPr lang="ru-RU" dirty="0" err="1"/>
              <a:t>однією</a:t>
            </a:r>
            <a:r>
              <a:rPr lang="ru-RU" dirty="0"/>
              <a:t> планетою диска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. Венера </a:t>
            </a:r>
            <a:r>
              <a:rPr lang="ru-RU" dirty="0" err="1"/>
              <a:t>покриває</a:t>
            </a:r>
            <a:r>
              <a:rPr lang="ru-RU" dirty="0"/>
              <a:t> </a:t>
            </a:r>
            <a:r>
              <a:rPr lang="ru-RU" dirty="0" err="1"/>
              <a:t>Меркурій</a:t>
            </a:r>
            <a:r>
              <a:rPr lang="ru-RU" dirty="0"/>
              <a:t> раз на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століть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подія</a:t>
            </a:r>
            <a:r>
              <a:rPr lang="ru-RU" dirty="0"/>
              <a:t> </a:t>
            </a:r>
            <a:r>
              <a:rPr lang="ru-RU" dirty="0" err="1"/>
              <a:t>спостерігалась</a:t>
            </a:r>
            <a:r>
              <a:rPr lang="ru-RU" dirty="0"/>
              <a:t>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одного разу — 28 </a:t>
            </a:r>
            <a:r>
              <a:rPr lang="ru-RU" dirty="0" err="1"/>
              <a:t>травня</a:t>
            </a:r>
            <a:r>
              <a:rPr lang="ru-RU" dirty="0"/>
              <a:t> 1737 року </a:t>
            </a:r>
            <a:r>
              <a:rPr lang="ru-RU" dirty="0">
                <a:hlinkClick r:id="rId10" tooltip="Джон Бевіс"/>
              </a:rPr>
              <a:t>Джоном </a:t>
            </a:r>
            <a:r>
              <a:rPr lang="ru-RU" dirty="0" err="1">
                <a:hlinkClick r:id="rId10" tooltip="Джон Бевіс"/>
              </a:rPr>
              <a:t>Бевісом</a:t>
            </a:r>
            <a:r>
              <a:rPr lang="ru-RU" dirty="0"/>
              <a:t> у </a:t>
            </a:r>
            <a:r>
              <a:rPr lang="ru-RU" dirty="0" err="1">
                <a:hlinkClick r:id="rId11" tooltip="Гринвіцька обсерваторія"/>
              </a:rPr>
              <a:t>Гринвіцькій</a:t>
            </a:r>
            <a:r>
              <a:rPr lang="ru-RU" dirty="0">
                <a:hlinkClick r:id="rId11" tooltip="Гринвіцька обсерваторія"/>
              </a:rPr>
              <a:t> </a:t>
            </a:r>
            <a:r>
              <a:rPr lang="ru-RU" dirty="0" err="1">
                <a:hlinkClick r:id="rId11" tooltip="Гринвіцька обсерваторія"/>
              </a:rPr>
              <a:t>обсерваторії</a:t>
            </a:r>
            <a:r>
              <a:rPr lang="ru-RU" baseline="30000" dirty="0">
                <a:hlinkClick r:id="rId8"/>
              </a:rPr>
              <a:t>[25]</a:t>
            </a:r>
            <a:r>
              <a:rPr lang="ru-RU" dirty="0"/>
              <a:t>. </a:t>
            </a:r>
            <a:r>
              <a:rPr lang="ru-RU" dirty="0" err="1"/>
              <a:t>Наступне</a:t>
            </a:r>
            <a:r>
              <a:rPr lang="ru-RU" dirty="0"/>
              <a:t> </a:t>
            </a:r>
            <a:r>
              <a:rPr lang="ru-RU" dirty="0" err="1"/>
              <a:t>покриття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Венерою </a:t>
            </a:r>
            <a:r>
              <a:rPr lang="ru-RU" dirty="0" err="1"/>
              <a:t>відбудеться</a:t>
            </a:r>
            <a:r>
              <a:rPr lang="ru-RU" dirty="0"/>
              <a:t> 3 </a:t>
            </a:r>
            <a:r>
              <a:rPr lang="ru-RU" dirty="0" err="1"/>
              <a:t>грудня</a:t>
            </a:r>
            <a:r>
              <a:rPr lang="ru-RU" dirty="0"/>
              <a:t> 2133 року</a:t>
            </a:r>
            <a:r>
              <a:rPr lang="ru-RU" baseline="30000" dirty="0">
                <a:hlinkClick r:id="rId8"/>
              </a:rPr>
              <a:t>[26]</a:t>
            </a:r>
            <a:r>
              <a:rPr lang="ru-RU" dirty="0"/>
              <a:t>.</a:t>
            </a:r>
          </a:p>
          <a:p>
            <a:r>
              <a:rPr lang="ru-RU" dirty="0" err="1"/>
              <a:t>Труднощі</a:t>
            </a:r>
            <a:r>
              <a:rPr lang="ru-RU" dirty="0"/>
              <a:t>, </a:t>
            </a:r>
            <a:r>
              <a:rPr lang="ru-RU" dirty="0" err="1"/>
              <a:t>притаманні</a:t>
            </a:r>
            <a:r>
              <a:rPr lang="ru-RU" dirty="0"/>
              <a:t> </a:t>
            </a:r>
            <a:r>
              <a:rPr lang="ru-RU" dirty="0" err="1"/>
              <a:t>спостереженню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, </a:t>
            </a:r>
            <a:r>
              <a:rPr lang="ru-RU" dirty="0" err="1"/>
              <a:t>зумовили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довгий</a:t>
            </a:r>
            <a:r>
              <a:rPr lang="ru-RU" dirty="0"/>
              <a:t> час </a:t>
            </a:r>
            <a:r>
              <a:rPr lang="ru-RU" dirty="0" err="1"/>
              <a:t>залишався</a:t>
            </a:r>
            <a:r>
              <a:rPr lang="ru-RU" dirty="0"/>
              <a:t> </a:t>
            </a:r>
            <a:r>
              <a:rPr lang="ru-RU" dirty="0" err="1"/>
              <a:t>найменш</a:t>
            </a:r>
            <a:r>
              <a:rPr lang="ru-RU" dirty="0"/>
              <a:t> </a:t>
            </a:r>
            <a:r>
              <a:rPr lang="ru-RU" dirty="0" err="1"/>
              <a:t>вивченою</a:t>
            </a:r>
            <a:r>
              <a:rPr lang="ru-RU" dirty="0"/>
              <a:t> планетою. 1800 року </a:t>
            </a:r>
            <a:r>
              <a:rPr lang="ru-RU" dirty="0" err="1">
                <a:hlinkClick r:id="rId12" tooltip="Йоганн Шретер (ще не написана)"/>
              </a:rPr>
              <a:t>Йоганн</a:t>
            </a:r>
            <a:r>
              <a:rPr lang="ru-RU" dirty="0">
                <a:hlinkClick r:id="rId12" tooltip="Йоганн Шретер (ще не написана)"/>
              </a:rPr>
              <a:t> </a:t>
            </a:r>
            <a:r>
              <a:rPr lang="ru-RU" dirty="0" err="1">
                <a:hlinkClick r:id="rId12" tooltip="Йоганн Шретер (ще не написана)"/>
              </a:rPr>
              <a:t>Шретер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вів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, </a:t>
            </a:r>
            <a:r>
              <a:rPr lang="ru-RU" dirty="0" err="1"/>
              <a:t>оголосив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виявив</a:t>
            </a:r>
            <a:r>
              <a:rPr lang="ru-RU" dirty="0"/>
              <a:t> на </a:t>
            </a:r>
            <a:r>
              <a:rPr lang="ru-RU" dirty="0" err="1"/>
              <a:t>ній</a:t>
            </a:r>
            <a:r>
              <a:rPr lang="ru-RU" dirty="0"/>
              <a:t> гори </a:t>
            </a:r>
            <a:r>
              <a:rPr lang="ru-RU" dirty="0" err="1"/>
              <a:t>висотою</a:t>
            </a:r>
            <a:r>
              <a:rPr lang="ru-RU" dirty="0"/>
              <a:t> 20 км. </a:t>
            </a:r>
            <a:r>
              <a:rPr lang="ru-RU" dirty="0" err="1">
                <a:hlinkClick r:id="rId13" tooltip="Фрідріх Вільгельм Бессель"/>
              </a:rPr>
              <a:t>Фрідріх</a:t>
            </a:r>
            <a:r>
              <a:rPr lang="ru-RU" dirty="0">
                <a:hlinkClick r:id="rId13" tooltip="Фрідріх Вільгельм Бессель"/>
              </a:rPr>
              <a:t> Бессель</a:t>
            </a:r>
            <a:r>
              <a:rPr lang="ru-RU" dirty="0"/>
              <a:t>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замальовки</a:t>
            </a:r>
            <a:r>
              <a:rPr lang="ru-RU" dirty="0"/>
              <a:t> </a:t>
            </a:r>
            <a:r>
              <a:rPr lang="ru-RU" dirty="0" err="1"/>
              <a:t>Шретера</a:t>
            </a:r>
            <a:r>
              <a:rPr lang="ru-RU" dirty="0"/>
              <a:t>, </a:t>
            </a:r>
            <a:r>
              <a:rPr lang="ru-RU" dirty="0" err="1"/>
              <a:t>помилково</a:t>
            </a:r>
            <a:r>
              <a:rPr lang="ru-RU" dirty="0"/>
              <a:t> </a:t>
            </a:r>
            <a:r>
              <a:rPr lang="ru-RU" dirty="0" err="1"/>
              <a:t>визначив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осі</a:t>
            </a:r>
            <a:r>
              <a:rPr lang="ru-RU" dirty="0"/>
              <a:t> за 24 </a:t>
            </a:r>
            <a:r>
              <a:rPr lang="ru-RU" dirty="0" err="1"/>
              <a:t>години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нахил</a:t>
            </a:r>
            <a:r>
              <a:rPr lang="ru-RU" dirty="0"/>
              <a:t> </a:t>
            </a:r>
            <a:r>
              <a:rPr lang="ru-RU" dirty="0" err="1"/>
              <a:t>осі</a:t>
            </a:r>
            <a:r>
              <a:rPr lang="ru-RU" dirty="0"/>
              <a:t> у 70°</a:t>
            </a:r>
            <a:r>
              <a:rPr lang="ru-RU" baseline="30000" dirty="0">
                <a:hlinkClick r:id="rId8"/>
              </a:rPr>
              <a:t>[27]</a:t>
            </a:r>
            <a:r>
              <a:rPr lang="ru-RU" dirty="0"/>
              <a:t>. У 1880-х роках </a:t>
            </a:r>
            <a:r>
              <a:rPr lang="ru-RU" dirty="0" err="1">
                <a:hlinkClick r:id="rId14" tooltip="Джованні Скіапареллі"/>
              </a:rPr>
              <a:t>Джованні</a:t>
            </a:r>
            <a:r>
              <a:rPr lang="ru-RU" dirty="0">
                <a:hlinkClick r:id="rId14" tooltip="Джованні Скіапареллі"/>
              </a:rPr>
              <a:t> </a:t>
            </a:r>
            <a:r>
              <a:rPr lang="ru-RU" dirty="0" err="1">
                <a:hlinkClick r:id="rId14" tooltip="Джованні Скіапареллі"/>
              </a:rPr>
              <a:t>Скіапареллі</a:t>
            </a:r>
            <a:r>
              <a:rPr lang="ru-RU" dirty="0"/>
              <a:t> </a:t>
            </a:r>
            <a:r>
              <a:rPr lang="ru-RU" dirty="0" err="1"/>
              <a:t>картографував</a:t>
            </a:r>
            <a:r>
              <a:rPr lang="ru-RU" dirty="0"/>
              <a:t> планету </a:t>
            </a:r>
            <a:r>
              <a:rPr lang="ru-RU" dirty="0" err="1"/>
              <a:t>більш</a:t>
            </a:r>
            <a:r>
              <a:rPr lang="ru-RU" dirty="0"/>
              <a:t> точно </a:t>
            </a:r>
            <a:r>
              <a:rPr lang="ru-RU" dirty="0" err="1"/>
              <a:t>і</a:t>
            </a:r>
            <a:r>
              <a:rPr lang="ru-RU" dirty="0"/>
              <a:t> припустив,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становить 88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збігається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 </a:t>
            </a:r>
            <a:r>
              <a:rPr lang="ru-RU" dirty="0" err="1">
                <a:hlinkClick r:id="rId15" tooltip="Сидеричний період"/>
              </a:rPr>
              <a:t>сидеричним</a:t>
            </a:r>
            <a:r>
              <a:rPr lang="ru-RU" dirty="0">
                <a:hlinkClick r:id="rId15" tooltip="Сидеричний період"/>
              </a:rPr>
              <a:t> </a:t>
            </a:r>
            <a:r>
              <a:rPr lang="ru-RU" dirty="0" err="1">
                <a:hlinkClick r:id="rId15" tooltip="Сидеричний період"/>
              </a:rPr>
              <a:t>періодом</a:t>
            </a:r>
            <a:r>
              <a:rPr lang="ru-RU" dirty="0"/>
              <a:t> 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через </a:t>
            </a:r>
            <a:r>
              <a:rPr lang="ru-RU" dirty="0" err="1"/>
              <a:t>припливні</a:t>
            </a:r>
            <a:r>
              <a:rPr lang="ru-RU" dirty="0"/>
              <a:t> сил</a:t>
            </a:r>
            <a:r>
              <a:rPr lang="ru-RU" baseline="30000" dirty="0">
                <a:hlinkClick r:id="rId8"/>
              </a:rPr>
              <a:t>[28]</a:t>
            </a:r>
            <a:r>
              <a:rPr lang="ru-RU" dirty="0"/>
              <a:t>. Цей феномен, </a:t>
            </a:r>
            <a:r>
              <a:rPr lang="ru-RU" dirty="0" err="1"/>
              <a:t>відомий</a:t>
            </a:r>
            <a:r>
              <a:rPr lang="ru-RU" dirty="0"/>
              <a:t> як </a:t>
            </a:r>
            <a:r>
              <a:rPr lang="ru-RU" dirty="0" err="1"/>
              <a:t>синхронне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, </a:t>
            </a:r>
            <a:r>
              <a:rPr lang="ru-RU" dirty="0" err="1"/>
              <a:t>властивий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Місяцю</a:t>
            </a:r>
            <a:r>
              <a:rPr lang="ru-RU" dirty="0"/>
              <a:t>. Роботу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картографування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продовжено</a:t>
            </a:r>
            <a:r>
              <a:rPr lang="ru-RU" dirty="0"/>
              <a:t> </a:t>
            </a:r>
            <a:r>
              <a:rPr lang="ru-RU" dirty="0" err="1">
                <a:hlinkClick r:id="rId16" tooltip="Ежен Мішель Антоніаді"/>
              </a:rPr>
              <a:t>Еженом</a:t>
            </a:r>
            <a:r>
              <a:rPr lang="ru-RU" dirty="0">
                <a:hlinkClick r:id="rId16" tooltip="Ежен Мішель Антоніаді"/>
              </a:rPr>
              <a:t> </a:t>
            </a:r>
            <a:r>
              <a:rPr lang="ru-RU" dirty="0" err="1">
                <a:hlinkClick r:id="rId16" tooltip="Ежен Мішель Антоніаді"/>
              </a:rPr>
              <a:t>Антоніаді</a:t>
            </a:r>
            <a:r>
              <a:rPr lang="ru-RU" dirty="0"/>
              <a:t>. 1934 року </a:t>
            </a:r>
            <a:r>
              <a:rPr lang="ru-RU" dirty="0" err="1"/>
              <a:t>він</a:t>
            </a:r>
            <a:r>
              <a:rPr lang="ru-RU" dirty="0"/>
              <a:t> видав книгу,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подано </a:t>
            </a:r>
            <a:r>
              <a:rPr lang="ru-RU" dirty="0" err="1"/>
              <a:t>старі</a:t>
            </a:r>
            <a:r>
              <a:rPr lang="ru-RU" dirty="0"/>
              <a:t> </a:t>
            </a:r>
            <a:r>
              <a:rPr lang="ru-RU" dirty="0" err="1"/>
              <a:t>карти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baseline="30000" dirty="0">
                <a:hlinkClick r:id="rId8"/>
              </a:rPr>
              <a:t>[29]</a:t>
            </a:r>
            <a:r>
              <a:rPr lang="ru-RU" dirty="0"/>
              <a:t>. </a:t>
            </a:r>
            <a:r>
              <a:rPr lang="ru-RU" dirty="0" err="1"/>
              <a:t>Чимало</a:t>
            </a:r>
            <a:r>
              <a:rPr lang="ru-RU" dirty="0"/>
              <a:t> деталей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отримали</a:t>
            </a:r>
            <a:r>
              <a:rPr lang="ru-RU" dirty="0"/>
              <a:t> свою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картами </a:t>
            </a:r>
            <a:r>
              <a:rPr lang="ru-RU" dirty="0" err="1"/>
              <a:t>Антоніаді</a:t>
            </a:r>
            <a:r>
              <a:rPr lang="ru-RU" baseline="30000" dirty="0">
                <a:hlinkClick r:id="rId8"/>
              </a:rPr>
              <a:t>[30]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червні</a:t>
            </a:r>
            <a:r>
              <a:rPr lang="ru-RU" dirty="0"/>
              <a:t> 1962 року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науковців</a:t>
            </a:r>
            <a:r>
              <a:rPr lang="ru-RU" dirty="0"/>
              <a:t> </a:t>
            </a:r>
            <a:r>
              <a:rPr lang="ru-RU" dirty="0" err="1">
                <a:hlinkClick r:id="rId17" tooltip="Інститут радіотехніки та електроніки ім. В. О. Котельнікова РАН (ще не написана)"/>
              </a:rPr>
              <a:t>Інституту</a:t>
            </a:r>
            <a:r>
              <a:rPr lang="ru-RU" dirty="0">
                <a:hlinkClick r:id="rId17" tooltip="Інститут радіотехніки та електроніки ім. В. О. Котельнікова РАН (ще не написана)"/>
              </a:rPr>
              <a:t> </a:t>
            </a:r>
            <a:r>
              <a:rPr lang="ru-RU" dirty="0" err="1">
                <a:hlinkClick r:id="rId17" tooltip="Інститут радіотехніки та електроніки ім. В. О. Котельнікова РАН (ще не написана)"/>
              </a:rPr>
              <a:t>радіотехніки</a:t>
            </a:r>
            <a:r>
              <a:rPr lang="ru-RU" dirty="0">
                <a:hlinkClick r:id="rId17" tooltip="Інститут радіотехніки та електроніки ім. В. О. Котельнікова РАН (ще не написана)"/>
              </a:rPr>
              <a:t> та </a:t>
            </a:r>
            <a:r>
              <a:rPr lang="ru-RU" dirty="0" err="1">
                <a:hlinkClick r:id="rId17" tooltip="Інститут радіотехніки та електроніки ім. В. О. Котельнікова РАН (ще не написана)"/>
              </a:rPr>
              <a:t>електроніки</a:t>
            </a:r>
            <a:r>
              <a:rPr lang="ru-RU" dirty="0"/>
              <a:t> </a:t>
            </a:r>
            <a:r>
              <a:rPr lang="ru-RU" dirty="0" err="1">
                <a:hlinkClick r:id="rId18" tooltip="Академія наук СРСР"/>
              </a:rPr>
              <a:t>Академії</a:t>
            </a:r>
            <a:r>
              <a:rPr lang="ru-RU" dirty="0">
                <a:hlinkClick r:id="rId18" tooltip="Академія наук СРСР"/>
              </a:rPr>
              <a:t> наук СРСР</a:t>
            </a:r>
            <a:r>
              <a:rPr lang="ru-RU" dirty="0"/>
              <a:t> 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 </a:t>
            </a:r>
            <a:r>
              <a:rPr lang="ru-RU" dirty="0" err="1">
                <a:hlinkClick r:id="rId19" tooltip="Котельніков Володимир Олександрович (ще не написана)"/>
              </a:rPr>
              <a:t>Володимира</a:t>
            </a:r>
            <a:r>
              <a:rPr lang="ru-RU" dirty="0">
                <a:hlinkClick r:id="rId19" tooltip="Котельніков Володимир Олександрович (ще не написана)"/>
              </a:rPr>
              <a:t> </a:t>
            </a:r>
            <a:r>
              <a:rPr lang="ru-RU" dirty="0" err="1">
                <a:hlinkClick r:id="rId19" tooltip="Котельніков Володимир Олександрович (ще не написана)"/>
              </a:rPr>
              <a:t>Котельнікова</a:t>
            </a:r>
            <a:r>
              <a:rPr lang="ru-RU" dirty="0"/>
              <a:t> провела </a:t>
            </a:r>
            <a:r>
              <a:rPr lang="ru-RU" dirty="0" err="1"/>
              <a:t>перші</a:t>
            </a:r>
            <a:r>
              <a:rPr lang="ru-RU" dirty="0" err="1">
                <a:hlinkClick r:id="rId20" tooltip="Радіолокація"/>
              </a:rPr>
              <a:t>радіолокаційні</a:t>
            </a:r>
            <a:r>
              <a:rPr lang="ru-RU" dirty="0"/>
              <a:t> 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та </a:t>
            </a:r>
            <a:r>
              <a:rPr lang="ru-RU" dirty="0" err="1"/>
              <a:t>виявила</a:t>
            </a:r>
            <a:r>
              <a:rPr lang="ru-RU" dirty="0"/>
              <a:t> </a:t>
            </a:r>
            <a:r>
              <a:rPr lang="ru-RU" dirty="0" err="1"/>
              <a:t>схожість</a:t>
            </a:r>
            <a:r>
              <a:rPr lang="ru-RU" dirty="0"/>
              <a:t> </a:t>
            </a:r>
            <a:r>
              <a:rPr lang="ru-RU" dirty="0" err="1"/>
              <a:t>відбивних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baseline="30000" dirty="0">
                <a:hlinkClick r:id="rId8"/>
              </a:rPr>
              <a:t>[31][32][33]</a:t>
            </a:r>
            <a:r>
              <a:rPr lang="ru-RU" dirty="0"/>
              <a:t>. </a:t>
            </a:r>
            <a:r>
              <a:rPr lang="ru-RU" dirty="0" err="1"/>
              <a:t>Трьома</a:t>
            </a:r>
            <a:r>
              <a:rPr lang="ru-RU" dirty="0"/>
              <a:t> роками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подібні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здійснені</a:t>
            </a:r>
            <a:r>
              <a:rPr lang="ru-RU" dirty="0"/>
              <a:t> </a:t>
            </a:r>
            <a:r>
              <a:rPr lang="ru-RU" dirty="0" err="1"/>
              <a:t>американцями</a:t>
            </a:r>
            <a:r>
              <a:rPr lang="ru-RU" dirty="0"/>
              <a:t> Гордоном </a:t>
            </a:r>
            <a:r>
              <a:rPr lang="ru-RU" dirty="0" err="1"/>
              <a:t>Петтергілом</a:t>
            </a:r>
            <a:r>
              <a:rPr lang="ru-RU" dirty="0"/>
              <a:t> та Р. </a:t>
            </a:r>
            <a:r>
              <a:rPr lang="ru-RU" dirty="0" err="1"/>
              <a:t>Дьюсом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радіотелескопа</a:t>
            </a:r>
            <a:r>
              <a:rPr lang="ru-RU" dirty="0"/>
              <a:t> </a:t>
            </a:r>
            <a:r>
              <a:rPr lang="ru-RU" dirty="0" err="1"/>
              <a:t>обсерваторії</a:t>
            </a:r>
            <a:r>
              <a:rPr lang="ru-RU" dirty="0"/>
              <a:t> </a:t>
            </a:r>
            <a:r>
              <a:rPr lang="ru-RU" dirty="0" err="1">
                <a:hlinkClick r:id="rId21" tooltip="Обсерваторія Аресібо"/>
              </a:rPr>
              <a:t>Аресібо</a:t>
            </a:r>
            <a:r>
              <a:rPr lang="ru-RU" dirty="0"/>
              <a:t> в </a:t>
            </a:r>
            <a:r>
              <a:rPr lang="ru-RU" dirty="0" err="1">
                <a:hlinkClick r:id="rId22" tooltip="Пуерто-Рико"/>
              </a:rPr>
              <a:t>Пуерто-Рико</a:t>
            </a:r>
            <a:r>
              <a:rPr lang="ru-RU" dirty="0"/>
              <a:t>, </a:t>
            </a:r>
            <a:r>
              <a:rPr lang="ru-RU" dirty="0" err="1"/>
              <a:t>переконливо</a:t>
            </a:r>
            <a:r>
              <a:rPr lang="ru-RU" dirty="0"/>
              <a:t> довели,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Меркурію</a:t>
            </a:r>
            <a:r>
              <a:rPr lang="ru-RU" dirty="0"/>
              <a:t> становить </a:t>
            </a:r>
            <a:r>
              <a:rPr lang="ru-RU" dirty="0" err="1"/>
              <a:t>близько</a:t>
            </a:r>
            <a:r>
              <a:rPr lang="ru-RU" dirty="0"/>
              <a:t> 59 </a:t>
            </a:r>
            <a:r>
              <a:rPr lang="ru-RU" dirty="0" err="1"/>
              <a:t>днів</a:t>
            </a:r>
            <a:r>
              <a:rPr lang="ru-RU" baseline="30000" dirty="0">
                <a:hlinkClick r:id="rId8"/>
              </a:rPr>
              <a:t>[34][35]</a:t>
            </a:r>
            <a:r>
              <a:rPr lang="ru-RU" dirty="0"/>
              <a:t>.</a:t>
            </a:r>
          </a:p>
          <a:p>
            <a:r>
              <a:rPr lang="ru-RU" dirty="0" err="1"/>
              <a:t>Італійський</a:t>
            </a:r>
            <a:r>
              <a:rPr lang="ru-RU" dirty="0"/>
              <a:t> астроном </a:t>
            </a:r>
            <a:r>
              <a:rPr lang="ru-RU" dirty="0">
                <a:hlinkClick r:id="rId23" tooltip="Джузеппе Коломбо (ще не написана)"/>
              </a:rPr>
              <a:t>Джузеппе Коломбо</a:t>
            </a:r>
            <a:r>
              <a:rPr lang="ru-RU" dirty="0"/>
              <a:t> </a:t>
            </a:r>
            <a:r>
              <a:rPr lang="ru-RU" dirty="0" err="1"/>
              <a:t>зауважив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Меркурію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осі</a:t>
            </a:r>
            <a:r>
              <a:rPr lang="ru-RU" dirty="0"/>
              <a:t> становить </a:t>
            </a:r>
            <a:r>
              <a:rPr lang="ru-RU" dirty="0" err="1"/>
              <a:t>близько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третин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 </a:t>
            </a:r>
            <a:r>
              <a:rPr lang="ru-RU" dirty="0" err="1">
                <a:hlinkClick r:id="rId15" tooltip="Сидеричний період"/>
              </a:rPr>
              <a:t>сидеричного</a:t>
            </a:r>
            <a:r>
              <a:rPr lang="ru-RU" dirty="0">
                <a:hlinkClick r:id="rId15" tooltip="Сидеричний період"/>
              </a:rPr>
              <a:t> </a:t>
            </a:r>
            <a:r>
              <a:rPr lang="ru-RU" dirty="0" err="1">
                <a:hlinkClick r:id="rId15" tooltip="Сидеричний період"/>
              </a:rPr>
              <a:t>періоду</a:t>
            </a:r>
            <a:r>
              <a:rPr lang="ru-RU" dirty="0">
                <a:hlinkClick r:id="rId15" tooltip="Сидеричний період"/>
              </a:rPr>
              <a:t> </a:t>
            </a:r>
            <a:r>
              <a:rPr lang="ru-RU" dirty="0" err="1">
                <a:hlinkClick r:id="rId15" tooltip="Сидеричний період"/>
              </a:rPr>
              <a:t>обертання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припустив,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періоди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 </a:t>
            </a:r>
            <a:r>
              <a:rPr lang="ru-RU" dirty="0">
                <a:hlinkClick r:id="rId24" tooltip="Резонанс"/>
              </a:rPr>
              <a:t>резонанс</a:t>
            </a:r>
            <a:r>
              <a:rPr lang="ru-RU" dirty="0"/>
              <a:t> 3:2, а не 1:1</a:t>
            </a:r>
            <a:r>
              <a:rPr lang="ru-RU" baseline="30000" dirty="0">
                <a:hlinkClick r:id="rId8"/>
              </a:rPr>
              <a:t>[36]</a:t>
            </a:r>
            <a:r>
              <a:rPr lang="ru-RU" dirty="0"/>
              <a:t>.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«Маринера-10»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підтвердили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точку </a:t>
            </a:r>
            <a:r>
              <a:rPr lang="ru-RU" dirty="0" err="1"/>
              <a:t>зору</a:t>
            </a:r>
            <a:r>
              <a:rPr lang="ru-RU" baseline="30000" dirty="0">
                <a:hlinkClick r:id="rId8"/>
              </a:rPr>
              <a:t>[37]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карти</a:t>
            </a:r>
            <a:r>
              <a:rPr lang="ru-RU" dirty="0"/>
              <a:t> </a:t>
            </a:r>
            <a:r>
              <a:rPr lang="ru-RU" dirty="0" err="1"/>
              <a:t>Скіапареллі</a:t>
            </a:r>
            <a:r>
              <a:rPr lang="ru-RU" dirty="0"/>
              <a:t> та </a:t>
            </a:r>
            <a:r>
              <a:rPr lang="ru-RU" dirty="0" err="1"/>
              <a:t>Антоніаді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не </a:t>
            </a:r>
            <a:r>
              <a:rPr lang="ru-RU" dirty="0" err="1"/>
              <a:t>невірними</a:t>
            </a:r>
            <a:r>
              <a:rPr lang="ru-RU" dirty="0"/>
              <a:t>. Просто </a:t>
            </a:r>
            <a:r>
              <a:rPr lang="ru-RU" dirty="0" err="1"/>
              <a:t>астрономи</a:t>
            </a:r>
            <a:r>
              <a:rPr lang="ru-RU" dirty="0"/>
              <a:t> </a:t>
            </a:r>
            <a:r>
              <a:rPr lang="ru-RU" dirty="0" err="1"/>
              <a:t>бачили</a:t>
            </a:r>
            <a:r>
              <a:rPr lang="ru-RU" dirty="0"/>
              <a:t> </a:t>
            </a:r>
            <a:r>
              <a:rPr lang="ru-RU" dirty="0" err="1"/>
              <a:t>одні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ж </a:t>
            </a:r>
            <a:r>
              <a:rPr lang="ru-RU" dirty="0" err="1"/>
              <a:t>деталі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оберт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, заносили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карти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ігнорували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в той час, коли </a:t>
            </a:r>
            <a:r>
              <a:rPr lang="ru-RU" dirty="0" err="1"/>
              <a:t>Меркурій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звернений</a:t>
            </a:r>
            <a:r>
              <a:rPr lang="ru-RU" dirty="0"/>
              <a:t> до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боком, </a:t>
            </a:r>
            <a:r>
              <a:rPr lang="ru-RU" dirty="0" err="1"/>
              <a:t>оскільки</a:t>
            </a:r>
            <a:r>
              <a:rPr lang="ru-RU" dirty="0"/>
              <a:t> через </a:t>
            </a:r>
            <a:r>
              <a:rPr lang="ru-RU" dirty="0" err="1"/>
              <a:t>геометрію</a:t>
            </a:r>
            <a:r>
              <a:rPr lang="ru-RU" dirty="0"/>
              <a:t> </a:t>
            </a:r>
            <a:r>
              <a:rPr lang="ru-RU" dirty="0" err="1"/>
              <a:t>орбіти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несприятливими</a:t>
            </a:r>
            <a:r>
              <a:rPr lang="ru-RU" baseline="30000" dirty="0">
                <a:hlinkClick r:id="rId8"/>
              </a:rPr>
              <a:t>[27]</a:t>
            </a:r>
            <a:r>
              <a:rPr lang="ru-RU" dirty="0"/>
              <a:t>.</a:t>
            </a:r>
          </a:p>
          <a:p>
            <a:r>
              <a:rPr lang="ru-RU" dirty="0" err="1"/>
              <a:t>Близькість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проблеми </a:t>
            </a:r>
            <a:r>
              <a:rPr lang="ru-RU" dirty="0" err="1"/>
              <a:t>і</a:t>
            </a:r>
            <a:r>
              <a:rPr lang="ru-RU" dirty="0"/>
              <a:t> для </a:t>
            </a:r>
            <a:r>
              <a:rPr lang="ru-RU" dirty="0" err="1"/>
              <a:t>телескопічного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. Так, </a:t>
            </a:r>
            <a:r>
              <a:rPr lang="ru-RU" dirty="0" err="1"/>
              <a:t>наприклад</a:t>
            </a:r>
            <a:r>
              <a:rPr lang="ru-RU" dirty="0"/>
              <a:t>, телескоп </a:t>
            </a:r>
            <a:r>
              <a:rPr lang="ru-RU" dirty="0">
                <a:hlinkClick r:id="rId25" tooltip="Габбл (телескоп)"/>
              </a:rPr>
              <a:t>«</a:t>
            </a:r>
            <a:r>
              <a:rPr lang="ru-RU" dirty="0" err="1">
                <a:hlinkClick r:id="rId25" tooltip="Габбл (телескоп)"/>
              </a:rPr>
              <a:t>Габбл</a:t>
            </a:r>
            <a:r>
              <a:rPr lang="ru-RU" dirty="0">
                <a:hlinkClick r:id="rId25" tooltip="Габбл (телескоп)"/>
              </a:rPr>
              <a:t>»</a:t>
            </a:r>
            <a:r>
              <a:rPr lang="ru-RU" dirty="0"/>
              <a:t> </a:t>
            </a:r>
            <a:r>
              <a:rPr lang="ru-RU" dirty="0" err="1"/>
              <a:t>ніколи</a:t>
            </a:r>
            <a:r>
              <a:rPr lang="ru-RU" dirty="0"/>
              <a:t> не </a:t>
            </a:r>
            <a:r>
              <a:rPr lang="ru-RU" dirty="0" err="1"/>
              <a:t>використовувався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</a:t>
            </a:r>
            <a:r>
              <a:rPr lang="ru-RU" dirty="0"/>
              <a:t> буде </a:t>
            </a:r>
            <a:r>
              <a:rPr lang="ru-RU" dirty="0" err="1"/>
              <a:t>використаний</a:t>
            </a:r>
            <a:r>
              <a:rPr lang="ru-RU" dirty="0"/>
              <a:t> для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будова</a:t>
            </a:r>
            <a:r>
              <a:rPr lang="ru-RU" dirty="0"/>
              <a:t> не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спостерігати</a:t>
            </a:r>
            <a:r>
              <a:rPr lang="ru-RU" dirty="0"/>
              <a:t> </a:t>
            </a:r>
            <a:r>
              <a:rPr lang="ru-RU" dirty="0" err="1"/>
              <a:t>близькі</a:t>
            </a:r>
            <a:r>
              <a:rPr lang="ru-RU" dirty="0"/>
              <a:t> до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 — </a:t>
            </a:r>
            <a:r>
              <a:rPr lang="ru-RU" dirty="0" err="1"/>
              <a:t>спроба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пошкодить</a:t>
            </a:r>
            <a:r>
              <a:rPr lang="ru-RU" dirty="0"/>
              <a:t> </a:t>
            </a:r>
            <a:r>
              <a:rPr lang="ru-RU" dirty="0" err="1"/>
              <a:t>апаратуру</a:t>
            </a:r>
            <a:r>
              <a:rPr lang="ru-RU" baseline="30000" dirty="0">
                <a:hlinkClick r:id="rId8"/>
              </a:rPr>
              <a:t>[38]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Сучасні</a:t>
            </a:r>
            <a:r>
              <a:rPr lang="ru-RU" b="1" dirty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/>
            </a:r>
            <a:br>
              <a:rPr lang="ru-RU" b="1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b="1" dirty="0" err="1"/>
              <a:t>Меркурій</a:t>
            </a:r>
            <a:r>
              <a:rPr lang="ru-RU" dirty="0"/>
              <a:t> 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найменш</a:t>
            </a:r>
            <a:r>
              <a:rPr lang="ru-RU" dirty="0"/>
              <a:t> </a:t>
            </a:r>
            <a:r>
              <a:rPr lang="ru-RU" dirty="0" err="1"/>
              <a:t>вивченою</a:t>
            </a:r>
            <a:r>
              <a:rPr lang="ru-RU" dirty="0"/>
              <a:t> планетою </a:t>
            </a:r>
            <a:r>
              <a:rPr lang="ru-RU" dirty="0" err="1">
                <a:hlinkClick r:id="rId2" tooltip="Земна група (ще не написана)"/>
              </a:rPr>
              <a:t>земної</a:t>
            </a:r>
            <a:r>
              <a:rPr lang="ru-RU" dirty="0">
                <a:hlinkClick r:id="rId2" tooltip="Земна група (ще не написана)"/>
              </a:rPr>
              <a:t> </a:t>
            </a:r>
            <a:r>
              <a:rPr lang="ru-RU" dirty="0" err="1">
                <a:hlinkClick r:id="rId2" tooltip="Земна група (ще не написана)"/>
              </a:rPr>
              <a:t>групи</a:t>
            </a:r>
            <a:r>
              <a:rPr lang="ru-RU" dirty="0"/>
              <a:t>. </a:t>
            </a:r>
            <a:r>
              <a:rPr lang="ru-RU" dirty="0" err="1"/>
              <a:t>Лише</a:t>
            </a:r>
            <a:r>
              <a:rPr lang="ru-RU" dirty="0"/>
              <a:t> два </a:t>
            </a:r>
            <a:r>
              <a:rPr lang="ru-RU" dirty="0" err="1"/>
              <a:t>апарати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спрямовано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 Першим </a:t>
            </a:r>
            <a:r>
              <a:rPr lang="ru-RU" dirty="0" err="1"/>
              <a:t>був</a:t>
            </a:r>
            <a:r>
              <a:rPr lang="ru-RU" dirty="0"/>
              <a:t> </a:t>
            </a:r>
            <a:r>
              <a:rPr lang="ru-RU" dirty="0">
                <a:hlinkClick r:id="rId3" tooltip="Марінер-10"/>
              </a:rPr>
              <a:t>«Марінер-10»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 1974—1975 роках </a:t>
            </a:r>
            <a:r>
              <a:rPr lang="ru-RU" dirty="0" err="1"/>
              <a:t>тричі</a:t>
            </a:r>
            <a:r>
              <a:rPr lang="ru-RU" dirty="0"/>
              <a:t> </a:t>
            </a:r>
            <a:r>
              <a:rPr lang="ru-RU" dirty="0" err="1"/>
              <a:t>пролетів</a:t>
            </a:r>
            <a:r>
              <a:rPr lang="ru-RU" dirty="0"/>
              <a:t> </a:t>
            </a:r>
            <a:r>
              <a:rPr lang="ru-RU" dirty="0" err="1"/>
              <a:t>повз</a:t>
            </a:r>
            <a:r>
              <a:rPr lang="ru-RU" dirty="0"/>
              <a:t> </a:t>
            </a:r>
            <a:r>
              <a:rPr lang="ru-RU" b="1" dirty="0" err="1"/>
              <a:t>Меркурій</a:t>
            </a:r>
            <a:r>
              <a:rPr lang="ru-RU" dirty="0"/>
              <a:t>: </a:t>
            </a:r>
            <a:r>
              <a:rPr lang="ru-RU" dirty="0" err="1"/>
              <a:t>максимальне</a:t>
            </a:r>
            <a:r>
              <a:rPr lang="ru-RU" dirty="0"/>
              <a:t> </a:t>
            </a:r>
            <a:r>
              <a:rPr lang="ru-RU" dirty="0" err="1"/>
              <a:t>зближення</a:t>
            </a:r>
            <a:r>
              <a:rPr lang="ru-RU" dirty="0"/>
              <a:t> становило 320 км.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отримано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знімків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охоплюють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45%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. </a:t>
            </a:r>
            <a:r>
              <a:rPr lang="ru-RU" dirty="0" err="1"/>
              <a:t>Подальші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 </a:t>
            </a:r>
            <a:r>
              <a:rPr lang="ru-RU" dirty="0" err="1">
                <a:hlinkClick r:id="rId4" tooltip="Землі"/>
              </a:rPr>
              <a:t>Землі</a:t>
            </a:r>
            <a:r>
              <a:rPr lang="ru-RU" dirty="0"/>
              <a:t> </a:t>
            </a:r>
            <a:r>
              <a:rPr lang="ru-RU" dirty="0" err="1"/>
              <a:t>вказали</a:t>
            </a:r>
            <a:r>
              <a:rPr lang="ru-RU" dirty="0"/>
              <a:t> на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водяного </a:t>
            </a:r>
            <a:r>
              <a:rPr lang="ru-RU" dirty="0" err="1"/>
              <a:t>льоду</a:t>
            </a:r>
            <a:r>
              <a:rPr lang="ru-RU" dirty="0"/>
              <a:t> в </a:t>
            </a:r>
            <a:r>
              <a:rPr lang="ru-RU" dirty="0" err="1"/>
              <a:t>полярних</a:t>
            </a:r>
            <a:r>
              <a:rPr lang="ru-RU" dirty="0"/>
              <a:t> </a:t>
            </a:r>
            <a:r>
              <a:rPr lang="ru-RU" dirty="0">
                <a:hlinkClick r:id="rId5" tooltip="Кратер"/>
              </a:rPr>
              <a:t>кратерах</a:t>
            </a:r>
            <a:endParaRPr lang="ru-RU" dirty="0"/>
          </a:p>
          <a:p>
            <a:r>
              <a:rPr lang="en-US" dirty="0">
                <a:hlinkClick r:id="rId6" tooltip="MESSENGER"/>
              </a:rPr>
              <a:t>MESSENGER</a:t>
            </a:r>
            <a:r>
              <a:rPr lang="en-US" dirty="0"/>
              <a:t> </a:t>
            </a:r>
            <a:r>
              <a:rPr lang="ru-RU" dirty="0" err="1"/>
              <a:t>готують</a:t>
            </a:r>
            <a:r>
              <a:rPr lang="ru-RU" dirty="0"/>
              <a:t> до запуску.</a:t>
            </a:r>
          </a:p>
          <a:p>
            <a:r>
              <a:rPr lang="ru-RU" dirty="0" err="1"/>
              <a:t>Сьогодні</a:t>
            </a:r>
            <a:r>
              <a:rPr lang="ru-RU" dirty="0"/>
              <a:t> </a:t>
            </a:r>
            <a:r>
              <a:rPr lang="ru-RU" dirty="0">
                <a:hlinkClick r:id="rId7" tooltip="НАСА"/>
              </a:rPr>
              <a:t>НАСА</a:t>
            </a:r>
            <a:r>
              <a:rPr lang="ru-RU" dirty="0"/>
              <a:t> </a:t>
            </a:r>
            <a:r>
              <a:rPr lang="ru-RU" dirty="0" err="1"/>
              <a:t>здійснює</a:t>
            </a:r>
            <a:r>
              <a:rPr lang="ru-RU" dirty="0"/>
              <a:t> другу </a:t>
            </a:r>
            <a:r>
              <a:rPr lang="ru-RU" dirty="0" err="1"/>
              <a:t>місію</a:t>
            </a:r>
            <a:r>
              <a:rPr lang="ru-RU" dirty="0"/>
              <a:t> до </a:t>
            </a:r>
            <a:r>
              <a:rPr lang="ru-RU" dirty="0" err="1"/>
              <a:t>Меркурію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 </a:t>
            </a:r>
            <a:r>
              <a:rPr lang="en-US" dirty="0">
                <a:hlinkClick r:id="rId6" tooltip="MESSENGER"/>
              </a:rPr>
              <a:t>MESSENGER</a:t>
            </a:r>
            <a:r>
              <a:rPr lang="en-US" dirty="0"/>
              <a:t>. </a:t>
            </a:r>
            <a:r>
              <a:rPr lang="ru-RU" dirty="0" err="1"/>
              <a:t>Апарат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запущено 3 серпня 2004 року, а в </a:t>
            </a:r>
            <a:r>
              <a:rPr lang="ru-RU" dirty="0" err="1"/>
              <a:t>січні</a:t>
            </a:r>
            <a:r>
              <a:rPr lang="ru-RU" dirty="0"/>
              <a:t> 2008 року </a:t>
            </a:r>
            <a:r>
              <a:rPr lang="ru-RU" dirty="0" err="1"/>
              <a:t>апарат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здійснив</a:t>
            </a:r>
            <a:r>
              <a:rPr lang="ru-RU" dirty="0"/>
              <a:t> </a:t>
            </a:r>
            <a:r>
              <a:rPr lang="ru-RU" dirty="0" err="1"/>
              <a:t>політ</a:t>
            </a:r>
            <a:r>
              <a:rPr lang="ru-RU" dirty="0"/>
              <a:t> </a:t>
            </a:r>
            <a:r>
              <a:rPr lang="ru-RU" dirty="0" err="1"/>
              <a:t>повз</a:t>
            </a:r>
            <a:r>
              <a:rPr lang="ru-RU" dirty="0"/>
              <a:t> свою </a:t>
            </a:r>
            <a:r>
              <a:rPr lang="ru-RU" dirty="0" err="1"/>
              <a:t>ціль</a:t>
            </a:r>
            <a:r>
              <a:rPr lang="ru-RU" dirty="0"/>
              <a:t> — </a:t>
            </a:r>
            <a:r>
              <a:rPr lang="ru-RU" dirty="0" err="1"/>
              <a:t>Меркурій</a:t>
            </a:r>
            <a:r>
              <a:rPr lang="ru-RU" dirty="0"/>
              <a:t>. Для </a:t>
            </a:r>
            <a:r>
              <a:rPr lang="ru-RU" dirty="0" err="1"/>
              <a:t>виходу</a:t>
            </a:r>
            <a:r>
              <a:rPr lang="ru-RU" dirty="0"/>
              <a:t> на </a:t>
            </a:r>
            <a:r>
              <a:rPr lang="ru-RU" dirty="0" err="1"/>
              <a:t>орбіту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у 2011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апарат</a:t>
            </a:r>
            <a:r>
              <a:rPr lang="ru-RU" dirty="0"/>
              <a:t> </a:t>
            </a:r>
            <a:r>
              <a:rPr lang="ru-RU" dirty="0" err="1"/>
              <a:t>зробив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два </a:t>
            </a:r>
            <a:r>
              <a:rPr lang="ru-RU" dirty="0" err="1"/>
              <a:t>гравітаційні</a:t>
            </a:r>
            <a:r>
              <a:rPr lang="ru-RU" dirty="0"/>
              <a:t> </a:t>
            </a:r>
            <a:r>
              <a:rPr lang="ru-RU" dirty="0" err="1"/>
              <a:t>маневри</a:t>
            </a:r>
            <a:r>
              <a:rPr lang="ru-RU" dirty="0"/>
              <a:t> </a:t>
            </a:r>
            <a:r>
              <a:rPr lang="ru-RU" dirty="0" err="1"/>
              <a:t>повз</a:t>
            </a:r>
            <a:r>
              <a:rPr lang="ru-RU" dirty="0"/>
              <a:t> планету: у </a:t>
            </a:r>
            <a:r>
              <a:rPr lang="ru-RU" dirty="0" err="1"/>
              <a:t>жовтні</a:t>
            </a:r>
            <a:r>
              <a:rPr lang="ru-RU" dirty="0"/>
              <a:t> 2006 року та в </a:t>
            </a:r>
            <a:r>
              <a:rPr lang="ru-RU" dirty="0" err="1"/>
              <a:t>червні</a:t>
            </a:r>
            <a:r>
              <a:rPr lang="ru-RU" dirty="0"/>
              <a:t> 2007 року,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зроблено</a:t>
            </a:r>
            <a:r>
              <a:rPr lang="ru-RU" dirty="0"/>
              <a:t> </a:t>
            </a:r>
            <a:r>
              <a:rPr lang="ru-RU" dirty="0" err="1"/>
              <a:t>перевірку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.</a:t>
            </a:r>
          </a:p>
          <a:p>
            <a:r>
              <a:rPr lang="ru-RU" dirty="0" err="1"/>
              <a:t>Європейським</a:t>
            </a:r>
            <a:r>
              <a:rPr lang="ru-RU" dirty="0"/>
              <a:t> </a:t>
            </a:r>
            <a:r>
              <a:rPr lang="ru-RU" dirty="0" err="1"/>
              <a:t>космічним</a:t>
            </a:r>
            <a:r>
              <a:rPr lang="ru-RU" dirty="0"/>
              <a:t> агентством (</a:t>
            </a:r>
            <a:r>
              <a:rPr lang="ru-RU" dirty="0">
                <a:hlinkClick r:id="rId8" tooltip="ЄКА"/>
              </a:rPr>
              <a:t>ЄКА</a:t>
            </a:r>
            <a:r>
              <a:rPr lang="ru-RU" dirty="0"/>
              <a:t>) </a:t>
            </a:r>
            <a:r>
              <a:rPr lang="ru-RU" dirty="0" err="1"/>
              <a:t>спільно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японським</a:t>
            </a:r>
            <a:r>
              <a:rPr lang="ru-RU" dirty="0"/>
              <a:t> </a:t>
            </a:r>
            <a:r>
              <a:rPr lang="ru-RU" dirty="0" err="1"/>
              <a:t>аерокосмічним</a:t>
            </a:r>
            <a:r>
              <a:rPr lang="ru-RU" dirty="0"/>
              <a:t> </a:t>
            </a:r>
            <a:r>
              <a:rPr lang="ru-RU" dirty="0" err="1"/>
              <a:t>дослідницьким</a:t>
            </a:r>
            <a:r>
              <a:rPr lang="ru-RU" dirty="0"/>
              <a:t> агентством (</a:t>
            </a:r>
            <a:r>
              <a:rPr lang="en-US" dirty="0">
                <a:hlinkClick r:id="rId9" tooltip="JAXA"/>
              </a:rPr>
              <a:t>JAXA</a:t>
            </a:r>
            <a:r>
              <a:rPr lang="en-US" dirty="0"/>
              <a:t>) </a:t>
            </a:r>
            <a:r>
              <a:rPr lang="ru-RU" dirty="0" err="1"/>
              <a:t>розробляється</a:t>
            </a:r>
            <a:r>
              <a:rPr lang="ru-RU" dirty="0"/>
              <a:t> </a:t>
            </a:r>
            <a:r>
              <a:rPr lang="ru-RU" dirty="0" err="1"/>
              <a:t>місія</a:t>
            </a:r>
            <a:r>
              <a:rPr lang="ru-RU" dirty="0"/>
              <a:t> </a:t>
            </a:r>
            <a:r>
              <a:rPr lang="en-US" dirty="0" err="1"/>
              <a:t>BepiColombo</a:t>
            </a:r>
            <a:r>
              <a:rPr lang="en-US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космічних</a:t>
            </a:r>
            <a:r>
              <a:rPr lang="ru-RU" dirty="0"/>
              <a:t> </a:t>
            </a:r>
            <a:r>
              <a:rPr lang="ru-RU" dirty="0" err="1"/>
              <a:t>апаратів</a:t>
            </a:r>
            <a:r>
              <a:rPr lang="ru-RU" dirty="0"/>
              <a:t> </a:t>
            </a:r>
            <a:r>
              <a:rPr lang="en-US" dirty="0"/>
              <a:t>Mercury Planetary Orbiter (MPO) </a:t>
            </a:r>
            <a:r>
              <a:rPr lang="ru-RU" dirty="0"/>
              <a:t>та </a:t>
            </a:r>
            <a:r>
              <a:rPr lang="en-US" dirty="0"/>
              <a:t>Mercury </a:t>
            </a:r>
            <a:r>
              <a:rPr lang="en-US" dirty="0" err="1"/>
              <a:t>Magnetospheric</a:t>
            </a:r>
            <a:r>
              <a:rPr lang="en-US" dirty="0"/>
              <a:t> Orbiter (MMO). </a:t>
            </a:r>
            <a:r>
              <a:rPr lang="ru-RU" dirty="0" err="1"/>
              <a:t>Європейський</a:t>
            </a:r>
            <a:r>
              <a:rPr lang="ru-RU" dirty="0"/>
              <a:t> </a:t>
            </a:r>
            <a:r>
              <a:rPr lang="ru-RU" dirty="0" err="1"/>
              <a:t>апарат</a:t>
            </a:r>
            <a:r>
              <a:rPr lang="ru-RU" dirty="0"/>
              <a:t> </a:t>
            </a:r>
            <a:r>
              <a:rPr lang="en-US" dirty="0"/>
              <a:t>MPO </a:t>
            </a:r>
            <a:r>
              <a:rPr lang="ru-RU" dirty="0"/>
              <a:t>буде </a:t>
            </a:r>
            <a:r>
              <a:rPr lang="ru-RU" dirty="0" err="1"/>
              <a:t>досліджувати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глибини</a:t>
            </a:r>
            <a:r>
              <a:rPr lang="ru-RU" dirty="0"/>
              <a:t>, в той час як </a:t>
            </a:r>
            <a:r>
              <a:rPr lang="ru-RU" dirty="0" err="1"/>
              <a:t>японський</a:t>
            </a:r>
            <a:r>
              <a:rPr lang="ru-RU" dirty="0"/>
              <a:t> </a:t>
            </a:r>
            <a:r>
              <a:rPr lang="en-US" dirty="0"/>
              <a:t>MMO </a:t>
            </a:r>
            <a:r>
              <a:rPr lang="ru-RU" dirty="0"/>
              <a:t>буде </a:t>
            </a:r>
            <a:r>
              <a:rPr lang="ru-RU" dirty="0" err="1"/>
              <a:t>спостерігати</a:t>
            </a:r>
            <a:r>
              <a:rPr lang="ru-RU" dirty="0"/>
              <a:t> за </a:t>
            </a:r>
            <a:r>
              <a:rPr lang="ru-RU" dirty="0" err="1"/>
              <a:t>магнітним</a:t>
            </a:r>
            <a:r>
              <a:rPr lang="ru-RU" dirty="0"/>
              <a:t> полем та </a:t>
            </a:r>
            <a:r>
              <a:rPr lang="ru-RU" dirty="0" err="1"/>
              <a:t>магнітосферою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. Запуск </a:t>
            </a:r>
            <a:r>
              <a:rPr lang="en-US" dirty="0" err="1"/>
              <a:t>BepiColombo</a:t>
            </a:r>
            <a:r>
              <a:rPr lang="en-US" dirty="0"/>
              <a:t> </a:t>
            </a:r>
            <a:r>
              <a:rPr lang="ru-RU" dirty="0" err="1"/>
              <a:t>планується</a:t>
            </a:r>
            <a:r>
              <a:rPr lang="ru-RU" dirty="0"/>
              <a:t> 2013 року, а 2019 року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досягне</a:t>
            </a:r>
            <a:r>
              <a:rPr lang="ru-RU" dirty="0"/>
              <a:t> </a:t>
            </a:r>
            <a:r>
              <a:rPr lang="ru-RU" dirty="0" err="1"/>
              <a:t>орбіти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, де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розділиться</a:t>
            </a:r>
            <a:r>
              <a:rPr lang="ru-RU" dirty="0"/>
              <a:t> на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складові</a:t>
            </a:r>
            <a:r>
              <a:rPr lang="ru-RU" dirty="0"/>
              <a:t>.</a:t>
            </a:r>
          </a:p>
          <a:p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електроніки</a:t>
            </a:r>
            <a:r>
              <a:rPr lang="ru-RU" dirty="0"/>
              <a:t> та </a:t>
            </a:r>
            <a:r>
              <a:rPr lang="ru-RU" dirty="0" err="1"/>
              <a:t>інформатики</a:t>
            </a:r>
            <a:r>
              <a:rPr lang="ru-RU" dirty="0"/>
              <a:t> </a:t>
            </a:r>
            <a:r>
              <a:rPr lang="ru-RU" dirty="0" err="1"/>
              <a:t>зробив</a:t>
            </a:r>
            <a:r>
              <a:rPr lang="ru-RU" dirty="0"/>
              <a:t> </a:t>
            </a:r>
            <a:r>
              <a:rPr lang="ru-RU" dirty="0" err="1"/>
              <a:t>можливим</a:t>
            </a:r>
            <a:r>
              <a:rPr lang="ru-RU" dirty="0"/>
              <a:t> </a:t>
            </a:r>
            <a:r>
              <a:rPr lang="ru-RU" dirty="0" err="1"/>
              <a:t>наземне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приймачів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 </a:t>
            </a:r>
            <a:r>
              <a:rPr lang="ru-RU" dirty="0">
                <a:hlinkClick r:id="rId10" tooltip="Прилад із зарядовим зв'язком"/>
              </a:rPr>
              <a:t>ПЗЗ</a:t>
            </a:r>
            <a:r>
              <a:rPr lang="ru-RU" dirty="0"/>
              <a:t> та </a:t>
            </a:r>
            <a:r>
              <a:rPr lang="ru-RU" dirty="0" err="1"/>
              <a:t>подальшу</a:t>
            </a:r>
            <a:r>
              <a:rPr lang="ru-RU" dirty="0"/>
              <a:t> </a:t>
            </a:r>
            <a:r>
              <a:rPr lang="ru-RU" dirty="0" err="1"/>
              <a:t>комп'ютерну</a:t>
            </a:r>
            <a:r>
              <a:rPr lang="ru-RU" dirty="0"/>
              <a:t> </a:t>
            </a:r>
            <a:r>
              <a:rPr lang="ru-RU" dirty="0" err="1"/>
              <a:t>обробку</a:t>
            </a:r>
            <a:r>
              <a:rPr lang="ru-RU" dirty="0"/>
              <a:t> </a:t>
            </a:r>
            <a:r>
              <a:rPr lang="ru-RU" dirty="0" err="1"/>
              <a:t>знімків</a:t>
            </a:r>
            <a:r>
              <a:rPr lang="ru-RU" dirty="0"/>
              <a:t>. Одним </a:t>
            </a:r>
            <a:r>
              <a:rPr lang="ru-RU" dirty="0" err="1"/>
              <a:t>з</a:t>
            </a:r>
            <a:r>
              <a:rPr lang="ru-RU" dirty="0"/>
              <a:t> перших </a:t>
            </a:r>
            <a:r>
              <a:rPr lang="ru-RU" dirty="0" err="1"/>
              <a:t>серію</a:t>
            </a:r>
            <a:r>
              <a:rPr lang="ru-RU" dirty="0"/>
              <a:t> </a:t>
            </a:r>
            <a:r>
              <a:rPr lang="ru-RU" dirty="0" err="1"/>
              <a:t>спостережень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ПЗЗ-приймачами</a:t>
            </a:r>
            <a:r>
              <a:rPr lang="ru-RU" dirty="0"/>
              <a:t> </a:t>
            </a:r>
            <a:r>
              <a:rPr lang="ru-RU" dirty="0" err="1"/>
              <a:t>здійснив</a:t>
            </a:r>
            <a:r>
              <a:rPr lang="ru-RU" dirty="0"/>
              <a:t> у 1995—2002 роках Йохан </a:t>
            </a:r>
            <a:r>
              <a:rPr lang="ru-RU" dirty="0" err="1"/>
              <a:t>Варел</a:t>
            </a:r>
            <a:r>
              <a:rPr lang="ru-RU" dirty="0"/>
              <a:t> в </a:t>
            </a:r>
            <a:r>
              <a:rPr lang="ru-RU" dirty="0" err="1"/>
              <a:t>обсерваторії</a:t>
            </a:r>
            <a:r>
              <a:rPr lang="ru-RU" dirty="0"/>
              <a:t> на </a:t>
            </a:r>
            <a:r>
              <a:rPr lang="ru-RU" dirty="0" err="1"/>
              <a:t>острові</a:t>
            </a:r>
            <a:r>
              <a:rPr lang="ru-RU" dirty="0"/>
              <a:t> </a:t>
            </a:r>
            <a:r>
              <a:rPr lang="ru-RU" dirty="0" err="1"/>
              <a:t>Ла</a:t>
            </a:r>
            <a:r>
              <a:rPr lang="ru-RU" dirty="0"/>
              <a:t> Пальма на </a:t>
            </a:r>
            <a:r>
              <a:rPr lang="ru-RU" dirty="0" err="1"/>
              <a:t>півметровому</a:t>
            </a:r>
            <a:r>
              <a:rPr lang="ru-RU" dirty="0"/>
              <a:t> </a:t>
            </a:r>
            <a:r>
              <a:rPr lang="ru-RU" dirty="0" err="1"/>
              <a:t>сонячному</a:t>
            </a:r>
            <a:r>
              <a:rPr lang="ru-RU" dirty="0"/>
              <a:t> </a:t>
            </a:r>
            <a:r>
              <a:rPr lang="ru-RU" dirty="0" err="1"/>
              <a:t>телескопі</a:t>
            </a:r>
            <a:r>
              <a:rPr lang="ru-RU" dirty="0"/>
              <a:t>. </a:t>
            </a:r>
            <a:r>
              <a:rPr lang="ru-RU" dirty="0" err="1"/>
              <a:t>Варел</a:t>
            </a:r>
            <a:r>
              <a:rPr lang="ru-RU" dirty="0"/>
              <a:t> обирав </a:t>
            </a:r>
            <a:r>
              <a:rPr lang="ru-RU" dirty="0" err="1"/>
              <a:t>кращі</a:t>
            </a:r>
            <a:r>
              <a:rPr lang="ru-RU" dirty="0"/>
              <a:t> </a:t>
            </a:r>
            <a:r>
              <a:rPr lang="ru-RU" dirty="0" err="1"/>
              <a:t>знімки</a:t>
            </a:r>
            <a:r>
              <a:rPr lang="ru-RU" dirty="0"/>
              <a:t>, не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комп'ютерного</a:t>
            </a:r>
            <a:r>
              <a:rPr lang="ru-RU" dirty="0"/>
              <a:t> </a:t>
            </a:r>
            <a:r>
              <a:rPr lang="ru-RU" dirty="0" err="1"/>
              <a:t>звіту</a:t>
            </a:r>
            <a:r>
              <a:rPr lang="ru-RU" dirty="0"/>
              <a:t>. </a:t>
            </a:r>
            <a:r>
              <a:rPr lang="ru-RU" dirty="0" err="1"/>
              <a:t>Звіти</a:t>
            </a:r>
            <a:r>
              <a:rPr lang="ru-RU" dirty="0"/>
              <a:t> почали </a:t>
            </a:r>
            <a:r>
              <a:rPr lang="ru-RU" dirty="0" err="1"/>
              <a:t>застосовувати</a:t>
            </a:r>
            <a:r>
              <a:rPr lang="ru-RU" dirty="0"/>
              <a:t> в </a:t>
            </a:r>
            <a:r>
              <a:rPr lang="ru-RU" dirty="0" err="1"/>
              <a:t>Абастуманській</a:t>
            </a:r>
            <a:r>
              <a:rPr lang="ru-RU" dirty="0"/>
              <a:t> </a:t>
            </a:r>
            <a:r>
              <a:rPr lang="ru-RU" dirty="0" err="1"/>
              <a:t>астрофізичній</a:t>
            </a:r>
            <a:r>
              <a:rPr lang="ru-RU" dirty="0"/>
              <a:t> </a:t>
            </a:r>
            <a:r>
              <a:rPr lang="ru-RU" dirty="0" err="1"/>
              <a:t>обсерваторії</a:t>
            </a:r>
            <a:r>
              <a:rPr lang="ru-RU" dirty="0"/>
              <a:t> до </a:t>
            </a:r>
            <a:r>
              <a:rPr lang="ru-RU" dirty="0" err="1"/>
              <a:t>серій</a:t>
            </a:r>
            <a:r>
              <a:rPr lang="ru-RU" dirty="0"/>
              <a:t> </a:t>
            </a:r>
            <a:r>
              <a:rPr lang="ru-RU" dirty="0" err="1"/>
              <a:t>фотографій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, </a:t>
            </a:r>
            <a:r>
              <a:rPr lang="ru-RU" dirty="0" err="1"/>
              <a:t>отриманих</a:t>
            </a:r>
            <a:r>
              <a:rPr lang="ru-RU" dirty="0"/>
              <a:t> 3 листопада 2001 року, а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обсерваторії</a:t>
            </a:r>
            <a:r>
              <a:rPr lang="ru-RU" dirty="0"/>
              <a:t> </a:t>
            </a:r>
            <a:r>
              <a:rPr lang="ru-RU" dirty="0" err="1"/>
              <a:t>Скінакас</a:t>
            </a:r>
            <a:r>
              <a:rPr lang="ru-RU" dirty="0"/>
              <a:t> </a:t>
            </a:r>
            <a:r>
              <a:rPr lang="ru-RU" dirty="0" err="1"/>
              <a:t>Иракліонського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до </a:t>
            </a:r>
            <a:r>
              <a:rPr lang="ru-RU" dirty="0" err="1"/>
              <a:t>серій</a:t>
            </a:r>
            <a:r>
              <a:rPr lang="ru-RU" dirty="0"/>
              <a:t> 1-2 </a:t>
            </a:r>
            <a:r>
              <a:rPr lang="ru-RU" dirty="0" err="1"/>
              <a:t>травня</a:t>
            </a:r>
            <a:r>
              <a:rPr lang="ru-RU" dirty="0"/>
              <a:t> 2002 року; для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спостережень</a:t>
            </a:r>
            <a:r>
              <a:rPr lang="ru-RU" dirty="0"/>
              <a:t> </a:t>
            </a:r>
            <a:r>
              <a:rPr lang="ru-RU" dirty="0" err="1"/>
              <a:t>застосували</a:t>
            </a:r>
            <a:r>
              <a:rPr lang="ru-RU" dirty="0"/>
              <a:t> метод </a:t>
            </a:r>
            <a:r>
              <a:rPr lang="ru-RU" dirty="0" err="1"/>
              <a:t>кореляційної</a:t>
            </a:r>
            <a:r>
              <a:rPr lang="ru-RU" dirty="0"/>
              <a:t> </a:t>
            </a:r>
            <a:r>
              <a:rPr lang="ru-RU" dirty="0" err="1"/>
              <a:t>сумісності</a:t>
            </a:r>
            <a:r>
              <a:rPr lang="ru-RU" dirty="0"/>
              <a:t>. </a:t>
            </a:r>
            <a:r>
              <a:rPr lang="ru-RU" dirty="0" err="1"/>
              <a:t>Отримане</a:t>
            </a:r>
            <a:r>
              <a:rPr lang="ru-RU" dirty="0"/>
              <a:t> </a:t>
            </a:r>
            <a:r>
              <a:rPr lang="ru-RU" dirty="0" err="1"/>
              <a:t>роздільне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мало </a:t>
            </a:r>
            <a:r>
              <a:rPr lang="ru-RU" dirty="0" err="1"/>
              <a:t>схожість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фотомозаїкою</a:t>
            </a:r>
            <a:r>
              <a:rPr lang="ru-RU" dirty="0"/>
              <a:t> Марінера-10, </a:t>
            </a:r>
            <a:r>
              <a:rPr lang="ru-RU" dirty="0" err="1"/>
              <a:t>обриси</a:t>
            </a:r>
            <a:r>
              <a:rPr lang="ru-RU" dirty="0"/>
              <a:t> невеликих </a:t>
            </a:r>
            <a:r>
              <a:rPr lang="ru-RU" dirty="0" err="1"/>
              <a:t>утворень</a:t>
            </a:r>
            <a:r>
              <a:rPr lang="ru-RU" dirty="0"/>
              <a:t> </a:t>
            </a:r>
            <a:r>
              <a:rPr lang="ru-RU" dirty="0" err="1"/>
              <a:t>розмірами</a:t>
            </a:r>
            <a:r>
              <a:rPr lang="ru-RU" dirty="0"/>
              <a:t> 150—200 км </a:t>
            </a:r>
            <a:r>
              <a:rPr lang="ru-RU" dirty="0" err="1"/>
              <a:t>повторювались</a:t>
            </a:r>
            <a:r>
              <a:rPr lang="ru-RU" dirty="0"/>
              <a:t>. Так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складено</a:t>
            </a:r>
            <a:r>
              <a:rPr lang="ru-RU" dirty="0"/>
              <a:t> карту </a:t>
            </a:r>
            <a:r>
              <a:rPr lang="ru-RU" dirty="0" err="1"/>
              <a:t>Меркурія</a:t>
            </a:r>
            <a:r>
              <a:rPr lang="ru-RU" dirty="0"/>
              <a:t> для </a:t>
            </a:r>
            <a:r>
              <a:rPr lang="ru-RU" dirty="0" err="1"/>
              <a:t>довгот</a:t>
            </a:r>
            <a:r>
              <a:rPr lang="ru-RU" dirty="0"/>
              <a:t> 210—350°.</a:t>
            </a:r>
          </a:p>
          <a:p>
            <a:r>
              <a:rPr lang="ru-RU" dirty="0" err="1"/>
              <a:t>Поверхня</a:t>
            </a:r>
            <a:r>
              <a:rPr lang="ru-RU" dirty="0"/>
              <a:t> </a:t>
            </a:r>
            <a:r>
              <a:rPr lang="ru-RU" dirty="0" err="1"/>
              <a:t>Меркурію</a:t>
            </a:r>
            <a:endParaRPr lang="ru-RU" dirty="0"/>
          </a:p>
          <a:p>
            <a:r>
              <a:rPr lang="ru-RU" dirty="0"/>
              <a:t>На початку 2013 року </a:t>
            </a:r>
            <a:r>
              <a:rPr lang="en-US" dirty="0"/>
              <a:t>NASA </a:t>
            </a:r>
            <a:r>
              <a:rPr lang="ru-RU" dirty="0"/>
              <a:t>заявило про </a:t>
            </a:r>
            <a:r>
              <a:rPr lang="ru-RU" dirty="0" err="1"/>
              <a:t>складення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точної</a:t>
            </a:r>
            <a:r>
              <a:rPr lang="ru-RU" dirty="0"/>
              <a:t> </a:t>
            </a:r>
            <a:r>
              <a:rPr lang="ru-RU" dirty="0" err="1"/>
              <a:t>карти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 </a:t>
            </a:r>
            <a:r>
              <a:rPr lang="en-US" dirty="0">
                <a:hlinkClick r:id="rId11" tooltip="Messenger"/>
              </a:rPr>
              <a:t>Messenger</a:t>
            </a:r>
            <a:r>
              <a:rPr lang="en-US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на </a:t>
            </a:r>
            <a:r>
              <a:rPr lang="ru-RU" dirty="0" err="1"/>
              <a:t>орбіті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2011 року.</a:t>
            </a:r>
            <a:r>
              <a:rPr lang="ru-RU" baseline="30000" dirty="0">
                <a:hlinkClick r:id="rId12"/>
              </a:rPr>
              <a:t>[39]</a:t>
            </a:r>
            <a:endParaRPr lang="ru-RU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Розміри</a:t>
            </a:r>
            <a:r>
              <a:rPr lang="ru-RU" dirty="0"/>
              <a:t>, форма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маса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За формою </a:t>
            </a:r>
            <a:r>
              <a:rPr lang="ru-RU" dirty="0" err="1"/>
              <a:t>Меркурій</a:t>
            </a:r>
            <a:r>
              <a:rPr lang="ru-RU" dirty="0"/>
              <a:t> </a:t>
            </a:r>
            <a:r>
              <a:rPr lang="ru-RU" dirty="0" err="1"/>
              <a:t>близький</a:t>
            </a:r>
            <a:r>
              <a:rPr lang="ru-RU" dirty="0"/>
              <a:t> до </a:t>
            </a:r>
            <a:r>
              <a:rPr lang="ru-RU" dirty="0" err="1"/>
              <a:t>кулі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екваторіальним</a:t>
            </a:r>
            <a:r>
              <a:rPr lang="ru-RU" dirty="0"/>
              <a:t> </a:t>
            </a:r>
            <a:r>
              <a:rPr lang="ru-RU" dirty="0" err="1"/>
              <a:t>радіусом</a:t>
            </a:r>
            <a:r>
              <a:rPr lang="ru-RU" dirty="0"/>
              <a:t> (2440 ± 2) км,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в 2,6 раза </a:t>
            </a:r>
            <a:r>
              <a:rPr lang="ru-RU" dirty="0" err="1"/>
              <a:t>менше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</a:t>
            </a:r>
            <a:r>
              <a:rPr lang="ru-RU" dirty="0" err="1"/>
              <a:t>Землі</a:t>
            </a:r>
            <a:r>
              <a:rPr lang="ru-RU" dirty="0"/>
              <a:t>. </a:t>
            </a:r>
            <a:r>
              <a:rPr lang="ru-RU" dirty="0" err="1"/>
              <a:t>Різниця</a:t>
            </a:r>
            <a:r>
              <a:rPr lang="ru-RU" dirty="0"/>
              <a:t> </a:t>
            </a:r>
            <a:r>
              <a:rPr lang="ru-RU" dirty="0" err="1"/>
              <a:t>півосей</a:t>
            </a:r>
            <a:r>
              <a:rPr lang="ru-RU" dirty="0"/>
              <a:t> </a:t>
            </a:r>
            <a:r>
              <a:rPr lang="ru-RU" dirty="0" err="1"/>
              <a:t>екваторіального</a:t>
            </a:r>
            <a:r>
              <a:rPr lang="ru-RU" dirty="0"/>
              <a:t> </a:t>
            </a:r>
            <a:r>
              <a:rPr lang="ru-RU" dirty="0" err="1"/>
              <a:t>еліпсу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становить </a:t>
            </a:r>
            <a:r>
              <a:rPr lang="ru-RU" dirty="0" err="1"/>
              <a:t>десь</a:t>
            </a:r>
            <a:r>
              <a:rPr lang="ru-RU" dirty="0"/>
              <a:t> 1 км; </a:t>
            </a:r>
            <a:r>
              <a:rPr lang="ru-RU" dirty="0" err="1"/>
              <a:t>екваторіальне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полярне</a:t>
            </a:r>
            <a:r>
              <a:rPr lang="ru-RU" dirty="0"/>
              <a:t> </a:t>
            </a:r>
            <a:r>
              <a:rPr lang="ru-RU" dirty="0" err="1"/>
              <a:t>стискання</a:t>
            </a:r>
            <a:r>
              <a:rPr lang="ru-RU" dirty="0"/>
              <a:t> </a:t>
            </a:r>
            <a:r>
              <a:rPr lang="ru-RU" dirty="0" err="1"/>
              <a:t>незначні</a:t>
            </a:r>
            <a:r>
              <a:rPr lang="ru-RU" dirty="0"/>
              <a:t>. </a:t>
            </a:r>
            <a:r>
              <a:rPr lang="ru-RU" dirty="0" err="1"/>
              <a:t>Відхилення</a:t>
            </a:r>
            <a:r>
              <a:rPr lang="ru-RU" dirty="0"/>
              <a:t> </a:t>
            </a:r>
            <a:r>
              <a:rPr lang="ru-RU" dirty="0" err="1"/>
              <a:t>геометричного</a:t>
            </a:r>
            <a:r>
              <a:rPr lang="ru-RU" dirty="0"/>
              <a:t> центру </a:t>
            </a:r>
            <a:r>
              <a:rPr lang="ru-RU" dirty="0" err="1"/>
              <a:t>планети</a:t>
            </a:r>
            <a:r>
              <a:rPr lang="ru-RU" dirty="0"/>
              <a:t> (</a:t>
            </a:r>
            <a:r>
              <a:rPr lang="ru-RU" dirty="0" err="1"/>
              <a:t>кулі</a:t>
            </a:r>
            <a:r>
              <a:rPr lang="ru-RU" dirty="0"/>
              <a:t>)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центру</a:t>
            </a:r>
            <a:r>
              <a:rPr lang="ru-RU" dirty="0"/>
              <a:t> </a:t>
            </a:r>
            <a:r>
              <a:rPr lang="ru-RU" dirty="0" err="1"/>
              <a:t>мас</a:t>
            </a:r>
            <a:r>
              <a:rPr lang="ru-RU" dirty="0"/>
              <a:t> — у межах 1,5 </a:t>
            </a:r>
            <a:r>
              <a:rPr lang="ru-RU" dirty="0" err="1"/>
              <a:t>кілометри</a:t>
            </a:r>
            <a:r>
              <a:rPr lang="ru-RU" dirty="0"/>
              <a:t>.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в 6,8 </a:t>
            </a:r>
            <a:r>
              <a:rPr lang="ru-RU" dirty="0" err="1"/>
              <a:t>разів</a:t>
            </a:r>
            <a:r>
              <a:rPr lang="ru-RU" dirty="0"/>
              <a:t>, а </a:t>
            </a:r>
            <a:r>
              <a:rPr lang="ru-RU" dirty="0" err="1"/>
              <a:t>об'єм</a:t>
            </a:r>
            <a:r>
              <a:rPr lang="ru-RU" dirty="0"/>
              <a:t> — у 17,8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менші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.</a:t>
            </a:r>
          </a:p>
          <a:p>
            <a:r>
              <a:rPr lang="ru-RU" dirty="0" err="1"/>
              <a:t>Маса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3,31·10</a:t>
            </a:r>
            <a:r>
              <a:rPr lang="ru-RU" baseline="30000" dirty="0"/>
              <a:t>23</a:t>
            </a:r>
            <a:r>
              <a:rPr lang="ru-RU" dirty="0"/>
              <a:t> кг,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в 18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за </a:t>
            </a:r>
            <a:r>
              <a:rPr lang="ru-RU" dirty="0" err="1"/>
              <a:t>масу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.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густина</a:t>
            </a:r>
            <a:r>
              <a:rPr lang="ru-RU" dirty="0"/>
              <a:t> </a:t>
            </a:r>
            <a:r>
              <a:rPr lang="ru-RU" dirty="0" err="1"/>
              <a:t>близька</a:t>
            </a:r>
            <a:r>
              <a:rPr lang="ru-RU" dirty="0"/>
              <a:t> до </a:t>
            </a:r>
            <a:r>
              <a:rPr lang="ru-RU" dirty="0" err="1"/>
              <a:t>земної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становить 5,44 г/см³. </a:t>
            </a:r>
            <a:r>
              <a:rPr lang="ru-RU" dirty="0" err="1">
                <a:hlinkClick r:id="rId2" tooltip="Прискорення вільного падіння"/>
              </a:rPr>
              <a:t>Прискорення</a:t>
            </a:r>
            <a:r>
              <a:rPr lang="ru-RU" dirty="0">
                <a:hlinkClick r:id="rId2" tooltip="Прискорення вільного падіння"/>
              </a:rPr>
              <a:t> </a:t>
            </a:r>
            <a:r>
              <a:rPr lang="ru-RU" dirty="0" err="1">
                <a:hlinkClick r:id="rId2" tooltip="Прискорення вільного падіння"/>
              </a:rPr>
              <a:t>вільного</a:t>
            </a:r>
            <a:r>
              <a:rPr lang="ru-RU" dirty="0">
                <a:hlinkClick r:id="rId2" tooltip="Прискорення вільного падіння"/>
              </a:rPr>
              <a:t> </a:t>
            </a:r>
            <a:r>
              <a:rPr lang="ru-RU" dirty="0" err="1">
                <a:hlinkClick r:id="rId2" tooltip="Прискорення вільного падіння"/>
              </a:rPr>
              <a:t>падіння</a:t>
            </a:r>
            <a:r>
              <a:rPr lang="ru-RU" dirty="0"/>
              <a:t> </a:t>
            </a:r>
            <a:r>
              <a:rPr lang="ru-RU" dirty="0" err="1"/>
              <a:t>поблизу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— 3,7 м/с</a:t>
            </a:r>
            <a:r>
              <a:rPr lang="ru-RU" baseline="30000" dirty="0"/>
              <a:t>2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Температура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рельєф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Як </a:t>
            </a:r>
            <a:r>
              <a:rPr lang="ru-RU" dirty="0" err="1"/>
              <a:t>найближча</a:t>
            </a:r>
            <a:r>
              <a:rPr lang="ru-RU" dirty="0"/>
              <a:t> до </a:t>
            </a:r>
            <a:r>
              <a:rPr lang="ru-RU" dirty="0" err="1"/>
              <a:t>Сонця</a:t>
            </a:r>
            <a:r>
              <a:rPr lang="ru-RU" dirty="0"/>
              <a:t> планета, </a:t>
            </a:r>
            <a:r>
              <a:rPr lang="ru-RU" dirty="0" err="1"/>
              <a:t>Меркурій</a:t>
            </a:r>
            <a:r>
              <a:rPr lang="ru-RU" dirty="0"/>
              <a:t> </a:t>
            </a:r>
            <a:r>
              <a:rPr lang="ru-RU" dirty="0" err="1"/>
              <a:t>одержує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центрального </a:t>
            </a:r>
            <a:r>
              <a:rPr lang="ru-RU" dirty="0" err="1"/>
              <a:t>світила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Земля (у </a:t>
            </a:r>
            <a:r>
              <a:rPr lang="ru-RU" dirty="0" err="1"/>
              <a:t>середньому</a:t>
            </a:r>
            <a:r>
              <a:rPr lang="ru-RU" dirty="0"/>
              <a:t> в 10 </a:t>
            </a:r>
            <a:r>
              <a:rPr lang="ru-RU" dirty="0" err="1"/>
              <a:t>разів</a:t>
            </a:r>
            <a:r>
              <a:rPr lang="ru-RU" dirty="0"/>
              <a:t>). Через </a:t>
            </a:r>
            <a:r>
              <a:rPr lang="ru-RU" dirty="0" err="1"/>
              <a:t>витягнутість</a:t>
            </a:r>
            <a:r>
              <a:rPr lang="ru-RU" dirty="0"/>
              <a:t> </a:t>
            </a:r>
            <a:r>
              <a:rPr lang="ru-RU" dirty="0" err="1"/>
              <a:t>орбіти</a:t>
            </a:r>
            <a:r>
              <a:rPr lang="ru-RU" dirty="0"/>
              <a:t> </a:t>
            </a:r>
            <a:r>
              <a:rPr lang="ru-RU" dirty="0" err="1"/>
              <a:t>потік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</a:t>
            </a:r>
            <a:r>
              <a:rPr lang="ru-RU" dirty="0" err="1"/>
              <a:t>вдвічі</a:t>
            </a:r>
            <a:r>
              <a:rPr lang="ru-RU" dirty="0"/>
              <a:t>. Велика </a:t>
            </a:r>
            <a:r>
              <a:rPr lang="ru-RU" dirty="0" err="1"/>
              <a:t>тривалість</a:t>
            </a:r>
            <a:r>
              <a:rPr lang="ru-RU" dirty="0"/>
              <a:t> дня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ночі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(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вимірюються</a:t>
            </a:r>
            <a:r>
              <a:rPr lang="ru-RU" dirty="0"/>
              <a:t> за </a:t>
            </a:r>
            <a:r>
              <a:rPr lang="ru-RU" dirty="0" err="1"/>
              <a:t>інфрачервоним</a:t>
            </a:r>
            <a:r>
              <a:rPr lang="ru-RU" dirty="0"/>
              <a:t> </a:t>
            </a:r>
            <a:r>
              <a:rPr lang="ru-RU" dirty="0" err="1"/>
              <a:t>випромінюванням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теплового </a:t>
            </a:r>
            <a:r>
              <a:rPr lang="ru-RU" dirty="0" err="1"/>
              <a:t>випромінювання</a:t>
            </a:r>
            <a:r>
              <a:rPr lang="ru-RU" dirty="0"/>
              <a:t> Планка) на «</a:t>
            </a:r>
            <a:r>
              <a:rPr lang="ru-RU" dirty="0" err="1"/>
              <a:t>денній</a:t>
            </a:r>
            <a:r>
              <a:rPr lang="ru-RU" dirty="0"/>
              <a:t>»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«</a:t>
            </a:r>
            <a:r>
              <a:rPr lang="ru-RU" dirty="0" err="1"/>
              <a:t>нічній</a:t>
            </a:r>
            <a:r>
              <a:rPr lang="ru-RU" dirty="0"/>
              <a:t>» сторонах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при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змінюватися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600 ДО </a:t>
            </a:r>
            <a:r>
              <a:rPr lang="ru-RU" dirty="0" err="1"/>
              <a:t>до</a:t>
            </a:r>
            <a:r>
              <a:rPr lang="ru-RU" dirty="0"/>
              <a:t> 100 ДО</a:t>
            </a:r>
            <a:r>
              <a:rPr lang="ru-RU" baseline="30000" dirty="0"/>
              <a:t>[</a:t>
            </a:r>
            <a:r>
              <a:rPr lang="ru-RU" i="1" baseline="30000" dirty="0" err="1">
                <a:hlinkClick r:id="rId2" tooltip="Вікіпедія:Посилання на джерела"/>
              </a:rPr>
              <a:t>Джерело</a:t>
            </a:r>
            <a:r>
              <a:rPr lang="ru-RU" i="1" baseline="30000" dirty="0">
                <a:hlinkClick r:id="rId2" tooltip="Вікіпедія:Посилання на джерела"/>
              </a:rPr>
              <a:t>?</a:t>
            </a:r>
            <a:r>
              <a:rPr lang="ru-RU" baseline="30000" dirty="0"/>
              <a:t>]</a:t>
            </a:r>
            <a:r>
              <a:rPr lang="ru-RU" dirty="0"/>
              <a:t>. Але </a:t>
            </a:r>
            <a:r>
              <a:rPr lang="ru-RU" dirty="0" err="1"/>
              <a:t>вже</a:t>
            </a:r>
            <a:r>
              <a:rPr lang="ru-RU" dirty="0"/>
              <a:t> на </a:t>
            </a:r>
            <a:r>
              <a:rPr lang="ru-RU" dirty="0" err="1"/>
              <a:t>глибині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десятків</a:t>
            </a:r>
            <a:r>
              <a:rPr lang="ru-RU" dirty="0"/>
              <a:t> </a:t>
            </a:r>
            <a:r>
              <a:rPr lang="ru-RU" dirty="0" err="1"/>
              <a:t>сантиметрів</a:t>
            </a:r>
            <a:r>
              <a:rPr lang="ru-RU" dirty="0"/>
              <a:t> </a:t>
            </a:r>
            <a:r>
              <a:rPr lang="ru-RU" dirty="0" err="1"/>
              <a:t>значних</a:t>
            </a:r>
            <a:r>
              <a:rPr lang="ru-RU" dirty="0"/>
              <a:t> </a:t>
            </a:r>
            <a:r>
              <a:rPr lang="ru-RU" dirty="0" err="1"/>
              <a:t>коливань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низької</a:t>
            </a:r>
            <a:r>
              <a:rPr lang="ru-RU" dirty="0"/>
              <a:t> </a:t>
            </a:r>
            <a:r>
              <a:rPr lang="ru-RU" dirty="0" err="1"/>
              <a:t>теплопровідності</a:t>
            </a:r>
            <a:r>
              <a:rPr lang="ru-RU" dirty="0"/>
              <a:t> </a:t>
            </a:r>
            <a:r>
              <a:rPr lang="ru-RU" dirty="0" err="1"/>
              <a:t>порід</a:t>
            </a:r>
            <a:r>
              <a:rPr lang="ru-RU" dirty="0"/>
              <a:t>.</a:t>
            </a:r>
          </a:p>
          <a:p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Меркурія</a:t>
            </a:r>
            <a:r>
              <a:rPr lang="ru-RU" dirty="0"/>
              <a:t> </a:t>
            </a:r>
            <a:r>
              <a:rPr lang="ru-RU" dirty="0" err="1"/>
              <a:t>вкрито</a:t>
            </a:r>
            <a:r>
              <a:rPr lang="ru-RU" dirty="0"/>
              <a:t> </a:t>
            </a:r>
            <a:r>
              <a:rPr lang="ru-RU" dirty="0" err="1"/>
              <a:t>подрібненою</a:t>
            </a:r>
            <a:r>
              <a:rPr lang="ru-RU" dirty="0"/>
              <a:t> </a:t>
            </a:r>
            <a:r>
              <a:rPr lang="ru-RU" dirty="0" err="1"/>
              <a:t>речовиною</a:t>
            </a:r>
            <a:r>
              <a:rPr lang="ru-RU" dirty="0"/>
              <a:t> базальтового типу, вона </a:t>
            </a:r>
            <a:r>
              <a:rPr lang="ru-RU" dirty="0" err="1"/>
              <a:t>досить</a:t>
            </a:r>
            <a:r>
              <a:rPr lang="ru-RU" dirty="0"/>
              <a:t> темна. </a:t>
            </a:r>
            <a:r>
              <a:rPr lang="ru-RU" dirty="0" err="1"/>
              <a:t>Судячи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спостережень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фотографій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космічних</a:t>
            </a:r>
            <a:r>
              <a:rPr lang="ru-RU" dirty="0"/>
              <a:t> </a:t>
            </a:r>
            <a:r>
              <a:rPr lang="ru-RU" dirty="0" err="1"/>
              <a:t>апаратів</a:t>
            </a:r>
            <a:r>
              <a:rPr lang="ru-RU" dirty="0"/>
              <a:t>, вона в </a:t>
            </a:r>
            <a:r>
              <a:rPr lang="ru-RU" dirty="0" err="1"/>
              <a:t>цілому</a:t>
            </a:r>
            <a:r>
              <a:rPr lang="ru-RU" dirty="0"/>
              <a:t> схожа на </a:t>
            </a:r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контраст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темними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світлими</a:t>
            </a:r>
            <a:r>
              <a:rPr lang="ru-RU" dirty="0"/>
              <a:t> </a:t>
            </a:r>
            <a:r>
              <a:rPr lang="ru-RU" dirty="0" err="1"/>
              <a:t>ділянками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помітний</a:t>
            </a:r>
            <a:r>
              <a:rPr lang="ru-RU" dirty="0"/>
              <a:t>. </a:t>
            </a:r>
            <a:r>
              <a:rPr lang="ru-RU" dirty="0" err="1"/>
              <a:t>Поряд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кратерами (як правило,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глибокими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на </a:t>
            </a:r>
            <a:r>
              <a:rPr lang="ru-RU" dirty="0" err="1">
                <a:hlinkClick r:id="rId3" tooltip="Місяць (супутник)"/>
              </a:rPr>
              <a:t>Місяці</a:t>
            </a:r>
            <a:r>
              <a:rPr lang="ru-RU" dirty="0"/>
              <a:t>)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пагорби</a:t>
            </a:r>
            <a:r>
              <a:rPr lang="ru-RU" dirty="0"/>
              <a:t> та </a:t>
            </a:r>
            <a:r>
              <a:rPr lang="ru-RU" dirty="0" err="1"/>
              <a:t>долини</a:t>
            </a:r>
            <a:r>
              <a:rPr lang="ru-RU" dirty="0"/>
              <a:t>.</a:t>
            </a:r>
          </a:p>
          <a:p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останніми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місії</a:t>
            </a:r>
            <a:r>
              <a:rPr lang="ru-RU" dirty="0"/>
              <a:t> </a:t>
            </a:r>
            <a:r>
              <a:rPr lang="en-US" dirty="0"/>
              <a:t>MESSENGER, </a:t>
            </a:r>
            <a:r>
              <a:rPr lang="ru-RU" dirty="0"/>
              <a:t>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Південного</a:t>
            </a:r>
            <a:r>
              <a:rPr lang="ru-RU" dirty="0"/>
              <a:t> Полюсу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, </a:t>
            </a:r>
            <a:r>
              <a:rPr lang="ru-RU" dirty="0" err="1"/>
              <a:t>вкритих</a:t>
            </a:r>
            <a:r>
              <a:rPr lang="ru-RU" dirty="0"/>
              <a:t> </a:t>
            </a:r>
            <a:r>
              <a:rPr lang="ru-RU" dirty="0" err="1"/>
              <a:t>водяним</a:t>
            </a:r>
            <a:r>
              <a:rPr lang="ru-RU" dirty="0"/>
              <a:t> </a:t>
            </a:r>
            <a:r>
              <a:rPr lang="ru-RU" dirty="0" err="1"/>
              <a:t>льодом</a:t>
            </a:r>
            <a:r>
              <a:rPr lang="ru-RU" dirty="0"/>
              <a:t>, </a:t>
            </a:r>
            <a:r>
              <a:rPr lang="ru-RU" dirty="0" err="1"/>
              <a:t>незважаючи</a:t>
            </a:r>
            <a:r>
              <a:rPr lang="ru-RU" dirty="0"/>
              <a:t> на </a:t>
            </a:r>
            <a:r>
              <a:rPr lang="ru-RU" dirty="0" err="1"/>
              <a:t>близькість</a:t>
            </a:r>
            <a:r>
              <a:rPr lang="ru-RU" dirty="0"/>
              <a:t> до </a:t>
            </a:r>
            <a:r>
              <a:rPr lang="ru-RU" dirty="0" err="1"/>
              <a:t>Сонця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пояснюється</a:t>
            </a:r>
            <a:r>
              <a:rPr lang="ru-RU" dirty="0"/>
              <a:t> </a:t>
            </a:r>
            <a:r>
              <a:rPr lang="ru-RU" dirty="0" err="1"/>
              <a:t>постійним</a:t>
            </a:r>
            <a:r>
              <a:rPr lang="ru-RU" dirty="0"/>
              <a:t> </a:t>
            </a:r>
            <a:r>
              <a:rPr lang="ru-RU" dirty="0" err="1"/>
              <a:t>перебуванням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 у </a:t>
            </a:r>
            <a:r>
              <a:rPr lang="ru-RU" dirty="0" err="1"/>
              <a:t>тіні</a:t>
            </a:r>
            <a:r>
              <a:rPr lang="ru-RU" baseline="30000" dirty="0">
                <a:hlinkClick r:id="rId4"/>
              </a:rPr>
              <a:t>[40]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371</Words>
  <Application>Microsoft Office PowerPoint</Application>
  <PresentationFormat>Экран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Меркурій  ☿</vt:lpstr>
      <vt:lpstr>Слайд 2</vt:lpstr>
      <vt:lpstr>Назва </vt:lpstr>
      <vt:lpstr>Особливості руху </vt:lpstr>
      <vt:lpstr>Меркурій у стародавній астрономії </vt:lpstr>
      <vt:lpstr>Наземні телескопічні дослідження </vt:lpstr>
      <vt:lpstr>Сучасні дослідження </vt:lpstr>
      <vt:lpstr>Розміри, форма і маса</vt:lpstr>
      <vt:lpstr>Температура і рельєф поверхні </vt:lpstr>
      <vt:lpstr>Атмосфера і фізичні  </vt:lpstr>
      <vt:lpstr>Цікаві факти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Меркурій  ☿</dc:title>
  <dc:creator>user</dc:creator>
  <cp:lastModifiedBy>user</cp:lastModifiedBy>
  <cp:revision>3</cp:revision>
  <dcterms:created xsi:type="dcterms:W3CDTF">2013-11-09T17:29:56Z</dcterms:created>
  <dcterms:modified xsi:type="dcterms:W3CDTF">2013-11-13T17:34:27Z</dcterms:modified>
</cp:coreProperties>
</file>