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9" r:id="rId4"/>
    <p:sldId id="271" r:id="rId5"/>
    <p:sldId id="268" r:id="rId6"/>
    <p:sldId id="272" r:id="rId7"/>
    <p:sldId id="262" r:id="rId8"/>
    <p:sldId id="266" r:id="rId9"/>
    <p:sldId id="263" r:id="rId10"/>
    <p:sldId id="264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76A468D-3CF1-4F4A-8904-92EE2C4B2846}" type="datetimeFigureOut">
              <a:rPr lang="ru-RU" smtClean="0"/>
              <a:t>23.02.2014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141879B-EBAC-4FAB-9FEE-E7E3E7E3C8B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4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637472" cy="2152650"/>
          </a:xfrm>
        </p:spPr>
        <p:txBody>
          <a:bodyPr/>
          <a:lstStyle/>
          <a:p>
            <a:r>
              <a:rPr lang="uk-UA" sz="8000" b="1" dirty="0" smtClean="0"/>
              <a:t>Еволюція зір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3361322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3"/>
            <a:ext cx="8640960" cy="3240359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/>
              <a:t>вигорання</a:t>
            </a:r>
            <a:r>
              <a:rPr lang="ru-RU" dirty="0"/>
              <a:t> </a:t>
            </a:r>
            <a:r>
              <a:rPr lang="ru-RU" dirty="0" err="1"/>
              <a:t>водню</a:t>
            </a:r>
            <a:r>
              <a:rPr lang="ru-RU" dirty="0"/>
              <a:t> в </a:t>
            </a:r>
            <a:r>
              <a:rPr lang="ru-RU" dirty="0" err="1"/>
              <a:t>центрі</a:t>
            </a:r>
            <a:r>
              <a:rPr lang="ru-RU" dirty="0"/>
              <a:t> </a:t>
            </a:r>
            <a:r>
              <a:rPr lang="ru-RU" dirty="0" err="1"/>
              <a:t>зорі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гелієвого</a:t>
            </a:r>
            <a:r>
              <a:rPr lang="ru-RU" dirty="0"/>
              <a:t> ядра </a:t>
            </a:r>
            <a:r>
              <a:rPr lang="ru-RU" dirty="0" err="1"/>
              <a:t>утворюється</a:t>
            </a:r>
            <a:r>
              <a:rPr lang="ru-RU" dirty="0"/>
              <a:t> тонкий </a:t>
            </a:r>
            <a:r>
              <a:rPr lang="ru-RU" dirty="0" err="1"/>
              <a:t>сферичний</a:t>
            </a:r>
            <a:r>
              <a:rPr lang="ru-RU" dirty="0"/>
              <a:t> </a:t>
            </a:r>
            <a:r>
              <a:rPr lang="ru-RU" dirty="0" err="1"/>
              <a:t>енерговиділяючий</a:t>
            </a:r>
            <a:r>
              <a:rPr lang="ru-RU" dirty="0"/>
              <a:t> шар.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поділяє</a:t>
            </a:r>
            <a:r>
              <a:rPr lang="ru-RU" dirty="0"/>
              <a:t> зорю на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- </a:t>
            </a:r>
            <a:r>
              <a:rPr lang="ru-RU" dirty="0" err="1"/>
              <a:t>вигоріле</a:t>
            </a:r>
            <a:r>
              <a:rPr lang="ru-RU" dirty="0"/>
              <a:t> ядро і </a:t>
            </a:r>
            <a:r>
              <a:rPr lang="ru-RU" dirty="0" err="1"/>
              <a:t>зовнішню</a:t>
            </a:r>
            <a:r>
              <a:rPr lang="ru-RU" dirty="0"/>
              <a:t> </a:t>
            </a:r>
            <a:r>
              <a:rPr lang="ru-RU" dirty="0" err="1"/>
              <a:t>оболонку</a:t>
            </a:r>
            <a:r>
              <a:rPr lang="ru-RU" dirty="0"/>
              <a:t>. </a:t>
            </a:r>
            <a:r>
              <a:rPr lang="ru-RU" dirty="0" err="1"/>
              <a:t>Фізичні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у </a:t>
            </a:r>
            <a:r>
              <a:rPr lang="ru-RU" dirty="0" err="1"/>
              <a:t>двох</a:t>
            </a:r>
            <a:r>
              <a:rPr lang="ru-RU" dirty="0"/>
              <a:t> зонах </a:t>
            </a:r>
            <a:r>
              <a:rPr lang="ru-RU" dirty="0" err="1"/>
              <a:t>зорі</a:t>
            </a:r>
            <a:r>
              <a:rPr lang="ru-RU" dirty="0"/>
              <a:t> </a:t>
            </a:r>
            <a:r>
              <a:rPr lang="ru-RU" dirty="0" err="1"/>
              <a:t>розгортаються</a:t>
            </a:r>
            <a:r>
              <a:rPr lang="ru-RU" dirty="0"/>
              <a:t> </a:t>
            </a:r>
            <a:r>
              <a:rPr lang="ru-RU" dirty="0" err="1"/>
              <a:t>по-різному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У </a:t>
            </a:r>
            <a:r>
              <a:rPr lang="ru-RU" dirty="0" err="1"/>
              <a:t>міру</a:t>
            </a:r>
            <a:r>
              <a:rPr lang="ru-RU" dirty="0"/>
              <a:t> </a:t>
            </a:r>
            <a:r>
              <a:rPr lang="ru-RU" dirty="0" err="1"/>
              <a:t>вичерпання</a:t>
            </a:r>
            <a:r>
              <a:rPr lang="ru-RU" dirty="0"/>
              <a:t> </a:t>
            </a:r>
            <a:r>
              <a:rPr lang="ru-RU" dirty="0" err="1"/>
              <a:t>водню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прошарок</a:t>
            </a:r>
            <a:r>
              <a:rPr lang="ru-RU" dirty="0"/>
              <a:t> </a:t>
            </a:r>
            <a:r>
              <a:rPr lang="ru-RU" dirty="0" err="1"/>
              <a:t>щораз</a:t>
            </a:r>
            <a:r>
              <a:rPr lang="ru-RU" dirty="0"/>
              <a:t> </a:t>
            </a:r>
            <a:r>
              <a:rPr lang="ru-RU" dirty="0" err="1"/>
              <a:t>далі</a:t>
            </a:r>
            <a:r>
              <a:rPr lang="ru-RU" dirty="0"/>
              <a:t> </a:t>
            </a:r>
            <a:r>
              <a:rPr lang="ru-RU" dirty="0" err="1"/>
              <a:t>відсувається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центральної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, </a:t>
            </a:r>
            <a:r>
              <a:rPr lang="ru-RU" dirty="0" err="1"/>
              <a:t>збільшуючи</a:t>
            </a:r>
            <a:r>
              <a:rPr lang="ru-RU" dirty="0"/>
              <a:t> </a:t>
            </a:r>
            <a:r>
              <a:rPr lang="ru-RU" dirty="0" err="1"/>
              <a:t>розміри</a:t>
            </a:r>
            <a:r>
              <a:rPr lang="ru-RU" dirty="0"/>
              <a:t> і </a:t>
            </a:r>
            <a:r>
              <a:rPr lang="ru-RU" dirty="0" err="1"/>
              <a:t>масу</a:t>
            </a:r>
            <a:r>
              <a:rPr lang="ru-RU" dirty="0"/>
              <a:t> ядра.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33199"/>
            <a:ext cx="4771825" cy="382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4294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" y="0"/>
            <a:ext cx="91222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22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88641"/>
            <a:ext cx="8280920" cy="3096343"/>
          </a:xfrm>
        </p:spPr>
        <p:txBody>
          <a:bodyPr/>
          <a:lstStyle/>
          <a:p>
            <a:r>
              <a:rPr lang="ru-RU" dirty="0" err="1"/>
              <a:t>Стадія</a:t>
            </a:r>
            <a:r>
              <a:rPr lang="ru-RU" dirty="0"/>
              <a:t> </a:t>
            </a:r>
            <a:r>
              <a:rPr lang="ru-RU" dirty="0" err="1"/>
              <a:t>протозорі</a:t>
            </a:r>
            <a:r>
              <a:rPr lang="ru-RU" dirty="0"/>
              <a:t> та </a:t>
            </a:r>
            <a:r>
              <a:rPr lang="ru-RU" dirty="0" err="1"/>
              <a:t>головної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. Як </a:t>
            </a:r>
            <a:r>
              <a:rPr lang="ru-RU" dirty="0" err="1"/>
              <a:t>показують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, в </a:t>
            </a:r>
            <a:r>
              <a:rPr lang="ru-RU" dirty="0" err="1"/>
              <a:t>міжзоряному</a:t>
            </a:r>
            <a:r>
              <a:rPr lang="ru-RU" dirty="0"/>
              <a:t> </a:t>
            </a:r>
            <a:r>
              <a:rPr lang="ru-RU" dirty="0" err="1"/>
              <a:t>середовищі</a:t>
            </a:r>
            <a:r>
              <a:rPr lang="ru-RU" dirty="0"/>
              <a:t> є </a:t>
            </a:r>
            <a:r>
              <a:rPr lang="ru-RU" dirty="0" err="1"/>
              <a:t>протяжні</a:t>
            </a:r>
            <a:r>
              <a:rPr lang="ru-RU" dirty="0"/>
              <a:t> газово-</a:t>
            </a:r>
            <a:r>
              <a:rPr lang="ru-RU" dirty="0" err="1"/>
              <a:t>пилові</a:t>
            </a:r>
            <a:r>
              <a:rPr lang="ru-RU" dirty="0"/>
              <a:t> </a:t>
            </a:r>
            <a:r>
              <a:rPr lang="ru-RU" dirty="0" err="1"/>
              <a:t>комплекси</a:t>
            </a:r>
            <a:r>
              <a:rPr lang="ru-RU" dirty="0"/>
              <a:t> з </a:t>
            </a:r>
            <a:r>
              <a:rPr lang="ru-RU" dirty="0" err="1"/>
              <a:t>масами</a:t>
            </a:r>
            <a:r>
              <a:rPr lang="ru-RU" dirty="0"/>
              <a:t> в </a:t>
            </a:r>
            <a:r>
              <a:rPr lang="ru-RU" dirty="0" err="1"/>
              <a:t>тисячі</a:t>
            </a:r>
            <a:r>
              <a:rPr lang="ru-RU" dirty="0"/>
              <a:t> й десятки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мас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, </a:t>
            </a:r>
            <a:r>
              <a:rPr lang="ru-RU" dirty="0" err="1"/>
              <a:t>розмірами</a:t>
            </a:r>
            <a:r>
              <a:rPr lang="ru-RU" dirty="0"/>
              <a:t> 10-100 </a:t>
            </a:r>
            <a:r>
              <a:rPr lang="ru-RU" dirty="0" err="1"/>
              <a:t>пк</a:t>
            </a:r>
            <a:r>
              <a:rPr lang="ru-RU" dirty="0"/>
              <a:t> (30-300 </a:t>
            </a:r>
            <a:r>
              <a:rPr lang="ru-RU" dirty="0" err="1"/>
              <a:t>св.р</a:t>
            </a:r>
            <a:r>
              <a:rPr lang="ru-RU" dirty="0"/>
              <a:t>.) і температурою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десятків</a:t>
            </a:r>
            <a:r>
              <a:rPr lang="ru-RU" dirty="0"/>
              <a:t> </a:t>
            </a:r>
            <a:r>
              <a:rPr lang="ru-RU" dirty="0" err="1"/>
              <a:t>кельвінів</a:t>
            </a:r>
            <a:r>
              <a:rPr lang="ru-RU" dirty="0"/>
              <a:t>.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комплекси</a:t>
            </a:r>
            <a:r>
              <a:rPr lang="ru-RU" dirty="0"/>
              <a:t> </a:t>
            </a:r>
            <a:r>
              <a:rPr lang="ru-RU" dirty="0" err="1"/>
              <a:t>гравітаційне</a:t>
            </a:r>
            <a:r>
              <a:rPr lang="ru-RU" dirty="0"/>
              <a:t> </a:t>
            </a:r>
            <a:r>
              <a:rPr lang="ru-RU" dirty="0" err="1"/>
              <a:t>нестійкі</a:t>
            </a:r>
            <a:r>
              <a:rPr lang="ru-RU" dirty="0"/>
              <a:t> і з часом </a:t>
            </a:r>
            <a:r>
              <a:rPr lang="ru-RU" dirty="0" err="1"/>
              <a:t>дробляться</a:t>
            </a:r>
            <a:r>
              <a:rPr lang="ru-RU" dirty="0"/>
              <a:t> на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фрагменти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з таких </a:t>
            </a:r>
            <a:r>
              <a:rPr lang="ru-RU" dirty="0" err="1"/>
              <a:t>фрагментів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гравітаційного</a:t>
            </a:r>
            <a:r>
              <a:rPr lang="ru-RU" dirty="0"/>
              <a:t> </a:t>
            </a:r>
            <a:r>
              <a:rPr lang="ru-RU" dirty="0" err="1"/>
              <a:t>стиснення</a:t>
            </a:r>
            <a:r>
              <a:rPr lang="ru-RU" dirty="0"/>
              <a:t> </a:t>
            </a:r>
            <a:r>
              <a:rPr lang="ru-RU" dirty="0" err="1"/>
              <a:t>утворюються</a:t>
            </a:r>
            <a:r>
              <a:rPr lang="ru-RU" dirty="0"/>
              <a:t> </a:t>
            </a:r>
            <a:r>
              <a:rPr lang="ru-RU" dirty="0" err="1"/>
              <a:t>протозорі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94" y="2967609"/>
            <a:ext cx="5148064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5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1412776"/>
            <a:ext cx="4320480" cy="2952328"/>
          </a:xfrm>
        </p:spPr>
        <p:txBody>
          <a:bodyPr/>
          <a:lstStyle/>
          <a:p>
            <a:pPr algn="ctr"/>
            <a:r>
              <a:rPr lang="ru-RU" sz="3200" dirty="0" err="1"/>
              <a:t>Щільне</a:t>
            </a:r>
            <a:r>
              <a:rPr lang="ru-RU" sz="3200" dirty="0"/>
              <a:t> </a:t>
            </a:r>
            <a:r>
              <a:rPr lang="ru-RU" sz="3200" dirty="0" err="1"/>
              <a:t>скупчення</a:t>
            </a:r>
            <a:r>
              <a:rPr lang="ru-RU" sz="3200" dirty="0"/>
              <a:t> </a:t>
            </a:r>
            <a:r>
              <a:rPr lang="ru-RU" sz="3200" dirty="0" err="1"/>
              <a:t>близько</a:t>
            </a:r>
            <a:r>
              <a:rPr lang="ru-RU" sz="3200" dirty="0"/>
              <a:t> 50 </a:t>
            </a:r>
            <a:r>
              <a:rPr lang="ru-RU" sz="3200" dirty="0" err="1"/>
              <a:t>молодих</a:t>
            </a:r>
            <a:r>
              <a:rPr lang="ru-RU" sz="3200" dirty="0"/>
              <a:t> </a:t>
            </a:r>
            <a:r>
              <a:rPr lang="ru-RU" sz="3200" dirty="0" err="1"/>
              <a:t>зір</a:t>
            </a:r>
            <a:r>
              <a:rPr lang="ru-RU" sz="3200" dirty="0"/>
              <a:t>, 35 з </a:t>
            </a:r>
            <a:r>
              <a:rPr lang="ru-RU" sz="3200" dirty="0" err="1"/>
              <a:t>яких</a:t>
            </a:r>
            <a:r>
              <a:rPr lang="ru-RU" sz="3200" dirty="0"/>
              <a:t> є </a:t>
            </a:r>
            <a:r>
              <a:rPr lang="ru-RU" sz="3200" dirty="0" err="1"/>
              <a:t>протозорями</a:t>
            </a:r>
            <a:r>
              <a:rPr lang="ru-RU" sz="32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7432"/>
            <a:ext cx="4788024" cy="684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1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0649"/>
            <a:ext cx="8424936" cy="3384375"/>
          </a:xfrm>
        </p:spPr>
        <p:txBody>
          <a:bodyPr>
            <a:normAutofit/>
          </a:bodyPr>
          <a:lstStyle/>
          <a:p>
            <a:r>
              <a:rPr lang="ru-RU" dirty="0"/>
              <a:t>На початку </a:t>
            </a:r>
            <a:r>
              <a:rPr lang="ru-RU" dirty="0" err="1"/>
              <a:t>процесу</a:t>
            </a:r>
            <a:r>
              <a:rPr lang="ru-RU" dirty="0"/>
              <a:t>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протозорі</a:t>
            </a:r>
            <a:r>
              <a:rPr lang="ru-RU" dirty="0"/>
              <a:t> </a:t>
            </a:r>
            <a:r>
              <a:rPr lang="ru-RU" dirty="0" err="1"/>
              <a:t>пилові</a:t>
            </a:r>
            <a:r>
              <a:rPr lang="ru-RU" dirty="0"/>
              <a:t> </a:t>
            </a:r>
            <a:r>
              <a:rPr lang="ru-RU" dirty="0" err="1"/>
              <a:t>частинки</a:t>
            </a:r>
            <a:r>
              <a:rPr lang="ru-RU" dirty="0"/>
              <a:t> і </a:t>
            </a:r>
            <a:r>
              <a:rPr lang="ru-RU" dirty="0" err="1"/>
              <a:t>газові</a:t>
            </a:r>
            <a:r>
              <a:rPr lang="ru-RU" dirty="0"/>
              <a:t> </a:t>
            </a:r>
            <a:r>
              <a:rPr lang="ru-RU" dirty="0" err="1"/>
              <a:t>молекули</a:t>
            </a:r>
            <a:r>
              <a:rPr lang="ru-RU" dirty="0"/>
              <a:t> </a:t>
            </a:r>
            <a:r>
              <a:rPr lang="ru-RU" dirty="0" err="1"/>
              <a:t>падають</a:t>
            </a:r>
            <a:r>
              <a:rPr lang="ru-RU" dirty="0"/>
              <a:t> до центра хмари, </a:t>
            </a:r>
            <a:r>
              <a:rPr lang="ru-RU" dirty="0" err="1"/>
              <a:t>потенціальна</a:t>
            </a:r>
            <a:r>
              <a:rPr lang="ru-RU" dirty="0"/>
              <a:t> </a:t>
            </a:r>
            <a:r>
              <a:rPr lang="ru-RU" dirty="0" err="1"/>
              <a:t>енергія</a:t>
            </a:r>
            <a:r>
              <a:rPr lang="ru-RU" dirty="0"/>
              <a:t> </a:t>
            </a:r>
            <a:r>
              <a:rPr lang="ru-RU" dirty="0" err="1"/>
              <a:t>гравітації</a:t>
            </a:r>
            <a:r>
              <a:rPr lang="ru-RU" dirty="0"/>
              <a:t> переходить у </a:t>
            </a:r>
            <a:r>
              <a:rPr lang="ru-RU" dirty="0" err="1"/>
              <a:t>кінетичну</a:t>
            </a:r>
            <a:r>
              <a:rPr lang="ru-RU" dirty="0"/>
              <a:t>, а </a:t>
            </a:r>
            <a:r>
              <a:rPr lang="ru-RU" dirty="0" err="1"/>
              <a:t>кінетична</a:t>
            </a:r>
            <a:r>
              <a:rPr lang="ru-RU" dirty="0"/>
              <a:t>,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зіткнень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, - у </a:t>
            </a:r>
            <a:r>
              <a:rPr lang="ru-RU" dirty="0" err="1"/>
              <a:t>теплову</a:t>
            </a:r>
            <a:r>
              <a:rPr lang="ru-RU" dirty="0"/>
              <a:t>. Таким чином,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гравітаційної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</a:t>
            </a:r>
            <a:r>
              <a:rPr lang="ru-RU" dirty="0" err="1"/>
              <a:t>стискання</a:t>
            </a:r>
            <a:r>
              <a:rPr lang="ru-RU" dirty="0"/>
              <a:t> </a:t>
            </a:r>
            <a:r>
              <a:rPr lang="ru-RU" dirty="0" err="1"/>
              <a:t>витрачається</a:t>
            </a:r>
            <a:r>
              <a:rPr lang="ru-RU" dirty="0"/>
              <a:t> на </a:t>
            </a:r>
            <a:r>
              <a:rPr lang="ru-RU" dirty="0" err="1"/>
              <a:t>нагрівання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. Газ і </a:t>
            </a:r>
            <a:r>
              <a:rPr lang="ru-RU" dirty="0" err="1"/>
              <a:t>пилинки</a:t>
            </a:r>
            <a:r>
              <a:rPr lang="ru-RU" dirty="0"/>
              <a:t> </a:t>
            </a:r>
            <a:r>
              <a:rPr lang="ru-RU" dirty="0" err="1"/>
              <a:t>швидко</a:t>
            </a:r>
            <a:r>
              <a:rPr lang="ru-RU" dirty="0"/>
              <a:t> </a:t>
            </a:r>
            <a:r>
              <a:rPr lang="ru-RU" dirty="0" err="1"/>
              <a:t>трансформують</a:t>
            </a:r>
            <a:r>
              <a:rPr lang="ru-RU" dirty="0"/>
              <a:t> </a:t>
            </a:r>
            <a:r>
              <a:rPr lang="ru-RU" dirty="0" err="1"/>
              <a:t>цю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 в </a:t>
            </a:r>
            <a:r>
              <a:rPr lang="ru-RU" dirty="0" err="1"/>
              <a:t>інфрачервоне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, яке </a:t>
            </a:r>
            <a:r>
              <a:rPr lang="ru-RU" dirty="0" err="1"/>
              <a:t>вільно</a:t>
            </a:r>
            <a:r>
              <a:rPr lang="ru-RU" dirty="0"/>
              <a:t> </a:t>
            </a:r>
            <a:r>
              <a:rPr lang="ru-RU" dirty="0" err="1"/>
              <a:t>залишає</a:t>
            </a:r>
            <a:r>
              <a:rPr lang="ru-RU" dirty="0"/>
              <a:t> газово-</a:t>
            </a:r>
            <a:r>
              <a:rPr lang="ru-RU" dirty="0" err="1"/>
              <a:t>пиловий</a:t>
            </a:r>
            <a:r>
              <a:rPr lang="ru-RU" dirty="0"/>
              <a:t> комплекс. Тому </a:t>
            </a:r>
            <a:r>
              <a:rPr lang="ru-RU" dirty="0" err="1"/>
              <a:t>протозорі</a:t>
            </a:r>
            <a:r>
              <a:rPr lang="ru-RU" dirty="0"/>
              <a:t> є </a:t>
            </a:r>
            <a:r>
              <a:rPr lang="ru-RU" dirty="0" err="1"/>
              <a:t>потужними</a:t>
            </a:r>
            <a:r>
              <a:rPr lang="ru-RU" dirty="0"/>
              <a:t> </a:t>
            </a:r>
            <a:r>
              <a:rPr lang="ru-RU" dirty="0" err="1"/>
              <a:t>джерелами</a:t>
            </a:r>
            <a:r>
              <a:rPr lang="ru-RU" dirty="0"/>
              <a:t> </a:t>
            </a:r>
            <a:r>
              <a:rPr lang="ru-RU" dirty="0" err="1"/>
              <a:t>інфрачервоного</a:t>
            </a:r>
            <a:r>
              <a:rPr lang="ru-RU" dirty="0"/>
              <a:t> </a:t>
            </a:r>
            <a:r>
              <a:rPr lang="ru-RU" dirty="0" err="1"/>
              <a:t>випромінювання</a:t>
            </a:r>
            <a:r>
              <a:rPr lang="ru-RU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38984"/>
            <a:ext cx="3029322" cy="302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89964"/>
            <a:ext cx="4104456" cy="307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179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96" y="4876800"/>
            <a:ext cx="9001000" cy="1648544"/>
          </a:xfrm>
        </p:spPr>
        <p:txBody>
          <a:bodyPr/>
          <a:lstStyle/>
          <a:p>
            <a:r>
              <a:rPr lang="ru-RU" dirty="0"/>
              <a:t>Область </a:t>
            </a:r>
            <a:r>
              <a:rPr lang="ru-RU" dirty="0" err="1"/>
              <a:t>зореутворення</a:t>
            </a:r>
            <a:r>
              <a:rPr lang="ru-RU" dirty="0"/>
              <a:t> у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Магеллановій</a:t>
            </a:r>
            <a:r>
              <a:rPr lang="ru-RU" dirty="0"/>
              <a:t> </a:t>
            </a:r>
            <a:r>
              <a:rPr lang="ru-RU" dirty="0" err="1"/>
              <a:t>Хмарі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38" y="9120"/>
            <a:ext cx="9165538" cy="46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609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6633"/>
            <a:ext cx="8568952" cy="3456384"/>
          </a:xfrm>
        </p:spPr>
        <p:txBody>
          <a:bodyPr>
            <a:normAutofit/>
          </a:bodyPr>
          <a:lstStyle/>
          <a:p>
            <a:r>
              <a:rPr lang="ru-RU" dirty="0"/>
              <a:t>Коли температура ядра </a:t>
            </a:r>
            <a:r>
              <a:rPr lang="ru-RU" dirty="0" err="1"/>
              <a:t>досягає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кельвінів</a:t>
            </a:r>
            <a:r>
              <a:rPr lang="ru-RU" dirty="0"/>
              <a:t>, </a:t>
            </a:r>
            <a:r>
              <a:rPr lang="ru-RU" dirty="0" err="1"/>
              <a:t>включаються</a:t>
            </a:r>
            <a:r>
              <a:rPr lang="ru-RU" dirty="0"/>
              <a:t>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термоядерні</a:t>
            </a:r>
            <a:r>
              <a:rPr lang="ru-RU" dirty="0"/>
              <a:t> </a:t>
            </a:r>
            <a:r>
              <a:rPr lang="ru-RU" dirty="0" err="1"/>
              <a:t>реакції</a:t>
            </a:r>
            <a:r>
              <a:rPr lang="ru-RU" dirty="0"/>
              <a:t> «</a:t>
            </a:r>
            <a:r>
              <a:rPr lang="ru-RU" dirty="0" err="1"/>
              <a:t>вигорання</a:t>
            </a:r>
            <a:r>
              <a:rPr lang="ru-RU" dirty="0"/>
              <a:t>» </a:t>
            </a:r>
            <a:r>
              <a:rPr lang="ru-RU" dirty="0" err="1"/>
              <a:t>літію</a:t>
            </a:r>
            <a:r>
              <a:rPr lang="ru-RU" dirty="0"/>
              <a:t>, </a:t>
            </a:r>
            <a:r>
              <a:rPr lang="ru-RU" dirty="0" err="1"/>
              <a:t>берилію</a:t>
            </a:r>
            <a:r>
              <a:rPr lang="ru-RU" dirty="0"/>
              <a:t>, бору. Але газового </a:t>
            </a:r>
            <a:r>
              <a:rPr lang="ru-RU" dirty="0" err="1"/>
              <a:t>тиску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існує</a:t>
            </a:r>
            <a:r>
              <a:rPr lang="ru-RU" dirty="0"/>
              <a:t> при таких температурах, </a:t>
            </a:r>
            <a:r>
              <a:rPr lang="ru-RU" dirty="0" err="1"/>
              <a:t>недостатньо</a:t>
            </a:r>
            <a:r>
              <a:rPr lang="ru-RU" dirty="0"/>
              <a:t> для </a:t>
            </a:r>
            <a:r>
              <a:rPr lang="ru-RU" dirty="0" err="1"/>
              <a:t>припинення</a:t>
            </a:r>
            <a:r>
              <a:rPr lang="ru-RU" dirty="0"/>
              <a:t> </a:t>
            </a:r>
            <a:r>
              <a:rPr lang="ru-RU" dirty="0" err="1"/>
              <a:t>стискання</a:t>
            </a:r>
            <a:r>
              <a:rPr lang="ru-RU" dirty="0" smtClean="0"/>
              <a:t>.</a:t>
            </a:r>
          </a:p>
          <a:p>
            <a:r>
              <a:rPr lang="ru-RU" dirty="0"/>
              <a:t>І </a:t>
            </a:r>
            <a:r>
              <a:rPr lang="ru-RU" dirty="0" err="1"/>
              <a:t>тільки</a:t>
            </a:r>
            <a:r>
              <a:rPr lang="ru-RU" dirty="0"/>
              <a:t> через </a:t>
            </a:r>
            <a:r>
              <a:rPr lang="ru-RU" dirty="0" err="1"/>
              <a:t>сотні</a:t>
            </a:r>
            <a:r>
              <a:rPr lang="ru-RU" dirty="0"/>
              <a:t>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для </a:t>
            </a:r>
            <a:r>
              <a:rPr lang="ru-RU" dirty="0" err="1"/>
              <a:t>майбутніх</a:t>
            </a:r>
            <a:r>
              <a:rPr lang="ru-RU" dirty="0"/>
              <a:t> </a:t>
            </a:r>
            <a:r>
              <a:rPr lang="ru-RU" dirty="0" err="1"/>
              <a:t>карликових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, коли температура в </a:t>
            </a:r>
            <a:r>
              <a:rPr lang="ru-RU" dirty="0" err="1"/>
              <a:t>центрі</a:t>
            </a:r>
            <a:r>
              <a:rPr lang="ru-RU" dirty="0"/>
              <a:t> в </a:t>
            </a:r>
            <a:r>
              <a:rPr lang="ru-RU" dirty="0" err="1"/>
              <a:t>процесі</a:t>
            </a:r>
            <a:r>
              <a:rPr lang="ru-RU" dirty="0"/>
              <a:t> </a:t>
            </a:r>
            <a:r>
              <a:rPr lang="ru-RU" dirty="0" err="1"/>
              <a:t>подальшого</a:t>
            </a:r>
            <a:r>
              <a:rPr lang="ru-RU" dirty="0"/>
              <a:t> </a:t>
            </a:r>
            <a:r>
              <a:rPr lang="ru-RU" dirty="0" err="1"/>
              <a:t>стискання</a:t>
            </a:r>
            <a:r>
              <a:rPr lang="ru-RU" dirty="0"/>
              <a:t> </a:t>
            </a:r>
            <a:r>
              <a:rPr lang="ru-RU" dirty="0" err="1"/>
              <a:t>досягає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10 млн. К, </a:t>
            </a:r>
            <a:r>
              <a:rPr lang="ru-RU" dirty="0" err="1"/>
              <a:t>починаються</a:t>
            </a:r>
            <a:r>
              <a:rPr lang="ru-RU" dirty="0"/>
              <a:t> </a:t>
            </a:r>
            <a:r>
              <a:rPr lang="ru-RU" dirty="0" err="1"/>
              <a:t>термоядерні</a:t>
            </a:r>
            <a:r>
              <a:rPr lang="ru-RU" dirty="0"/>
              <a:t> </a:t>
            </a:r>
            <a:r>
              <a:rPr lang="ru-RU" dirty="0" err="1"/>
              <a:t>реакції</a:t>
            </a:r>
            <a:r>
              <a:rPr lang="ru-RU" dirty="0"/>
              <a:t> </a:t>
            </a:r>
            <a:r>
              <a:rPr lang="ru-RU" dirty="0" err="1"/>
              <a:t>перетворення</a:t>
            </a:r>
            <a:r>
              <a:rPr lang="ru-RU" dirty="0"/>
              <a:t> </a:t>
            </a:r>
            <a:r>
              <a:rPr lang="ru-RU" dirty="0" err="1"/>
              <a:t>водню</a:t>
            </a:r>
            <a:r>
              <a:rPr lang="ru-RU" dirty="0"/>
              <a:t> на </a:t>
            </a:r>
            <a:r>
              <a:rPr lang="ru-RU" dirty="0" err="1"/>
              <a:t>гелій</a:t>
            </a:r>
            <a:r>
              <a:rPr lang="ru-RU" dirty="0"/>
              <a:t> з </a:t>
            </a:r>
            <a:r>
              <a:rPr lang="ru-RU" dirty="0" err="1"/>
              <a:t>виділенням</a:t>
            </a:r>
            <a:r>
              <a:rPr lang="ru-RU" dirty="0"/>
              <a:t> </a:t>
            </a:r>
            <a:r>
              <a:rPr lang="ru-RU" dirty="0" err="1"/>
              <a:t>величезної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94482"/>
            <a:ext cx="5060082" cy="366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040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3"/>
            <a:ext cx="8784976" cy="3384375"/>
          </a:xfrm>
        </p:spPr>
        <p:txBody>
          <a:bodyPr>
            <a:normAutofit/>
          </a:bodyPr>
          <a:lstStyle/>
          <a:p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більша</a:t>
            </a:r>
            <a:r>
              <a:rPr lang="ru-RU" sz="2400" dirty="0"/>
              <a:t> </a:t>
            </a:r>
            <a:r>
              <a:rPr lang="ru-RU" sz="2400" dirty="0" err="1"/>
              <a:t>маса</a:t>
            </a:r>
            <a:r>
              <a:rPr lang="ru-RU" sz="2400" dirty="0"/>
              <a:t> </a:t>
            </a:r>
            <a:r>
              <a:rPr lang="ru-RU" sz="2400" dirty="0" err="1"/>
              <a:t>новонародженої</a:t>
            </a:r>
            <a:r>
              <a:rPr lang="ru-RU" sz="2400" dirty="0"/>
              <a:t> </a:t>
            </a:r>
            <a:r>
              <a:rPr lang="ru-RU" sz="2400" dirty="0" err="1"/>
              <a:t>зорі</a:t>
            </a:r>
            <a:r>
              <a:rPr lang="ru-RU" sz="2400" dirty="0"/>
              <a:t>, то </a:t>
            </a:r>
            <a:r>
              <a:rPr lang="ru-RU" sz="2400" dirty="0" err="1"/>
              <a:t>вища</a:t>
            </a:r>
            <a:r>
              <a:rPr lang="ru-RU" sz="2400" dirty="0"/>
              <a:t> температура в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надрах</a:t>
            </a:r>
            <a:r>
              <a:rPr lang="ru-RU" sz="2400" dirty="0"/>
              <a:t> (а </a:t>
            </a:r>
            <a:r>
              <a:rPr lang="ru-RU" sz="2400" dirty="0" err="1"/>
              <a:t>отже</a:t>
            </a:r>
            <a:r>
              <a:rPr lang="ru-RU" sz="2400" dirty="0"/>
              <a:t>, і на </a:t>
            </a:r>
            <a:r>
              <a:rPr lang="ru-RU" sz="2400" dirty="0" err="1"/>
              <a:t>поверхні</a:t>
            </a:r>
            <a:r>
              <a:rPr lang="ru-RU" sz="2400" dirty="0"/>
              <a:t>), </a:t>
            </a:r>
            <a:r>
              <a:rPr lang="ru-RU" sz="2400" dirty="0" err="1"/>
              <a:t>більша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світність</a:t>
            </a:r>
            <a:r>
              <a:rPr lang="ru-RU" sz="2400" dirty="0"/>
              <a:t> і </a:t>
            </a:r>
            <a:r>
              <a:rPr lang="ru-RU" sz="2400" dirty="0" err="1"/>
              <a:t>тим</a:t>
            </a:r>
            <a:r>
              <a:rPr lang="ru-RU" sz="2400" dirty="0"/>
              <a:t> </a:t>
            </a:r>
            <a:r>
              <a:rPr lang="ru-RU" sz="2400" dirty="0" err="1"/>
              <a:t>вище</a:t>
            </a:r>
            <a:r>
              <a:rPr lang="ru-RU" sz="2400" dirty="0"/>
              <a:t> вона </a:t>
            </a:r>
            <a:r>
              <a:rPr lang="ru-RU" sz="2400" dirty="0" err="1"/>
              <a:t>розташовується</a:t>
            </a:r>
            <a:r>
              <a:rPr lang="ru-RU" sz="2400" dirty="0"/>
              <a:t> на </a:t>
            </a:r>
            <a:r>
              <a:rPr lang="ru-RU" sz="2400" dirty="0" err="1"/>
              <a:t>головній</a:t>
            </a:r>
            <a:r>
              <a:rPr lang="ru-RU" sz="2400" dirty="0"/>
              <a:t> </a:t>
            </a:r>
            <a:r>
              <a:rPr lang="ru-RU" sz="2400" dirty="0" err="1"/>
              <a:t>послідовності</a:t>
            </a:r>
            <a:r>
              <a:rPr lang="ru-RU" sz="2400" dirty="0"/>
              <a:t>. Зоря </a:t>
            </a:r>
            <a:r>
              <a:rPr lang="ru-RU" sz="2400" dirty="0" err="1"/>
              <a:t>перебуває</a:t>
            </a:r>
            <a:r>
              <a:rPr lang="ru-RU" sz="2400" dirty="0"/>
              <a:t> на </a:t>
            </a:r>
            <a:r>
              <a:rPr lang="ru-RU" sz="2400" dirty="0" err="1"/>
              <a:t>ній</a:t>
            </a:r>
            <a:r>
              <a:rPr lang="ru-RU" sz="2400" dirty="0"/>
              <a:t> </a:t>
            </a:r>
            <a:r>
              <a:rPr lang="ru-RU" sz="2400" dirty="0" err="1"/>
              <a:t>доти</a:t>
            </a:r>
            <a:r>
              <a:rPr lang="ru-RU" sz="2400" dirty="0"/>
              <a:t>, доки весь </a:t>
            </a:r>
            <a:r>
              <a:rPr lang="ru-RU" sz="2400" dirty="0" err="1"/>
              <a:t>водень</a:t>
            </a:r>
            <a:r>
              <a:rPr lang="ru-RU" sz="2400" dirty="0"/>
              <a:t> у </a:t>
            </a:r>
            <a:r>
              <a:rPr lang="ru-RU" sz="2400" dirty="0" err="1"/>
              <a:t>центральних</a:t>
            </a:r>
            <a:r>
              <a:rPr lang="ru-RU" sz="2400" dirty="0"/>
              <a:t>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частинах</a:t>
            </a:r>
            <a:r>
              <a:rPr lang="ru-RU" sz="2400" dirty="0"/>
              <a:t> не </a:t>
            </a:r>
            <a:r>
              <a:rPr lang="ru-RU" sz="2400" dirty="0" err="1"/>
              <a:t>перетвориться</a:t>
            </a:r>
            <a:r>
              <a:rPr lang="ru-RU" sz="2400" dirty="0"/>
              <a:t> на </a:t>
            </a:r>
            <a:r>
              <a:rPr lang="ru-RU" sz="2400" dirty="0" err="1"/>
              <a:t>гелій</a:t>
            </a:r>
            <a:r>
              <a:rPr lang="ru-RU" sz="2400" dirty="0"/>
              <a:t> і не </a:t>
            </a:r>
            <a:r>
              <a:rPr lang="ru-RU" sz="2400" dirty="0" err="1"/>
              <a:t>утвориться</a:t>
            </a:r>
            <a:r>
              <a:rPr lang="ru-RU" sz="2400" dirty="0"/>
              <a:t> </a:t>
            </a:r>
            <a:r>
              <a:rPr lang="ru-RU" sz="2400" dirty="0" err="1"/>
              <a:t>гелієве</a:t>
            </a:r>
            <a:r>
              <a:rPr lang="ru-RU" sz="2400" dirty="0"/>
              <a:t> ядро. Для </a:t>
            </a:r>
            <a:r>
              <a:rPr lang="ru-RU" sz="2400" dirty="0" err="1"/>
              <a:t>Сонця</a:t>
            </a:r>
            <a:r>
              <a:rPr lang="ru-RU" sz="2400" dirty="0"/>
              <a:t> </a:t>
            </a:r>
            <a:r>
              <a:rPr lang="ru-RU" sz="2400" dirty="0" err="1"/>
              <a:t>цей</a:t>
            </a:r>
            <a:r>
              <a:rPr lang="ru-RU" sz="2400" dirty="0"/>
              <a:t> </a:t>
            </a:r>
            <a:r>
              <a:rPr lang="ru-RU" sz="2400" dirty="0" err="1"/>
              <a:t>процес</a:t>
            </a:r>
            <a:r>
              <a:rPr lang="ru-RU" sz="2400" dirty="0"/>
              <a:t> </a:t>
            </a:r>
            <a:r>
              <a:rPr lang="ru-RU" sz="2400" dirty="0" err="1"/>
              <a:t>триває</a:t>
            </a:r>
            <a:r>
              <a:rPr lang="ru-RU" sz="2400" dirty="0"/>
              <a:t> 10 млрд.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94136"/>
            <a:ext cx="4130824" cy="413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058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986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660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9"/>
            <a:ext cx="8280920" cy="2880320"/>
          </a:xfrm>
        </p:spPr>
        <p:txBody>
          <a:bodyPr/>
          <a:lstStyle/>
          <a:p>
            <a:r>
              <a:rPr lang="ru-RU" dirty="0"/>
              <a:t>Таким чином, на </a:t>
            </a:r>
            <a:r>
              <a:rPr lang="ru-RU" dirty="0" err="1"/>
              <a:t>головній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 зоря проводить </a:t>
            </a:r>
            <a:r>
              <a:rPr lang="ru-RU" dirty="0" err="1"/>
              <a:t>основну</a:t>
            </a:r>
            <a:r>
              <a:rPr lang="ru-RU" dirty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«</a:t>
            </a:r>
            <a:r>
              <a:rPr lang="ru-RU" dirty="0" err="1"/>
              <a:t>життя</a:t>
            </a:r>
            <a:r>
              <a:rPr lang="ru-RU" dirty="0"/>
              <a:t>», строк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визначається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початковою </a:t>
            </a:r>
            <a:r>
              <a:rPr lang="ru-RU" dirty="0" err="1"/>
              <a:t>масою</a:t>
            </a:r>
            <a:r>
              <a:rPr lang="ru-RU" dirty="0"/>
              <a:t>. </a:t>
            </a:r>
            <a:r>
              <a:rPr lang="ru-RU" dirty="0" err="1"/>
              <a:t>Масивна</a:t>
            </a:r>
            <a:r>
              <a:rPr lang="ru-RU" dirty="0"/>
              <a:t> </a:t>
            </a:r>
            <a:r>
              <a:rPr lang="ru-RU" dirty="0" err="1"/>
              <a:t>блакитна</a:t>
            </a:r>
            <a:r>
              <a:rPr lang="ru-RU" dirty="0"/>
              <a:t> зоря з великими запасами </a:t>
            </a:r>
            <a:r>
              <a:rPr lang="ru-RU" dirty="0" err="1"/>
              <a:t>водневого</a:t>
            </a:r>
            <a:r>
              <a:rPr lang="ru-RU" dirty="0"/>
              <a:t> </a:t>
            </a:r>
            <a:r>
              <a:rPr lang="ru-RU" dirty="0" err="1"/>
              <a:t>палива</a:t>
            </a:r>
            <a:r>
              <a:rPr lang="ru-RU" dirty="0"/>
              <a:t> </a:t>
            </a:r>
            <a:r>
              <a:rPr lang="ru-RU" dirty="0" err="1"/>
              <a:t>живе</a:t>
            </a:r>
            <a:r>
              <a:rPr lang="ru-RU" dirty="0"/>
              <a:t> </a:t>
            </a:r>
            <a:r>
              <a:rPr lang="ru-RU" dirty="0" err="1" smtClean="0"/>
              <a:t>набагато</a:t>
            </a:r>
            <a:r>
              <a:rPr lang="ru-RU" dirty="0" smtClean="0"/>
              <a:t> </a:t>
            </a:r>
            <a:r>
              <a:rPr lang="ru-RU" dirty="0" err="1"/>
              <a:t>менше</a:t>
            </a:r>
            <a:r>
              <a:rPr lang="ru-RU" dirty="0"/>
              <a:t> часу, </a:t>
            </a:r>
            <a:r>
              <a:rPr lang="ru-RU" dirty="0" err="1"/>
              <a:t>ніж</a:t>
            </a:r>
            <a:r>
              <a:rPr lang="ru-RU" dirty="0"/>
              <a:t> маленький </a:t>
            </a:r>
            <a:r>
              <a:rPr lang="ru-RU" dirty="0" err="1"/>
              <a:t>червоний</a:t>
            </a:r>
            <a:r>
              <a:rPr lang="ru-RU" dirty="0"/>
              <a:t> карлик з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мізерними</a:t>
            </a:r>
            <a:r>
              <a:rPr lang="ru-RU" dirty="0"/>
              <a:t> запасами.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інтенсивність</a:t>
            </a:r>
            <a:r>
              <a:rPr lang="ru-RU" dirty="0"/>
              <a:t> </a:t>
            </a:r>
            <a:r>
              <a:rPr lang="ru-RU" dirty="0" err="1"/>
              <a:t>термоядерних</a:t>
            </a:r>
            <a:r>
              <a:rPr lang="ru-RU" dirty="0"/>
              <a:t> </a:t>
            </a:r>
            <a:r>
              <a:rPr lang="ru-RU" dirty="0" err="1"/>
              <a:t>реакцій</a:t>
            </a:r>
            <a:r>
              <a:rPr lang="ru-RU" dirty="0"/>
              <a:t> у </a:t>
            </a:r>
            <a:r>
              <a:rPr lang="ru-RU" dirty="0" err="1"/>
              <a:t>надрах</a:t>
            </a:r>
            <a:r>
              <a:rPr lang="ru-RU" dirty="0"/>
              <a:t> </a:t>
            </a:r>
            <a:r>
              <a:rPr lang="ru-RU" dirty="0" err="1"/>
              <a:t>масивної</a:t>
            </a:r>
            <a:r>
              <a:rPr lang="ru-RU" dirty="0"/>
              <a:t> </a:t>
            </a:r>
            <a:r>
              <a:rPr lang="ru-RU" dirty="0" err="1"/>
              <a:t>зорі</a:t>
            </a:r>
            <a:r>
              <a:rPr lang="ru-RU" dirty="0"/>
              <a:t>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вища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у холодного </a:t>
            </a:r>
            <a:r>
              <a:rPr lang="ru-RU" dirty="0" err="1"/>
              <a:t>червоного</a:t>
            </a:r>
            <a:r>
              <a:rPr lang="ru-RU" dirty="0"/>
              <a:t> карлика.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15067"/>
            <a:ext cx="6781006" cy="380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0182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29</TotalTime>
  <Words>410</Words>
  <Application>Microsoft Office PowerPoint</Application>
  <PresentationFormat>Экран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Базовая</vt:lpstr>
      <vt:lpstr>Еволюція зір</vt:lpstr>
      <vt:lpstr>Презентация PowerPoint</vt:lpstr>
      <vt:lpstr>Щільне скупчення близько 50 молодих зір, 35 з яких є протозорями.</vt:lpstr>
      <vt:lpstr>Презентация PowerPoint</vt:lpstr>
      <vt:lpstr>Область зореутворення у Великій Магеллановій Хмарі.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Еволюція зір</dc:title>
  <dc:creator>Master</dc:creator>
  <cp:lastModifiedBy>Master</cp:lastModifiedBy>
  <cp:revision>6</cp:revision>
  <dcterms:created xsi:type="dcterms:W3CDTF">2014-02-23T14:23:49Z</dcterms:created>
  <dcterms:modified xsi:type="dcterms:W3CDTF">2014-02-23T14:53:29Z</dcterms:modified>
</cp:coreProperties>
</file>