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73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6" r:id="rId13"/>
    <p:sldId id="269" r:id="rId14"/>
    <p:sldId id="265" r:id="rId15"/>
    <p:sldId id="270" r:id="rId16"/>
    <p:sldId id="271" r:id="rId17"/>
  </p:sldIdLst>
  <p:sldSz cx="9001125" cy="7200900"/>
  <p:notesSz cx="6858000" cy="9144000"/>
  <p:defaultTextStyle>
    <a:defPPr>
      <a:defRPr lang="ru-RU"/>
    </a:defPPr>
    <a:lvl1pPr marL="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91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583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874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166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457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749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040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332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88" y="-102"/>
      </p:cViewPr>
      <p:guideLst>
        <p:guide orient="horz" pos="226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092354" y="1112122"/>
            <a:ext cx="8847062" cy="8847062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10699" y="-758095"/>
            <a:ext cx="7198750" cy="5656166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08883" y="2702693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787520" y="2950350"/>
            <a:ext cx="3272826" cy="3272826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6917447" y="4728364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489536" y="5141121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252732" y="3256111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23561" y="2950594"/>
            <a:ext cx="364882" cy="364882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734856" y="3106293"/>
            <a:ext cx="1782353" cy="2160240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387870" y="2557554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323896" y="3930320"/>
            <a:ext cx="2469286" cy="274365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4960005" y="3664455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797998" y="3895017"/>
            <a:ext cx="1563290" cy="156329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701115" y="468592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647175" y="4061193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18172" y="3582568"/>
            <a:ext cx="364882" cy="36488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273194" y="2624353"/>
            <a:ext cx="678242" cy="678242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33572" y="1659081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43975" y="1481833"/>
            <a:ext cx="3272826" cy="3272826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63462" y="493637"/>
            <a:ext cx="6636234" cy="6636234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759952" y="1320180"/>
            <a:ext cx="5256966" cy="120015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770268" y="801736"/>
            <a:ext cx="2636816" cy="263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79388" y="3211375"/>
            <a:ext cx="3227387" cy="3888482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120015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68313" y="1728242"/>
            <a:ext cx="8064500" cy="5112296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 flipV="1">
            <a:off x="179956" y="1368202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 userDrawn="1"/>
        </p:nvSpPr>
        <p:spPr>
          <a:xfrm flipV="1">
            <a:off x="179956" y="6912818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55612" y="287338"/>
            <a:ext cx="8089900" cy="5617367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56249" y="5934502"/>
            <a:ext cx="8088625" cy="1122332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3033" y="6120730"/>
            <a:ext cx="8101013" cy="936104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8370"/>
            <a:ext cx="8101013" cy="120015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80211"/>
            <a:ext cx="8101013" cy="4752261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294F-37E3-459C-B4DB-B364F58DD55A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68"/>
            <a:ext cx="2850357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C0D3-48E9-4861-A25D-1D7181B52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</p:sldLayoutIdLst>
  <p:timing>
    <p:tnLst>
      <p:par>
        <p:cTn id="1" dur="indefinite" restart="never" nodeType="tmRoot"/>
      </p:par>
    </p:tnLst>
  </p:timing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4418" y="648122"/>
            <a:ext cx="5256966" cy="1200150"/>
          </a:xfrm>
        </p:spPr>
        <p:txBody>
          <a:bodyPr/>
          <a:lstStyle/>
          <a:p>
            <a:r>
              <a:rPr lang="ru-RU" sz="8000" b="1" i="1" dirty="0" err="1" smtClean="0"/>
              <a:t>Комети</a:t>
            </a:r>
            <a:endParaRPr lang="ru-RU" sz="8000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Виконали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Учениці</a:t>
            </a:r>
            <a:r>
              <a:rPr lang="ru-RU" dirty="0" smtClean="0"/>
              <a:t> 11-Б </a:t>
            </a:r>
            <a:r>
              <a:rPr lang="ru-RU" dirty="0" err="1" smtClean="0"/>
              <a:t>класу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ЛОМБЛ</a:t>
            </a:r>
          </a:p>
          <a:p>
            <a:pPr marL="0" indent="0">
              <a:buNone/>
            </a:pPr>
            <a:r>
              <a:rPr lang="uk-UA" dirty="0" smtClean="0"/>
              <a:t>Мартиненко Наталія</a:t>
            </a:r>
          </a:p>
          <a:p>
            <a:pPr marL="0" indent="0">
              <a:buNone/>
            </a:pPr>
            <a:r>
              <a:rPr lang="uk-UA" dirty="0" err="1" smtClean="0"/>
              <a:t>Заморіна</a:t>
            </a:r>
            <a:r>
              <a:rPr lang="uk-UA" dirty="0" smtClean="0"/>
              <a:t> Вікторія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60772" y="-71958"/>
            <a:ext cx="2770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ea typeface="+mj-ea"/>
                <a:cs typeface="Segoe UI Light" pitchFamily="34" charset="0"/>
              </a:rPr>
              <a:t>этот слайд можно удалить</a:t>
            </a:r>
            <a:endParaRPr lang="ru-RU" dirty="0">
              <a:gradFill flip="none" rotWithShape="1">
                <a:gsLst>
                  <a:gs pos="70000">
                    <a:schemeClr val="bg1"/>
                  </a:gs>
                  <a:gs pos="91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0" y="4320530"/>
            <a:ext cx="9001125" cy="3168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err="1"/>
              <a:t>Комети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виринають</a:t>
            </a:r>
            <a:r>
              <a:rPr lang="ru-RU" sz="2000" dirty="0"/>
              <a:t> з </a:t>
            </a:r>
            <a:r>
              <a:rPr lang="ru-RU" sz="2000" dirty="0" err="1"/>
              <a:t>глибини</a:t>
            </a:r>
            <a:r>
              <a:rPr lang="ru-RU" sz="2000" dirty="0"/>
              <a:t> космосу, </a:t>
            </a:r>
            <a:r>
              <a:rPr lang="ru-RU" sz="2000" dirty="0" err="1"/>
              <a:t>виглядають</a:t>
            </a:r>
            <a:r>
              <a:rPr lang="ru-RU" sz="2000" dirty="0"/>
              <a:t> як </a:t>
            </a:r>
            <a:r>
              <a:rPr lang="ru-RU" sz="2000" dirty="0" err="1"/>
              <a:t>туманні</a:t>
            </a:r>
            <a:r>
              <a:rPr lang="ru-RU" sz="2000" dirty="0"/>
              <a:t> </a:t>
            </a:r>
            <a:r>
              <a:rPr lang="ru-RU" sz="2000" dirty="0" err="1"/>
              <a:t>об'єкти</a:t>
            </a:r>
            <a:r>
              <a:rPr lang="ru-RU" sz="2000" dirty="0"/>
              <a:t>, за </a:t>
            </a:r>
            <a:r>
              <a:rPr lang="ru-RU" sz="2000" dirty="0" err="1"/>
              <a:t>якими</a:t>
            </a:r>
            <a:r>
              <a:rPr lang="ru-RU" sz="2000" dirty="0"/>
              <a:t> </a:t>
            </a:r>
            <a:r>
              <a:rPr lang="ru-RU" sz="2000" dirty="0" err="1"/>
              <a:t>тягнеться</a:t>
            </a:r>
            <a:r>
              <a:rPr lang="ru-RU" sz="2000" dirty="0"/>
              <a:t> </a:t>
            </a:r>
            <a:r>
              <a:rPr lang="ru-RU" sz="2000" dirty="0" err="1"/>
              <a:t>хвіст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іноді</a:t>
            </a:r>
            <a:r>
              <a:rPr lang="ru-RU" sz="2000" dirty="0"/>
              <a:t> </a:t>
            </a:r>
            <a:r>
              <a:rPr lang="ru-RU" sz="2000" dirty="0" err="1"/>
              <a:t>досягає</a:t>
            </a:r>
            <a:r>
              <a:rPr lang="ru-RU" sz="2000" dirty="0"/>
              <a:t> в </a:t>
            </a:r>
            <a:r>
              <a:rPr lang="ru-RU" sz="2000" dirty="0" err="1"/>
              <a:t>довжину</a:t>
            </a:r>
            <a:r>
              <a:rPr lang="ru-RU" sz="2000" dirty="0"/>
              <a:t> </a:t>
            </a:r>
            <a:r>
              <a:rPr lang="ru-RU" sz="2000" dirty="0" err="1"/>
              <a:t>мільйонів</a:t>
            </a:r>
            <a:r>
              <a:rPr lang="ru-RU" sz="2000" dirty="0"/>
              <a:t> </a:t>
            </a:r>
            <a:r>
              <a:rPr lang="ru-RU" sz="2000" dirty="0" err="1"/>
              <a:t>кілометрів</a:t>
            </a:r>
            <a:r>
              <a:rPr lang="ru-RU" sz="2000" dirty="0"/>
              <a:t>. Ядро </a:t>
            </a:r>
            <a:r>
              <a:rPr lang="ru-RU" sz="2000" dirty="0" err="1"/>
              <a:t>комети</a:t>
            </a:r>
            <a:r>
              <a:rPr lang="ru-RU" sz="2000" dirty="0"/>
              <a:t> 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тіло</a:t>
            </a:r>
            <a:r>
              <a:rPr lang="ru-RU" sz="2000" dirty="0"/>
              <a:t> з </a:t>
            </a:r>
            <a:r>
              <a:rPr lang="ru-RU" sz="2000" dirty="0" err="1"/>
              <a:t>твердих</a:t>
            </a:r>
            <a:r>
              <a:rPr lang="ru-RU" sz="2000" dirty="0"/>
              <a:t> </a:t>
            </a:r>
            <a:r>
              <a:rPr lang="ru-RU" sz="2000" dirty="0" err="1"/>
              <a:t>частинок</a:t>
            </a:r>
            <a:r>
              <a:rPr lang="ru-RU" sz="2000" dirty="0"/>
              <a:t> і </a:t>
            </a:r>
            <a:r>
              <a:rPr lang="ru-RU" sz="2000" dirty="0" err="1"/>
              <a:t>льоду</a:t>
            </a:r>
            <a:r>
              <a:rPr lang="ru-RU" sz="2000" dirty="0"/>
              <a:t>, </a:t>
            </a:r>
            <a:r>
              <a:rPr lang="ru-RU" sz="2000" dirty="0" err="1"/>
              <a:t>оповите</a:t>
            </a:r>
            <a:r>
              <a:rPr lang="ru-RU" sz="2000" dirty="0"/>
              <a:t> туманною </a:t>
            </a:r>
            <a:r>
              <a:rPr lang="ru-RU" sz="2000" dirty="0" err="1"/>
              <a:t>оболонкою</a:t>
            </a:r>
            <a:r>
              <a:rPr lang="ru-RU" sz="2000" dirty="0"/>
              <a:t>, яка </a:t>
            </a:r>
            <a:r>
              <a:rPr lang="ru-RU" sz="2000" dirty="0" err="1"/>
              <a:t>називається</a:t>
            </a:r>
            <a:r>
              <a:rPr lang="ru-RU" sz="2000" dirty="0"/>
              <a:t> комою. Ядро </a:t>
            </a:r>
            <a:r>
              <a:rPr lang="ru-RU" sz="2000" dirty="0" err="1"/>
              <a:t>діаметром</a:t>
            </a:r>
            <a:r>
              <a:rPr lang="ru-RU" sz="2000" dirty="0"/>
              <a:t> в </a:t>
            </a:r>
            <a:r>
              <a:rPr lang="ru-RU" sz="2000" dirty="0" err="1"/>
              <a:t>декілька</a:t>
            </a:r>
            <a:r>
              <a:rPr lang="ru-RU" sz="2000" dirty="0"/>
              <a:t> </a:t>
            </a:r>
            <a:r>
              <a:rPr lang="ru-RU" sz="2000" dirty="0" err="1"/>
              <a:t>кілометрів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мати</a:t>
            </a:r>
            <a:r>
              <a:rPr lang="ru-RU" sz="2000" dirty="0"/>
              <a:t> </a:t>
            </a:r>
            <a:r>
              <a:rPr lang="ru-RU" sz="2000" dirty="0" err="1"/>
              <a:t>навколо</a:t>
            </a:r>
            <a:r>
              <a:rPr lang="ru-RU" sz="2000" dirty="0"/>
              <a:t> себе кому в 80 </a:t>
            </a:r>
            <a:r>
              <a:rPr lang="ru-RU" sz="2000" dirty="0" err="1"/>
              <a:t>тисяч</a:t>
            </a:r>
            <a:r>
              <a:rPr lang="ru-RU" sz="2000" dirty="0"/>
              <a:t> км в поперечнику. Потоки </a:t>
            </a:r>
            <a:r>
              <a:rPr lang="ru-RU" sz="2000" dirty="0" err="1"/>
              <a:t>сонячних</a:t>
            </a:r>
            <a:r>
              <a:rPr lang="ru-RU" sz="2000" dirty="0"/>
              <a:t> </a:t>
            </a:r>
            <a:r>
              <a:rPr lang="ru-RU" sz="2000" dirty="0" err="1"/>
              <a:t>променів</a:t>
            </a:r>
            <a:r>
              <a:rPr lang="ru-RU" sz="2000" dirty="0"/>
              <a:t> </a:t>
            </a:r>
            <a:r>
              <a:rPr lang="ru-RU" sz="2000" dirty="0" err="1"/>
              <a:t>вибивають</a:t>
            </a:r>
            <a:r>
              <a:rPr lang="ru-RU" sz="2000" dirty="0"/>
              <a:t> </a:t>
            </a:r>
            <a:r>
              <a:rPr lang="ru-RU" sz="2000" dirty="0" err="1"/>
              <a:t>частинки</a:t>
            </a:r>
            <a:r>
              <a:rPr lang="ru-RU" sz="2000" dirty="0"/>
              <a:t> газу з </a:t>
            </a:r>
            <a:r>
              <a:rPr lang="ru-RU" sz="2000" dirty="0" err="1"/>
              <a:t>коми</a:t>
            </a:r>
            <a:r>
              <a:rPr lang="ru-RU" sz="2000" dirty="0"/>
              <a:t> і </a:t>
            </a:r>
            <a:r>
              <a:rPr lang="ru-RU" sz="2000" dirty="0" err="1"/>
              <a:t>відкидають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назад, </a:t>
            </a:r>
            <a:r>
              <a:rPr lang="ru-RU" sz="2000" dirty="0" err="1"/>
              <a:t>витягаючи</a:t>
            </a:r>
            <a:r>
              <a:rPr lang="ru-RU" sz="2000" dirty="0"/>
              <a:t> в </a:t>
            </a:r>
            <a:r>
              <a:rPr lang="ru-RU" sz="2000" dirty="0" err="1"/>
              <a:t>довгий</a:t>
            </a:r>
            <a:r>
              <a:rPr lang="ru-RU" sz="2000" dirty="0"/>
              <a:t> </a:t>
            </a:r>
            <a:r>
              <a:rPr lang="ru-RU" sz="2000" dirty="0" err="1"/>
              <a:t>димчастий</a:t>
            </a:r>
            <a:r>
              <a:rPr lang="ru-RU" sz="2000" dirty="0"/>
              <a:t> </a:t>
            </a:r>
            <a:r>
              <a:rPr lang="ru-RU" sz="2000" dirty="0" err="1"/>
              <a:t>хвіст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волочиться за нею в </a:t>
            </a:r>
            <a:r>
              <a:rPr lang="ru-RU" sz="2000" dirty="0" err="1"/>
              <a:t>просторі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4" y="288082"/>
            <a:ext cx="6696744" cy="39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892" y="336079"/>
            <a:ext cx="8101013" cy="1200150"/>
          </a:xfrm>
        </p:spPr>
        <p:txBody>
          <a:bodyPr/>
          <a:lstStyle/>
          <a:p>
            <a:r>
              <a:rPr lang="ru-RU" dirty="0" err="1"/>
              <a:t>Комети</a:t>
            </a:r>
            <a:r>
              <a:rPr lang="ru-RU" dirty="0"/>
              <a:t> </a:t>
            </a:r>
            <a:r>
              <a:rPr lang="ru-RU" dirty="0" err="1"/>
              <a:t>зблизька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68313" y="4320530"/>
            <a:ext cx="8064500" cy="252000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Докладнене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них </a:t>
            </a:r>
            <a:r>
              <a:rPr lang="ru-RU" dirty="0" err="1"/>
              <a:t>астрономи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успішним</a:t>
            </a:r>
            <a:r>
              <a:rPr lang="ru-RU" dirty="0"/>
              <a:t> «</a:t>
            </a:r>
            <a:r>
              <a:rPr lang="ru-RU" dirty="0" err="1"/>
              <a:t>візитам</a:t>
            </a:r>
            <a:r>
              <a:rPr lang="ru-RU" dirty="0"/>
              <a:t>» в 1986 до </a:t>
            </a:r>
            <a:r>
              <a:rPr lang="ru-RU" dirty="0" err="1"/>
              <a:t>комети</a:t>
            </a:r>
            <a:r>
              <a:rPr lang="ru-RU" dirty="0"/>
              <a:t> Галлея </a:t>
            </a:r>
            <a:r>
              <a:rPr lang="ru-RU" dirty="0" err="1"/>
              <a:t>радянських</a:t>
            </a:r>
            <a:r>
              <a:rPr lang="ru-RU" dirty="0"/>
              <a:t> </a:t>
            </a:r>
            <a:r>
              <a:rPr lang="ru-RU" dirty="0" err="1"/>
              <a:t>космічних</a:t>
            </a:r>
            <a:r>
              <a:rPr lang="ru-RU" dirty="0"/>
              <a:t> апаратів«Вега-1», «Вега-2» та </a:t>
            </a:r>
            <a:r>
              <a:rPr lang="ru-RU" dirty="0" err="1"/>
              <a:t>європейського</a:t>
            </a:r>
            <a:r>
              <a:rPr lang="ru-RU" dirty="0"/>
              <a:t> </a:t>
            </a:r>
            <a:r>
              <a:rPr lang="ru-RU" u="sng" dirty="0"/>
              <a:t>«</a:t>
            </a:r>
            <a:r>
              <a:rPr lang="ru-RU" u="sng" dirty="0" err="1"/>
              <a:t>Джотто</a:t>
            </a:r>
            <a:r>
              <a:rPr lang="ru-RU" u="sng" dirty="0"/>
              <a:t>»</a:t>
            </a:r>
            <a:r>
              <a:rPr lang="ru-RU" dirty="0"/>
              <a:t>. </a:t>
            </a:r>
            <a:r>
              <a:rPr lang="ru-RU" dirty="0" err="1"/>
              <a:t>Прилади</a:t>
            </a:r>
            <a:r>
              <a:rPr lang="ru-RU" dirty="0"/>
              <a:t>, </a:t>
            </a:r>
            <a:r>
              <a:rPr lang="ru-RU" dirty="0" err="1"/>
              <a:t>встановлені</a:t>
            </a:r>
            <a:r>
              <a:rPr lang="ru-RU" dirty="0"/>
              <a:t> на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апаратах</a:t>
            </a:r>
            <a:r>
              <a:rPr lang="ru-RU" dirty="0"/>
              <a:t>, передали на Землю </a:t>
            </a:r>
            <a:r>
              <a:rPr lang="ru-RU" dirty="0" err="1"/>
              <a:t>зображення</a:t>
            </a:r>
            <a:r>
              <a:rPr lang="ru-RU" dirty="0"/>
              <a:t> ядра </a:t>
            </a:r>
            <a:r>
              <a:rPr lang="ru-RU" dirty="0" err="1"/>
              <a:t>комети</a:t>
            </a:r>
            <a:r>
              <a:rPr lang="ru-RU" dirty="0"/>
              <a:t> й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відомостей</a:t>
            </a:r>
            <a:r>
              <a:rPr lang="ru-RU" dirty="0"/>
              <a:t> про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8" y="936154"/>
            <a:ext cx="3528392" cy="33541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5912" y="2290045"/>
            <a:ext cx="449897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Ядро </a:t>
            </a:r>
            <a:r>
              <a:rPr lang="ru-RU" sz="2400" dirty="0" err="1">
                <a:solidFill>
                  <a:schemeClr val="bg1"/>
                </a:solidFill>
              </a:rPr>
              <a:t>комети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Темпеля</a:t>
            </a:r>
            <a:r>
              <a:rPr lang="ru-RU" sz="2400" dirty="0">
                <a:solidFill>
                  <a:schemeClr val="bg1"/>
                </a:solidFill>
              </a:rPr>
              <a:t> 1 (фото </a:t>
            </a:r>
            <a:r>
              <a:rPr lang="ru-RU" sz="2400" dirty="0" err="1">
                <a:solidFill>
                  <a:schemeClr val="bg1"/>
                </a:solidFill>
              </a:rPr>
              <a:t>апарату</a:t>
            </a:r>
            <a:r>
              <a:rPr lang="ru-RU" sz="2400" dirty="0">
                <a:solidFill>
                  <a:schemeClr val="bg1"/>
                </a:solidFill>
              </a:rPr>
              <a:t> «</a:t>
            </a:r>
            <a:r>
              <a:rPr lang="ru-RU" sz="2400" dirty="0" err="1">
                <a:solidFill>
                  <a:schemeClr val="bg1"/>
                </a:solidFill>
              </a:rPr>
              <a:t>Діп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імпакт</a:t>
            </a:r>
            <a:r>
              <a:rPr lang="ru-RU" sz="2400" dirty="0">
                <a:solidFill>
                  <a:schemeClr val="bg1"/>
                </a:solidFill>
              </a:rPr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33522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70" y="144066"/>
            <a:ext cx="4121682" cy="5688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Видимий</a:t>
            </a:r>
            <a:r>
              <a:rPr lang="ru-RU" dirty="0"/>
              <a:t> </a:t>
            </a:r>
            <a:r>
              <a:rPr lang="ru-RU" dirty="0" err="1"/>
              <a:t>хвіст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складатися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: газового і </a:t>
            </a:r>
            <a:r>
              <a:rPr lang="ru-RU" dirty="0" err="1"/>
              <a:t>пилового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9" y="192658"/>
            <a:ext cx="4221162" cy="56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1125" cy="7200900"/>
          </a:xfrm>
        </p:spPr>
      </p:pic>
    </p:spTree>
    <p:extLst>
      <p:ext uri="{BB962C8B-B14F-4D97-AF65-F5344CB8AC3E}">
        <p14:creationId xmlns:p14="http://schemas.microsoft.com/office/powerpoint/2010/main" val="31947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468313" y="144066"/>
            <a:ext cx="8064500" cy="6696472"/>
          </a:xfrm>
        </p:spPr>
        <p:txBody>
          <a:bodyPr/>
          <a:lstStyle/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err="1" smtClean="0"/>
              <a:t>Зіткнення</a:t>
            </a:r>
            <a:r>
              <a:rPr lang="ru-RU" sz="2000" dirty="0" smtClean="0"/>
              <a:t> </a:t>
            </a:r>
            <a:r>
              <a:rPr lang="ru-RU" sz="2000" dirty="0" err="1"/>
              <a:t>великої</a:t>
            </a:r>
            <a:r>
              <a:rPr lang="ru-RU" sz="2000" dirty="0"/>
              <a:t> </a:t>
            </a:r>
            <a:r>
              <a:rPr lang="ru-RU" sz="2000" dirty="0" err="1"/>
              <a:t>комети</a:t>
            </a:r>
            <a:r>
              <a:rPr lang="ru-RU" sz="2000" dirty="0"/>
              <a:t> з планетою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великомасштабних</a:t>
            </a:r>
            <a:r>
              <a:rPr lang="ru-RU" sz="2000" dirty="0"/>
              <a:t> </a:t>
            </a:r>
            <a:r>
              <a:rPr lang="ru-RU" sz="2000" dirty="0" err="1"/>
              <a:t>наслідків</a:t>
            </a:r>
            <a:r>
              <a:rPr lang="ru-RU" sz="2000" dirty="0"/>
              <a:t> в </a:t>
            </a:r>
            <a:r>
              <a:rPr lang="ru-RU" sz="2000" dirty="0" err="1"/>
              <a:t>атмосфері</a:t>
            </a:r>
            <a:r>
              <a:rPr lang="ru-RU" sz="2000" dirty="0"/>
              <a:t>, </a:t>
            </a:r>
            <a:r>
              <a:rPr lang="ru-RU" sz="2000" dirty="0" err="1"/>
              <a:t>магнітосфері</a:t>
            </a:r>
            <a:r>
              <a:rPr lang="ru-RU" sz="2000" dirty="0"/>
              <a:t>, </a:t>
            </a:r>
            <a:r>
              <a:rPr lang="ru-RU" sz="2000" dirty="0" err="1"/>
              <a:t>кліматі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err="1" smtClean="0"/>
              <a:t>останньої</a:t>
            </a:r>
            <a:r>
              <a:rPr lang="ru-RU" sz="2000" dirty="0"/>
              <a:t>. </a:t>
            </a:r>
            <a:r>
              <a:rPr lang="ru-RU" sz="2000" dirty="0" err="1"/>
              <a:t>Гарним</a:t>
            </a:r>
            <a:r>
              <a:rPr lang="ru-RU" sz="2000" dirty="0"/>
              <a:t> і </a:t>
            </a:r>
            <a:r>
              <a:rPr lang="ru-RU" sz="2000" dirty="0" err="1"/>
              <a:t>досить</a:t>
            </a:r>
            <a:r>
              <a:rPr lang="ru-RU" sz="2000" dirty="0"/>
              <a:t> </a:t>
            </a:r>
            <a:r>
              <a:rPr lang="ru-RU" sz="2000" dirty="0" err="1"/>
              <a:t>якісно</a:t>
            </a:r>
            <a:r>
              <a:rPr lang="ru-RU" sz="2000" dirty="0"/>
              <a:t> </a:t>
            </a:r>
            <a:r>
              <a:rPr lang="ru-RU" sz="2000" dirty="0" err="1"/>
              <a:t>дослідженим</a:t>
            </a:r>
            <a:r>
              <a:rPr lang="ru-RU" sz="2000" dirty="0"/>
              <a:t> прикладом такого </a:t>
            </a:r>
            <a:r>
              <a:rPr lang="ru-RU" sz="2000" dirty="0" err="1"/>
              <a:t>зіткнення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зіткнення</a:t>
            </a:r>
            <a:r>
              <a:rPr lang="ru-RU" sz="2000" dirty="0"/>
              <a:t> </a:t>
            </a:r>
            <a:r>
              <a:rPr lang="ru-RU" sz="2000" dirty="0" err="1"/>
              <a:t>уламків</a:t>
            </a:r>
            <a:r>
              <a:rPr lang="ru-RU" sz="2000" dirty="0"/>
              <a:t> </a:t>
            </a:r>
            <a:r>
              <a:rPr lang="ru-RU" sz="2000" dirty="0" err="1"/>
              <a:t>комети</a:t>
            </a:r>
            <a:r>
              <a:rPr lang="ru-RU" sz="2000" dirty="0"/>
              <a:t> </a:t>
            </a:r>
            <a:r>
              <a:rPr lang="ru-RU" sz="2000" dirty="0" err="1"/>
              <a:t>Шумейкер-Леві</a:t>
            </a:r>
            <a:r>
              <a:rPr lang="ru-RU" sz="2000" dirty="0"/>
              <a:t> 9 з </a:t>
            </a:r>
            <a:r>
              <a:rPr lang="ru-RU" sz="2000" dirty="0" err="1"/>
              <a:t>Юпітером</a:t>
            </a:r>
            <a:r>
              <a:rPr lang="ru-RU" sz="2000" dirty="0"/>
              <a:t> в </a:t>
            </a:r>
            <a:r>
              <a:rPr lang="ru-RU" sz="2000" dirty="0" err="1"/>
              <a:t>липні</a:t>
            </a:r>
            <a:r>
              <a:rPr lang="ru-RU" sz="2000" dirty="0"/>
              <a:t> 1994 року. </a:t>
            </a:r>
            <a:r>
              <a:rPr lang="ru-RU" sz="2000" dirty="0" err="1"/>
              <a:t>Ця</a:t>
            </a:r>
            <a:r>
              <a:rPr lang="ru-RU" sz="2000" dirty="0"/>
              <a:t> комета </a:t>
            </a:r>
            <a:r>
              <a:rPr lang="ru-RU" sz="2000" dirty="0" err="1"/>
              <a:t>підійшла</a:t>
            </a:r>
            <a:r>
              <a:rPr lang="ru-RU" sz="2000" dirty="0"/>
              <a:t> </a:t>
            </a:r>
            <a:r>
              <a:rPr lang="ru-RU" sz="2000" dirty="0" err="1"/>
              <a:t>занадто</a:t>
            </a:r>
            <a:r>
              <a:rPr lang="ru-RU" sz="2000" dirty="0"/>
              <a:t> </a:t>
            </a:r>
            <a:r>
              <a:rPr lang="ru-RU" sz="2000" dirty="0" err="1"/>
              <a:t>близько</a:t>
            </a:r>
            <a:r>
              <a:rPr lang="ru-RU" sz="2000" dirty="0"/>
              <a:t> до </a:t>
            </a:r>
            <a:r>
              <a:rPr lang="ru-RU" sz="2000" dirty="0" err="1"/>
              <a:t>Юпітера</a:t>
            </a:r>
            <a:r>
              <a:rPr lang="ru-RU" sz="2000" dirty="0"/>
              <a:t> й </a:t>
            </a:r>
            <a:r>
              <a:rPr lang="ru-RU" sz="2000" dirty="0" err="1"/>
              <a:t>була</a:t>
            </a:r>
            <a:r>
              <a:rPr lang="ru-RU" sz="2000" dirty="0"/>
              <a:t> попросту </a:t>
            </a:r>
            <a:r>
              <a:rPr lang="ru-RU" sz="2000" dirty="0" err="1"/>
              <a:t>розірвана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гравітаційним</a:t>
            </a:r>
            <a:r>
              <a:rPr lang="ru-RU" sz="2000" dirty="0"/>
              <a:t> полем на 23 фрагмента </a:t>
            </a:r>
            <a:r>
              <a:rPr lang="ru-RU" sz="2000" dirty="0" err="1"/>
              <a:t>розміром</a:t>
            </a:r>
            <a:r>
              <a:rPr lang="ru-RU" sz="2000" dirty="0"/>
              <a:t> до 2 км.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уламки</a:t>
            </a:r>
            <a:r>
              <a:rPr lang="ru-RU" sz="2000" dirty="0"/>
              <a:t>, </a:t>
            </a:r>
            <a:r>
              <a:rPr lang="ru-RU" sz="2000" dirty="0" err="1"/>
              <a:t>розтягнувшись</a:t>
            </a:r>
            <a:r>
              <a:rPr lang="ru-RU" sz="2000" dirty="0"/>
              <a:t> в одну </a:t>
            </a:r>
            <a:r>
              <a:rPr lang="ru-RU" sz="2000" dirty="0" err="1"/>
              <a:t>лінію</a:t>
            </a:r>
            <a:r>
              <a:rPr lang="ru-RU" sz="2000" dirty="0"/>
              <a:t> 1,1 млн км (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втроє</a:t>
            </a:r>
            <a:r>
              <a:rPr lang="ru-RU" sz="2000" dirty="0"/>
              <a:t> </a:t>
            </a:r>
            <a:r>
              <a:rPr lang="ru-RU" sz="2000" dirty="0" err="1"/>
              <a:t>більше</a:t>
            </a:r>
            <a:r>
              <a:rPr lang="ru-RU" sz="2000" dirty="0"/>
              <a:t>, </a:t>
            </a:r>
            <a:r>
              <a:rPr lang="ru-RU" sz="2000" dirty="0" err="1"/>
              <a:t>ніж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Землі</a:t>
            </a:r>
            <a:r>
              <a:rPr lang="ru-RU" sz="2000" dirty="0"/>
              <a:t> до </a:t>
            </a:r>
            <a:r>
              <a:rPr lang="ru-RU" sz="2000" dirty="0" err="1"/>
              <a:t>Місяця</a:t>
            </a:r>
            <a:r>
              <a:rPr lang="ru-RU" sz="2000" dirty="0"/>
              <a:t>), </a:t>
            </a:r>
            <a:r>
              <a:rPr lang="ru-RU" sz="2000" dirty="0" err="1"/>
              <a:t>продовжували</a:t>
            </a:r>
            <a:r>
              <a:rPr lang="ru-RU" sz="2000" dirty="0"/>
              <a:t> </a:t>
            </a:r>
            <a:r>
              <a:rPr lang="ru-RU" sz="2000" dirty="0" err="1"/>
              <a:t>свій</a:t>
            </a:r>
            <a:r>
              <a:rPr lang="ru-RU" sz="2000" dirty="0"/>
              <a:t> </a:t>
            </a:r>
            <a:r>
              <a:rPr lang="ru-RU" sz="2000" dirty="0" err="1"/>
              <a:t>політ</a:t>
            </a:r>
            <a:r>
              <a:rPr lang="ru-RU" sz="2000" dirty="0"/>
              <a:t> </a:t>
            </a:r>
            <a:r>
              <a:rPr lang="ru-RU" sz="2000" dirty="0" err="1"/>
              <a:t>назустріч</a:t>
            </a:r>
            <a:r>
              <a:rPr lang="ru-RU" sz="2000" dirty="0"/>
              <a:t> </a:t>
            </a:r>
            <a:r>
              <a:rPr lang="ru-RU" sz="2000" dirty="0" err="1"/>
              <a:t>Юпітерові</a:t>
            </a:r>
            <a:r>
              <a:rPr lang="ru-RU" sz="2000" dirty="0"/>
              <a:t>, </a:t>
            </a:r>
            <a:r>
              <a:rPr lang="ru-RU" sz="2000" dirty="0" err="1"/>
              <a:t>поки</a:t>
            </a:r>
            <a:r>
              <a:rPr lang="ru-RU" sz="2000" dirty="0"/>
              <a:t> не </a:t>
            </a:r>
            <a:r>
              <a:rPr lang="ru-RU" sz="2000" dirty="0" err="1"/>
              <a:t>зіштовхнулися</a:t>
            </a:r>
            <a:r>
              <a:rPr lang="ru-RU" sz="2000" dirty="0"/>
              <a:t> з ним. </a:t>
            </a:r>
            <a:r>
              <a:rPr lang="ru-RU" sz="2000" dirty="0" err="1"/>
              <a:t>Цілий</a:t>
            </a:r>
            <a:r>
              <a:rPr lang="ru-RU" sz="2000" dirty="0"/>
              <a:t> </a:t>
            </a:r>
            <a:r>
              <a:rPr lang="ru-RU" sz="2000" dirty="0" err="1"/>
              <a:t>тиждень</a:t>
            </a:r>
            <a:r>
              <a:rPr lang="ru-RU" sz="2000" dirty="0"/>
              <a:t>, з 16 по 22 </a:t>
            </a:r>
            <a:r>
              <a:rPr lang="ru-RU" sz="2000" dirty="0" err="1"/>
              <a:t>липня</a:t>
            </a:r>
            <a:r>
              <a:rPr lang="ru-RU" sz="2000" dirty="0"/>
              <a:t> 1994 року, </a:t>
            </a:r>
            <a:r>
              <a:rPr lang="ru-RU" sz="2000" dirty="0" err="1"/>
              <a:t>тривав</a:t>
            </a:r>
            <a:r>
              <a:rPr lang="ru-RU" sz="2000" dirty="0"/>
              <a:t> </a:t>
            </a:r>
            <a:r>
              <a:rPr lang="ru-RU" sz="2000" dirty="0" err="1"/>
              <a:t>кометопад</a:t>
            </a:r>
            <a:r>
              <a:rPr lang="ru-RU" sz="2000" dirty="0"/>
              <a:t>. Один за одним </a:t>
            </a:r>
            <a:r>
              <a:rPr lang="ru-RU" sz="2000" dirty="0" err="1"/>
              <a:t>відбувалися</a:t>
            </a:r>
            <a:r>
              <a:rPr lang="ru-RU" sz="2000" dirty="0"/>
              <a:t> </a:t>
            </a:r>
            <a:r>
              <a:rPr lang="ru-RU" sz="2000" dirty="0" err="1"/>
              <a:t>гігантські</a:t>
            </a:r>
            <a:r>
              <a:rPr lang="ru-RU" sz="2000" dirty="0"/>
              <a:t> </a:t>
            </a:r>
            <a:r>
              <a:rPr lang="ru-RU" sz="2000" dirty="0" err="1"/>
              <a:t>спалахи</a:t>
            </a:r>
            <a:r>
              <a:rPr lang="ru-RU" sz="2000" dirty="0"/>
              <a:t>, коли </a:t>
            </a:r>
            <a:r>
              <a:rPr lang="ru-RU" sz="2000" dirty="0" err="1"/>
              <a:t>черговий</a:t>
            </a:r>
            <a:r>
              <a:rPr lang="ru-RU" sz="2000" dirty="0"/>
              <a:t> </a:t>
            </a:r>
            <a:r>
              <a:rPr lang="ru-RU" sz="2000" dirty="0" err="1"/>
              <a:t>уламок</a:t>
            </a:r>
            <a:r>
              <a:rPr lang="ru-RU" sz="2000" dirty="0"/>
              <a:t> </a:t>
            </a:r>
            <a:r>
              <a:rPr lang="ru-RU" sz="2000" dirty="0" err="1"/>
              <a:t>комети</a:t>
            </a:r>
            <a:r>
              <a:rPr lang="ru-RU" sz="2000" dirty="0"/>
              <a:t> входив в атмосферу </a:t>
            </a:r>
            <a:r>
              <a:rPr lang="ru-RU" sz="2000" dirty="0" err="1"/>
              <a:t>Юпітера</a:t>
            </a:r>
            <a:r>
              <a:rPr lang="ru-RU" sz="2000" dirty="0"/>
              <a:t> з </a:t>
            </a:r>
            <a:r>
              <a:rPr lang="ru-RU" sz="2000" dirty="0" err="1"/>
              <a:t>гігантською</a:t>
            </a:r>
            <a:r>
              <a:rPr lang="ru-RU" sz="2000" dirty="0"/>
              <a:t> </a:t>
            </a:r>
            <a:r>
              <a:rPr lang="ru-RU" sz="2000" dirty="0" err="1"/>
              <a:t>швидкістю</a:t>
            </a:r>
            <a:r>
              <a:rPr lang="ru-RU" sz="2000" dirty="0"/>
              <a:t> 64 км/с (230 </a:t>
            </a:r>
            <a:r>
              <a:rPr lang="ru-RU" sz="2000" dirty="0" err="1"/>
              <a:t>тисяч</a:t>
            </a:r>
            <a:r>
              <a:rPr lang="ru-RU" sz="2000" dirty="0"/>
              <a:t> км/год). У </a:t>
            </a:r>
            <a:r>
              <a:rPr lang="ru-RU" sz="2000" dirty="0" err="1"/>
              <a:t>процесі</a:t>
            </a:r>
            <a:r>
              <a:rPr lang="ru-RU" sz="2000" dirty="0"/>
              <a:t> </a:t>
            </a:r>
            <a:r>
              <a:rPr lang="ru-RU" sz="2000" dirty="0" err="1"/>
              <a:t>падіння</a:t>
            </a:r>
            <a:r>
              <a:rPr lang="ru-RU" sz="2000" dirty="0"/>
              <a:t> </a:t>
            </a:r>
            <a:r>
              <a:rPr lang="ru-RU" sz="2000" dirty="0" err="1"/>
              <a:t>порушення</a:t>
            </a:r>
            <a:r>
              <a:rPr lang="ru-RU" sz="2000" dirty="0"/>
              <a:t> в </a:t>
            </a:r>
            <a:r>
              <a:rPr lang="ru-RU" sz="2000" dirty="0" err="1"/>
              <a:t>структурі</a:t>
            </a:r>
            <a:r>
              <a:rPr lang="ru-RU" sz="2000" dirty="0"/>
              <a:t> </a:t>
            </a:r>
            <a:r>
              <a:rPr lang="ru-RU" sz="2000" dirty="0" err="1"/>
              <a:t>радіаційних</a:t>
            </a:r>
            <a:r>
              <a:rPr lang="ru-RU" sz="2000" dirty="0"/>
              <a:t> </a:t>
            </a:r>
            <a:r>
              <a:rPr lang="ru-RU" sz="2000" dirty="0" err="1"/>
              <a:t>поясів</a:t>
            </a:r>
            <a:r>
              <a:rPr lang="ru-RU" sz="2000" dirty="0"/>
              <a:t> </a:t>
            </a:r>
            <a:r>
              <a:rPr lang="ru-RU" sz="2000" dirty="0" err="1"/>
              <a:t>навколо</a:t>
            </a:r>
            <a:r>
              <a:rPr lang="ru-RU" sz="2000" dirty="0"/>
              <a:t> </a:t>
            </a:r>
            <a:r>
              <a:rPr lang="ru-RU" sz="2000" dirty="0" err="1"/>
              <a:t>планети</a:t>
            </a:r>
            <a:r>
              <a:rPr lang="ru-RU" sz="2000" dirty="0"/>
              <a:t> </a:t>
            </a:r>
            <a:r>
              <a:rPr lang="ru-RU" sz="2000" dirty="0" err="1"/>
              <a:t>досягли</a:t>
            </a:r>
            <a:r>
              <a:rPr lang="ru-RU" sz="2000" dirty="0"/>
              <a:t> такого </a:t>
            </a:r>
            <a:r>
              <a:rPr lang="ru-RU" sz="2000" dirty="0" err="1"/>
              <a:t>ступеня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над </a:t>
            </a:r>
            <a:r>
              <a:rPr lang="ru-RU" sz="2000" dirty="0" err="1"/>
              <a:t>Юпітером</a:t>
            </a:r>
            <a:r>
              <a:rPr lang="ru-RU" sz="2000" dirty="0"/>
              <a:t> </a:t>
            </a:r>
            <a:r>
              <a:rPr lang="ru-RU" sz="2000" dirty="0" err="1"/>
              <a:t>з'явилося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інтенсивне</a:t>
            </a:r>
            <a:r>
              <a:rPr lang="ru-RU" sz="2000" dirty="0"/>
              <a:t> </a:t>
            </a:r>
            <a:r>
              <a:rPr lang="ru-RU" sz="2000" dirty="0" err="1"/>
              <a:t>полярне</a:t>
            </a:r>
            <a:r>
              <a:rPr lang="ru-RU" sz="2000" dirty="0"/>
              <a:t> </a:t>
            </a:r>
            <a:r>
              <a:rPr lang="ru-RU" sz="2000" dirty="0" err="1"/>
              <a:t>сяйво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7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мпьютерная визуализация падения в 1994 году на Юпитер кометы Шумейкеров-Леви 9.480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90" y="216074"/>
            <a:ext cx="8064500" cy="6048672"/>
          </a:xfrm>
        </p:spPr>
      </p:pic>
    </p:spTree>
    <p:extLst>
      <p:ext uri="{BB962C8B-B14F-4D97-AF65-F5344CB8AC3E}">
        <p14:creationId xmlns:p14="http://schemas.microsoft.com/office/powerpoint/2010/main" val="15304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004618" y="504106"/>
            <a:ext cx="3816225" cy="6336432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Комета </a:t>
            </a:r>
            <a:r>
              <a:rPr lang="ru-RU" dirty="0"/>
              <a:t>— </a:t>
            </a:r>
            <a:r>
              <a:rPr lang="ru-RU" dirty="0" err="1"/>
              <a:t>мале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яке </a:t>
            </a:r>
            <a:r>
              <a:rPr lang="ru-RU" dirty="0" err="1"/>
              <a:t>обертається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і </a:t>
            </a:r>
            <a:r>
              <a:rPr lang="ru-RU" dirty="0" err="1"/>
              <a:t>має</a:t>
            </a:r>
            <a:r>
              <a:rPr lang="ru-RU" dirty="0"/>
              <a:t> так </a:t>
            </a:r>
            <a:r>
              <a:rPr lang="ru-RU" dirty="0" err="1"/>
              <a:t>звану</a:t>
            </a:r>
            <a:r>
              <a:rPr lang="ru-RU" dirty="0"/>
              <a:t> кому (атмосферу) </a:t>
            </a:r>
            <a:r>
              <a:rPr lang="ru-RU" dirty="0" smtClean="0"/>
              <a:t>і </a:t>
            </a:r>
            <a:r>
              <a:rPr lang="ru-RU" dirty="0" err="1"/>
              <a:t>хвіст</a:t>
            </a:r>
            <a:r>
              <a:rPr lang="ru-RU" dirty="0"/>
              <a:t>. Кома і </a:t>
            </a:r>
            <a:r>
              <a:rPr lang="ru-RU" dirty="0" err="1"/>
              <a:t>хвіст</a:t>
            </a:r>
            <a:r>
              <a:rPr lang="ru-RU" dirty="0"/>
              <a:t> </a:t>
            </a:r>
            <a:r>
              <a:rPr lang="ru-RU" dirty="0" err="1"/>
              <a:t>комети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випаровування</a:t>
            </a:r>
            <a:r>
              <a:rPr lang="ru-RU" dirty="0"/>
              <a:t> ядра </a:t>
            </a:r>
            <a:r>
              <a:rPr lang="ru-RU" dirty="0" err="1"/>
              <a:t>комети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дією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. Ядро </a:t>
            </a:r>
            <a:r>
              <a:rPr lang="ru-RU" dirty="0" err="1"/>
              <a:t>являє</a:t>
            </a:r>
            <a:r>
              <a:rPr lang="ru-RU" dirty="0"/>
              <a:t> собою малу планету,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каменю</a:t>
            </a:r>
            <a:r>
              <a:rPr lang="ru-RU" dirty="0"/>
              <a:t>, пилу і </a:t>
            </a:r>
            <a:r>
              <a:rPr lang="ru-RU" dirty="0" err="1"/>
              <a:t>криги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2" y="0"/>
            <a:ext cx="4640885" cy="67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8924"/>
            <a:ext cx="9001125" cy="2015382"/>
          </a:xfrm>
        </p:spPr>
        <p:txBody>
          <a:bodyPr/>
          <a:lstStyle/>
          <a:p>
            <a:r>
              <a:rPr lang="ru-RU" sz="3200" dirty="0" err="1"/>
              <a:t>Стародавні</a:t>
            </a:r>
            <a:r>
              <a:rPr lang="ru-RU" sz="3200" dirty="0"/>
              <a:t> греки </a:t>
            </a:r>
            <a:r>
              <a:rPr lang="ru-RU" sz="3200" dirty="0" err="1"/>
              <a:t>вважали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комети</a:t>
            </a:r>
            <a:r>
              <a:rPr lang="ru-RU" sz="3200" dirty="0"/>
              <a:t> </a:t>
            </a:r>
            <a:r>
              <a:rPr lang="ru-RU" sz="3200" dirty="0" err="1"/>
              <a:t>нагадують</a:t>
            </a:r>
            <a:r>
              <a:rPr lang="ru-RU" sz="3200" dirty="0"/>
              <a:t> </a:t>
            </a:r>
            <a:r>
              <a:rPr lang="ru-RU" sz="3200" dirty="0" err="1"/>
              <a:t>зірки</a:t>
            </a:r>
            <a:r>
              <a:rPr lang="ru-RU" sz="3200" dirty="0"/>
              <a:t> з </a:t>
            </a:r>
            <a:r>
              <a:rPr lang="ru-RU" sz="3200" dirty="0" err="1"/>
              <a:t>розпущеним</a:t>
            </a:r>
            <a:r>
              <a:rPr lang="ru-RU" sz="3200" dirty="0"/>
              <a:t> </a:t>
            </a:r>
            <a:r>
              <a:rPr lang="ru-RU" sz="3200" dirty="0" err="1"/>
              <a:t>волоссям</a:t>
            </a:r>
            <a:r>
              <a:rPr lang="ru-RU" sz="3200" dirty="0"/>
              <a:t>. </a:t>
            </a:r>
            <a:r>
              <a:rPr lang="ru-RU" sz="3200" dirty="0" err="1"/>
              <a:t>Саме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грецького</a:t>
            </a:r>
            <a:r>
              <a:rPr lang="ru-RU" sz="3200" dirty="0"/>
              <a:t> слова «</a:t>
            </a:r>
            <a:r>
              <a:rPr lang="ru-RU" sz="3200" dirty="0" err="1"/>
              <a:t>довговолосий</a:t>
            </a:r>
            <a:r>
              <a:rPr lang="ru-RU" sz="3200" dirty="0"/>
              <a:t>», ми </a:t>
            </a:r>
            <a:r>
              <a:rPr lang="ru-RU" sz="3200" dirty="0" err="1"/>
              <a:t>отримали</a:t>
            </a:r>
            <a:r>
              <a:rPr lang="ru-RU" sz="3200" dirty="0"/>
              <a:t> слово «комета».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6" y="2376314"/>
            <a:ext cx="8064896" cy="4752528"/>
          </a:xfrm>
        </p:spPr>
      </p:pic>
    </p:spTree>
    <p:extLst>
      <p:ext uri="{BB962C8B-B14F-4D97-AF65-F5344CB8AC3E}">
        <p14:creationId xmlns:p14="http://schemas.microsoft.com/office/powerpoint/2010/main" val="25296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647229"/>
          </a:xfrm>
        </p:spPr>
        <p:txBody>
          <a:bodyPr/>
          <a:lstStyle/>
          <a:p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відомості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 smtClean="0"/>
              <a:t>спостережень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2" y="864146"/>
            <a:ext cx="8208912" cy="4109730"/>
          </a:xfrm>
        </p:spPr>
      </p:pic>
      <p:sp>
        <p:nvSpPr>
          <p:cNvPr id="7" name="Прямоугольник 6"/>
          <p:cNvSpPr/>
          <p:nvPr/>
        </p:nvSpPr>
        <p:spPr>
          <a:xfrm>
            <a:off x="3422" y="5040610"/>
            <a:ext cx="9001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</a:rPr>
              <a:t>Вважають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комети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походять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Хмари </a:t>
            </a:r>
            <a:r>
              <a:rPr lang="ru-RU" sz="2400" dirty="0" err="1">
                <a:solidFill>
                  <a:schemeClr val="bg1"/>
                </a:solidFill>
              </a:rPr>
              <a:t>Оорта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розташованої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великій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відстані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; вона </a:t>
            </a:r>
            <a:r>
              <a:rPr lang="ru-RU" sz="2400" dirty="0" err="1">
                <a:solidFill>
                  <a:schemeClr val="bg1"/>
                </a:solidFill>
              </a:rPr>
              <a:t>складається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«</a:t>
            </a:r>
            <a:r>
              <a:rPr lang="ru-RU" sz="2400" dirty="0" err="1">
                <a:solidFill>
                  <a:schemeClr val="bg1"/>
                </a:solidFill>
              </a:rPr>
              <a:t>рештків</a:t>
            </a:r>
            <a:r>
              <a:rPr lang="ru-RU" sz="2400" dirty="0">
                <a:solidFill>
                  <a:schemeClr val="bg1"/>
                </a:solidFill>
              </a:rPr>
              <a:t>»,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залишилось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після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конденсації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туманності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Зовнішні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цієї</a:t>
            </a:r>
            <a:r>
              <a:rPr lang="ru-RU" sz="2400" dirty="0">
                <a:solidFill>
                  <a:schemeClr val="bg1"/>
                </a:solidFill>
              </a:rPr>
              <a:t> хмари </a:t>
            </a:r>
            <a:r>
              <a:rPr lang="ru-RU" sz="2400" dirty="0" err="1">
                <a:solidFill>
                  <a:schemeClr val="bg1"/>
                </a:solidFill>
              </a:rPr>
              <a:t>досить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холодні</a:t>
            </a:r>
            <a:r>
              <a:rPr lang="ru-RU" sz="2400" dirty="0">
                <a:solidFill>
                  <a:schemeClr val="bg1"/>
                </a:solidFill>
              </a:rPr>
              <a:t> для того, </a:t>
            </a:r>
            <a:r>
              <a:rPr lang="ru-RU" sz="2400" dirty="0" err="1">
                <a:solidFill>
                  <a:schemeClr val="bg1"/>
                </a:solidFill>
              </a:rPr>
              <a:t>щоб</a:t>
            </a:r>
            <a:r>
              <a:rPr lang="ru-RU" sz="2400" dirty="0">
                <a:solidFill>
                  <a:schemeClr val="bg1"/>
                </a:solidFill>
              </a:rPr>
              <a:t> вода </a:t>
            </a:r>
            <a:r>
              <a:rPr lang="ru-RU" sz="2400" dirty="0" err="1">
                <a:solidFill>
                  <a:schemeClr val="bg1"/>
                </a:solidFill>
              </a:rPr>
              <a:t>існувала</a:t>
            </a:r>
            <a:r>
              <a:rPr lang="ru-RU" sz="2400" dirty="0">
                <a:solidFill>
                  <a:schemeClr val="bg1"/>
                </a:solidFill>
              </a:rPr>
              <a:t> там у твердому (а не </a:t>
            </a:r>
            <a:r>
              <a:rPr lang="ru-RU" sz="2400" dirty="0" err="1">
                <a:solidFill>
                  <a:schemeClr val="bg1"/>
                </a:solidFill>
              </a:rPr>
              <a:t>газоподібному</a:t>
            </a:r>
            <a:r>
              <a:rPr lang="ru-RU" sz="2400" dirty="0">
                <a:solidFill>
                  <a:schemeClr val="bg1"/>
                </a:solidFill>
              </a:rPr>
              <a:t>) </a:t>
            </a:r>
            <a:r>
              <a:rPr lang="ru-RU" sz="2400" dirty="0" err="1">
                <a:solidFill>
                  <a:schemeClr val="bg1"/>
                </a:solidFill>
              </a:rPr>
              <a:t>стані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36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7982"/>
            <a:ext cx="9001125" cy="77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0" y="4032498"/>
            <a:ext cx="9001125" cy="280804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Комети</a:t>
            </a:r>
            <a:r>
              <a:rPr lang="ru-RU" dirty="0"/>
              <a:t> </a:t>
            </a:r>
            <a:r>
              <a:rPr lang="ru-RU" dirty="0" err="1"/>
              <a:t>ділять</a:t>
            </a:r>
            <a:r>
              <a:rPr lang="ru-RU" dirty="0"/>
              <a:t> на два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класи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</a:t>
            </a:r>
            <a:r>
              <a:rPr lang="ru-RU" dirty="0" err="1"/>
              <a:t>Короткоперіодичних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комети</a:t>
            </a:r>
            <a:r>
              <a:rPr lang="ru-RU" dirty="0"/>
              <a:t> з </a:t>
            </a:r>
            <a:r>
              <a:rPr lang="ru-RU" dirty="0" err="1"/>
              <a:t>періодами</a:t>
            </a:r>
            <a:r>
              <a:rPr lang="ru-RU" dirty="0"/>
              <a:t> </a:t>
            </a:r>
            <a:r>
              <a:rPr lang="ru-RU" dirty="0" err="1"/>
              <a:t>обертання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200 </a:t>
            </a:r>
            <a:r>
              <a:rPr lang="ru-RU" dirty="0" err="1"/>
              <a:t>років</a:t>
            </a:r>
            <a:r>
              <a:rPr lang="ru-RU" dirty="0"/>
              <a:t>, а </a:t>
            </a:r>
            <a:r>
              <a:rPr lang="ru-RU" dirty="0" err="1"/>
              <a:t>долгоперіодіческімі</a:t>
            </a:r>
            <a:r>
              <a:rPr lang="ru-RU" dirty="0"/>
              <a:t> - з </a:t>
            </a:r>
            <a:r>
              <a:rPr lang="ru-RU" dirty="0" err="1"/>
              <a:t>періодами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200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Зовсім</a:t>
            </a:r>
            <a:r>
              <a:rPr lang="ru-RU" dirty="0"/>
              <a:t> недавно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яскраву</a:t>
            </a:r>
            <a:r>
              <a:rPr lang="ru-RU" dirty="0"/>
              <a:t> </a:t>
            </a:r>
            <a:r>
              <a:rPr lang="ru-RU" dirty="0" err="1" smtClean="0"/>
              <a:t>довгоперіодичну</a:t>
            </a:r>
            <a:r>
              <a:rPr lang="ru-RU" dirty="0" smtClean="0"/>
              <a:t> </a:t>
            </a:r>
            <a:r>
              <a:rPr lang="ru-RU" dirty="0"/>
              <a:t>(з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4000 </a:t>
            </a:r>
            <a:r>
              <a:rPr lang="ru-RU" dirty="0" err="1"/>
              <a:t>років</a:t>
            </a:r>
            <a:r>
              <a:rPr lang="ru-RU" dirty="0"/>
              <a:t>) комету </a:t>
            </a:r>
            <a:r>
              <a:rPr lang="ru-RU" dirty="0" err="1" smtClean="0"/>
              <a:t>Хейла-Боппа</a:t>
            </a:r>
            <a:r>
              <a:rPr lang="ru-RU" dirty="0" smtClean="0"/>
              <a:t>, </a:t>
            </a:r>
            <a:r>
              <a:rPr lang="ru-RU" dirty="0"/>
              <a:t>яка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з'явилася</a:t>
            </a:r>
            <a:r>
              <a:rPr lang="ru-RU" dirty="0"/>
              <a:t> в </a:t>
            </a:r>
            <a:r>
              <a:rPr lang="ru-RU" dirty="0" err="1"/>
              <a:t>ближніх</a:t>
            </a:r>
            <a:r>
              <a:rPr lang="ru-RU" dirty="0"/>
              <a:t>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1" y="-215974"/>
            <a:ext cx="910907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108273" y="2016274"/>
            <a:ext cx="4104257" cy="446449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/>
              <a:t>Усього</a:t>
            </a:r>
            <a:r>
              <a:rPr lang="ru-RU" sz="2000" dirty="0"/>
              <a:t> </a:t>
            </a:r>
            <a:r>
              <a:rPr lang="ru-RU" sz="2000" dirty="0" err="1"/>
              <a:t>виявлено</a:t>
            </a:r>
            <a:r>
              <a:rPr lang="ru-RU" sz="2000" dirty="0"/>
              <a:t> </a:t>
            </a:r>
            <a:r>
              <a:rPr lang="ru-RU" sz="2000" dirty="0" err="1"/>
              <a:t>більше</a:t>
            </a:r>
            <a:r>
              <a:rPr lang="ru-RU" sz="2000" dirty="0"/>
              <a:t> 400 </a:t>
            </a:r>
            <a:r>
              <a:rPr lang="ru-RU" sz="2000" dirty="0" err="1"/>
              <a:t>короткоперіодичних</a:t>
            </a:r>
            <a:r>
              <a:rPr lang="ru-RU" sz="2000" dirty="0"/>
              <a:t> </a:t>
            </a:r>
            <a:r>
              <a:rPr lang="ru-RU" sz="2000" dirty="0" smtClean="0"/>
              <a:t>комет. </a:t>
            </a:r>
            <a:r>
              <a:rPr lang="ru-RU" sz="2000" dirty="0"/>
              <a:t> 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хто</a:t>
            </a:r>
            <a:r>
              <a:rPr lang="ru-RU" sz="2000" dirty="0"/>
              <a:t> з них входить в так </a:t>
            </a:r>
            <a:r>
              <a:rPr lang="ru-RU" sz="2000" dirty="0" err="1"/>
              <a:t>звані</a:t>
            </a:r>
            <a:r>
              <a:rPr lang="ru-RU" sz="2000" dirty="0"/>
              <a:t> </a:t>
            </a:r>
            <a:r>
              <a:rPr lang="ru-RU" sz="2000" dirty="0" err="1"/>
              <a:t>сімейства</a:t>
            </a:r>
            <a:r>
              <a:rPr lang="ru-RU" sz="2000" dirty="0"/>
              <a:t>. 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приблизно</a:t>
            </a:r>
            <a:r>
              <a:rPr lang="ru-RU" sz="2000" dirty="0"/>
              <a:t> 50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короткоперіодичних</a:t>
            </a:r>
            <a:r>
              <a:rPr lang="ru-RU" sz="2000" dirty="0"/>
              <a:t> комет (</a:t>
            </a:r>
            <a:r>
              <a:rPr lang="ru-RU" sz="2000" dirty="0" err="1"/>
              <a:t>їхній</a:t>
            </a:r>
            <a:r>
              <a:rPr lang="ru-RU" sz="2000" dirty="0"/>
              <a:t> </a:t>
            </a:r>
            <a:r>
              <a:rPr lang="ru-RU" sz="2000" dirty="0" err="1"/>
              <a:t>повний</a:t>
            </a:r>
            <a:r>
              <a:rPr lang="ru-RU" sz="2000" dirty="0"/>
              <a:t> </a:t>
            </a:r>
            <a:r>
              <a:rPr lang="ru-RU" sz="2000" dirty="0" err="1"/>
              <a:t>оберт</a:t>
            </a:r>
            <a:r>
              <a:rPr lang="ru-RU" sz="2000" dirty="0"/>
              <a:t> </a:t>
            </a:r>
            <a:r>
              <a:rPr lang="ru-RU" sz="2000" dirty="0" err="1"/>
              <a:t>навколо</a:t>
            </a:r>
            <a:r>
              <a:rPr lang="ru-RU" sz="2000" dirty="0"/>
              <a:t> </a:t>
            </a:r>
            <a:r>
              <a:rPr lang="ru-RU" sz="2000" dirty="0" err="1"/>
              <a:t>Сонця</a:t>
            </a:r>
            <a:r>
              <a:rPr lang="ru-RU" sz="2000" dirty="0"/>
              <a:t> </a:t>
            </a:r>
            <a:r>
              <a:rPr lang="ru-RU" sz="2000" dirty="0" err="1"/>
              <a:t>триває</a:t>
            </a:r>
            <a:r>
              <a:rPr lang="ru-RU" sz="2000" dirty="0"/>
              <a:t> 3—10 </a:t>
            </a:r>
            <a:r>
              <a:rPr lang="ru-RU" sz="2000" dirty="0" err="1"/>
              <a:t>років</a:t>
            </a:r>
            <a:r>
              <a:rPr lang="ru-RU" sz="2000" dirty="0"/>
              <a:t>) </a:t>
            </a:r>
            <a:r>
              <a:rPr lang="ru-RU" sz="2000" dirty="0" err="1"/>
              <a:t>утворюють</a:t>
            </a:r>
            <a:r>
              <a:rPr lang="ru-RU" sz="2000" dirty="0"/>
              <a:t> </a:t>
            </a:r>
            <a:r>
              <a:rPr lang="ru-RU" sz="2000" dirty="0" err="1"/>
              <a:t>сімейство</a:t>
            </a:r>
            <a:r>
              <a:rPr lang="ru-RU" sz="2000" dirty="0"/>
              <a:t> </a:t>
            </a:r>
            <a:r>
              <a:rPr lang="ru-RU" sz="2000" dirty="0" err="1"/>
              <a:t>Юпітера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Дещо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малочисельніше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сімейства</a:t>
            </a:r>
            <a:r>
              <a:rPr lang="ru-RU" sz="2000" dirty="0">
                <a:solidFill>
                  <a:schemeClr val="bg1"/>
                </a:solidFill>
              </a:rPr>
              <a:t> Сатурна, Урана і Нептуна (до </a:t>
            </a:r>
            <a:r>
              <a:rPr lang="ru-RU" sz="2000" dirty="0" err="1">
                <a:solidFill>
                  <a:schemeClr val="bg1"/>
                </a:solidFill>
              </a:rPr>
              <a:t>останнього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зокрема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відноситься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знаменита комета </a:t>
            </a:r>
            <a:r>
              <a:rPr lang="ru-RU" sz="2000" dirty="0">
                <a:solidFill>
                  <a:schemeClr val="bg1"/>
                </a:solidFill>
              </a:rPr>
              <a:t>Галлея).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7973" y="1380671"/>
            <a:ext cx="6408712" cy="45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400" b="1" dirty="0"/>
              <a:t>Комета </a:t>
            </a:r>
            <a:r>
              <a:rPr lang="vi-VN" sz="4400" b="1" dirty="0" smtClean="0"/>
              <a:t>Галлея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dirty="0" smtClean="0"/>
              <a:t>найвідоміша </a:t>
            </a:r>
            <a:r>
              <a:rPr lang="vi-VN" dirty="0"/>
              <a:t>яскрава </a:t>
            </a:r>
            <a:r>
              <a:rPr lang="vi-VN" dirty="0" smtClean="0"/>
              <a:t>короткоперіодична комет</a:t>
            </a:r>
            <a:r>
              <a:rPr lang="uk-UA" dirty="0" smtClean="0"/>
              <a:t>а,</a:t>
            </a:r>
            <a:r>
              <a:rPr lang="vi-VN" dirty="0" smtClean="0"/>
              <a:t> </a:t>
            </a:r>
            <a:r>
              <a:rPr lang="vi-VN" dirty="0"/>
              <a:t>яка наближається до Землі кожні 75-76 років. Названа на честь англійського астронома Едмонда </a:t>
            </a:r>
            <a:r>
              <a:rPr lang="vi-VN" dirty="0" smtClean="0"/>
              <a:t>Галле</a:t>
            </a:r>
            <a:r>
              <a:rPr lang="uk-UA" dirty="0" smtClean="0"/>
              <a:t>я</a:t>
            </a:r>
            <a:r>
              <a:rPr lang="vi-VN" dirty="0" smtClean="0"/>
              <a:t>, </a:t>
            </a:r>
            <a:r>
              <a:rPr lang="vi-VN" dirty="0"/>
              <a:t>який вирахував її орбіту. Багато довгоперіодичних комет можуть з'являтися більш яскравими і видовищними, але комета Галлея — єдина короткоперіодична комета добре видима неозброєним оком, період обертання якої співмірний з тривалістю людського життя. З кометою пов'язані метеорні потоки </a:t>
            </a:r>
            <a:r>
              <a:rPr lang="vi-VN" dirty="0" smtClean="0"/>
              <a:t>Ета-Аквариди</a:t>
            </a:r>
            <a:r>
              <a:rPr lang="vi-VN" dirty="0"/>
              <a:t> і Оріоніди. </a:t>
            </a:r>
            <a:r>
              <a:rPr lang="vi-VN" dirty="0" smtClean="0"/>
              <a:t>Останній</a:t>
            </a:r>
            <a:r>
              <a:rPr lang="uk-UA" dirty="0" smtClean="0"/>
              <a:t> </a:t>
            </a:r>
            <a:r>
              <a:rPr lang="vi-VN" dirty="0" smtClean="0"/>
              <a:t>перигелій</a:t>
            </a:r>
            <a:r>
              <a:rPr lang="vi-VN" dirty="0"/>
              <a:t> був в лютому 1986 року, наступний буде в середині 2061 року.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7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14" y="-71957"/>
            <a:ext cx="8101013" cy="1440160"/>
          </a:xfrm>
        </p:spPr>
        <p:txBody>
          <a:bodyPr/>
          <a:lstStyle/>
          <a:p>
            <a:r>
              <a:rPr lang="ru-RU" sz="3200" dirty="0"/>
              <a:t>Философский комикс о </a:t>
            </a:r>
            <a:r>
              <a:rPr lang="ru-RU" sz="3200" dirty="0" smtClean="0"/>
              <a:t>нашей короткой </a:t>
            </a:r>
            <a:r>
              <a:rPr lang="ru-RU" sz="3200" dirty="0"/>
              <a:t>жизни.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Привет, комета Галлея</a:t>
            </a:r>
            <a:r>
              <a:rPr lang="ru-RU" sz="3200" dirty="0" smtClean="0"/>
              <a:t>...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8202"/>
            <a:ext cx="9001125" cy="5630384"/>
          </a:xfrm>
        </p:spPr>
      </p:pic>
    </p:spTree>
    <p:extLst>
      <p:ext uri="{BB962C8B-B14F-4D97-AF65-F5344CB8AC3E}">
        <p14:creationId xmlns:p14="http://schemas.microsoft.com/office/powerpoint/2010/main" val="22698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62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A8D57-F961-4C82-95EE-53050E8B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Money_0419_print_CrystalGraphics.com_PowerPoint_Templates_trial</Template>
  <TotalTime>105</TotalTime>
  <Words>443</Words>
  <Application>Microsoft Office PowerPoint</Application>
  <PresentationFormat>Произвольный</PresentationFormat>
  <Paragraphs>27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TS102646203</vt:lpstr>
      <vt:lpstr>Комети</vt:lpstr>
      <vt:lpstr>Презентация PowerPoint</vt:lpstr>
      <vt:lpstr>Стародавні греки вважали, що комети нагадують зірки з розпущеним волоссям. Саме від грецького слова «довговолосий», ми отримали слово «комета».</vt:lpstr>
      <vt:lpstr>Загальні відомості зі спостережень</vt:lpstr>
      <vt:lpstr>Презентация PowerPoint</vt:lpstr>
      <vt:lpstr>Презентация PowerPoint</vt:lpstr>
      <vt:lpstr>Презентация PowerPoint</vt:lpstr>
      <vt:lpstr>Комета Галлея</vt:lpstr>
      <vt:lpstr>Философский комикс о нашей короткой жизни. Привет, комета Галлея...</vt:lpstr>
      <vt:lpstr>Презентация PowerPoint</vt:lpstr>
      <vt:lpstr>Комети зблизька </vt:lpstr>
      <vt:lpstr>Видимий хвіст може складатися з двох частин: газового і пилового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Комети</dc:title>
  <dc:creator>Алексей</dc:creator>
  <cp:lastModifiedBy>Алексей</cp:lastModifiedBy>
  <cp:revision>9</cp:revision>
  <dcterms:created xsi:type="dcterms:W3CDTF">2014-03-13T10:07:29Z</dcterms:created>
  <dcterms:modified xsi:type="dcterms:W3CDTF">2014-03-13T11:53:22Z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TC026462039991</vt:lpwstr>
  </property>
</Properties>
</file>