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6992979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334EF7-3E81-4684-B10A-3970D5128C6E}" type="datetimeFigureOut">
              <a:rPr lang="ru-RU" smtClean="0"/>
              <a:t>02.11.2014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41218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258582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722968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62157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90076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335698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4703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371882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370144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334EF7-3E81-4684-B10A-3970D5128C6E}" type="datetimeFigureOut">
              <a:rPr lang="ru-RU" smtClean="0"/>
              <a:t>02.11.2014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27544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334EF7-3E81-4684-B10A-3970D5128C6E}" type="datetimeFigureOut">
              <a:rPr lang="ru-RU" smtClean="0"/>
              <a:t>02.11.2014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80374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334EF7-3E81-4684-B10A-3970D5128C6E}" type="datetimeFigureOut">
              <a:rPr lang="ru-RU" smtClean="0"/>
              <a:t>02.11.2014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4742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334EF7-3E81-4684-B10A-3970D5128C6E}" type="datetimeFigureOut">
              <a:rPr lang="ru-RU" smtClean="0"/>
              <a:t>02.11.2014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41247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A334EF7-3E81-4684-B10A-3970D5128C6E}" type="datetimeFigureOut">
              <a:rPr lang="ru-RU" smtClean="0"/>
              <a:t>02.11.2014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254665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334EF7-3E81-4684-B10A-3970D5128C6E}" type="datetimeFigureOut">
              <a:rPr lang="ru-RU" smtClean="0"/>
              <a:t>02.11.2014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171514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334EF7-3E81-4684-B10A-3970D5128C6E}" type="datetimeFigureOut">
              <a:rPr lang="ru-RU" smtClean="0"/>
              <a:t>02.11.2014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973A15-DA6A-4312-844A-572BEB212538}" type="slidenum">
              <a:rPr lang="ru-RU" smtClean="0"/>
              <a:t>‹#›</a:t>
            </a:fld>
            <a:endParaRPr lang="ru-RU"/>
          </a:p>
        </p:txBody>
      </p:sp>
    </p:spTree>
    <p:extLst>
      <p:ext uri="{BB962C8B-B14F-4D97-AF65-F5344CB8AC3E}">
        <p14:creationId xmlns:p14="http://schemas.microsoft.com/office/powerpoint/2010/main" val="29289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334EF7-3E81-4684-B10A-3970D5128C6E}" type="datetimeFigureOut">
              <a:rPr lang="ru-RU" smtClean="0"/>
              <a:t>02.11.2014</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973A15-DA6A-4312-844A-572BEB212538}" type="slidenum">
              <a:rPr lang="ru-RU" smtClean="0"/>
              <a:t>‹#›</a:t>
            </a:fld>
            <a:endParaRPr lang="ru-RU"/>
          </a:p>
        </p:txBody>
      </p:sp>
    </p:spTree>
    <p:extLst>
      <p:ext uri="{BB962C8B-B14F-4D97-AF65-F5344CB8AC3E}">
        <p14:creationId xmlns:p14="http://schemas.microsoft.com/office/powerpoint/2010/main" val="11609744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2064621" cy="4408227"/>
          </a:xfrm>
        </p:spPr>
        <p:txBody>
          <a:bodyPr>
            <a:normAutofit/>
          </a:bodyPr>
          <a:lstStyle/>
          <a:p>
            <a:pPr algn="ctr"/>
            <a:r>
              <a:rPr lang="uk-UA" sz="9600" dirty="0" smtClean="0">
                <a:solidFill>
                  <a:srgbClr val="FFFF00"/>
                </a:solidFill>
              </a:rPr>
              <a:t>Тема уроку : Меркурій</a:t>
            </a:r>
            <a:endParaRPr lang="ru-RU" sz="9600" dirty="0">
              <a:solidFill>
                <a:srgbClr val="FFFF00"/>
              </a:solidFill>
            </a:endParaRPr>
          </a:p>
        </p:txBody>
      </p:sp>
    </p:spTree>
    <p:extLst>
      <p:ext uri="{BB962C8B-B14F-4D97-AF65-F5344CB8AC3E}">
        <p14:creationId xmlns:p14="http://schemas.microsoft.com/office/powerpoint/2010/main" val="141237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50973" cy="6857999"/>
          </a:xfrm>
        </p:spPr>
      </p:pic>
      <p:sp>
        <p:nvSpPr>
          <p:cNvPr id="2" name="Заголовок 1"/>
          <p:cNvSpPr>
            <a:spLocks noGrp="1"/>
          </p:cNvSpPr>
          <p:nvPr>
            <p:ph type="title"/>
          </p:nvPr>
        </p:nvSpPr>
        <p:spPr>
          <a:xfrm>
            <a:off x="0" y="0"/>
            <a:ext cx="12191999" cy="6858000"/>
          </a:xfrm>
        </p:spPr>
        <p:txBody>
          <a:bodyPr>
            <a:normAutofit/>
          </a:bodyPr>
          <a:lstStyle/>
          <a:p>
            <a:r>
              <a:rPr lang="ru-RU" sz="2800" dirty="0">
                <a:solidFill>
                  <a:srgbClr val="00B0F0"/>
                </a:solidFill>
              </a:rPr>
              <a:t>У </a:t>
            </a:r>
            <a:r>
              <a:rPr lang="ru-RU" sz="2800" dirty="0" err="1">
                <a:solidFill>
                  <a:srgbClr val="00B0F0"/>
                </a:solidFill>
              </a:rPr>
              <a:t>червні</a:t>
            </a:r>
            <a:r>
              <a:rPr lang="ru-RU" sz="2800" dirty="0">
                <a:solidFill>
                  <a:srgbClr val="00B0F0"/>
                </a:solidFill>
              </a:rPr>
              <a:t> 1962 року </a:t>
            </a:r>
            <a:r>
              <a:rPr lang="ru-RU" sz="2800" dirty="0" err="1">
                <a:solidFill>
                  <a:srgbClr val="00B0F0"/>
                </a:solidFill>
              </a:rPr>
              <a:t>група</a:t>
            </a:r>
            <a:r>
              <a:rPr lang="ru-RU" sz="2800" dirty="0">
                <a:solidFill>
                  <a:srgbClr val="00B0F0"/>
                </a:solidFill>
              </a:rPr>
              <a:t> </a:t>
            </a:r>
            <a:r>
              <a:rPr lang="ru-RU" sz="2800" dirty="0" err="1">
                <a:solidFill>
                  <a:srgbClr val="00B0F0"/>
                </a:solidFill>
              </a:rPr>
              <a:t>науковців</a:t>
            </a:r>
            <a:r>
              <a:rPr lang="ru-RU" sz="2800" dirty="0">
                <a:solidFill>
                  <a:srgbClr val="00B0F0"/>
                </a:solidFill>
              </a:rPr>
              <a:t> </a:t>
            </a:r>
            <a:r>
              <a:rPr lang="ru-RU" sz="2800" dirty="0" err="1">
                <a:solidFill>
                  <a:srgbClr val="00B0F0"/>
                </a:solidFill>
              </a:rPr>
              <a:t>Інституту</a:t>
            </a:r>
            <a:r>
              <a:rPr lang="ru-RU" sz="2800" dirty="0">
                <a:solidFill>
                  <a:srgbClr val="00B0F0"/>
                </a:solidFill>
              </a:rPr>
              <a:t> </a:t>
            </a:r>
            <a:r>
              <a:rPr lang="ru-RU" sz="2800" dirty="0" err="1">
                <a:solidFill>
                  <a:srgbClr val="00B0F0"/>
                </a:solidFill>
              </a:rPr>
              <a:t>радіотехніки</a:t>
            </a:r>
            <a:r>
              <a:rPr lang="ru-RU" sz="2800" dirty="0">
                <a:solidFill>
                  <a:srgbClr val="00B0F0"/>
                </a:solidFill>
              </a:rPr>
              <a:t> та </a:t>
            </a:r>
            <a:r>
              <a:rPr lang="ru-RU" sz="2800" dirty="0" err="1">
                <a:solidFill>
                  <a:srgbClr val="00B0F0"/>
                </a:solidFill>
              </a:rPr>
              <a:t>електроніки</a:t>
            </a:r>
            <a:r>
              <a:rPr lang="ru-RU" sz="2800" dirty="0">
                <a:solidFill>
                  <a:srgbClr val="00B0F0"/>
                </a:solidFill>
              </a:rPr>
              <a:t> </a:t>
            </a:r>
            <a:r>
              <a:rPr lang="ru-RU" sz="2800" dirty="0" err="1">
                <a:solidFill>
                  <a:srgbClr val="00B0F0"/>
                </a:solidFill>
              </a:rPr>
              <a:t>Академії</a:t>
            </a:r>
            <a:r>
              <a:rPr lang="ru-RU" sz="2800" dirty="0">
                <a:solidFill>
                  <a:srgbClr val="00B0F0"/>
                </a:solidFill>
              </a:rPr>
              <a:t> наук СРСР </a:t>
            </a:r>
            <a:r>
              <a:rPr lang="ru-RU" sz="2800" dirty="0" err="1">
                <a:solidFill>
                  <a:srgbClr val="00B0F0"/>
                </a:solidFill>
              </a:rPr>
              <a:t>під</a:t>
            </a:r>
            <a:r>
              <a:rPr lang="ru-RU" sz="2800" dirty="0">
                <a:solidFill>
                  <a:srgbClr val="00B0F0"/>
                </a:solidFill>
              </a:rPr>
              <a:t> </a:t>
            </a:r>
            <a:r>
              <a:rPr lang="ru-RU" sz="2800" dirty="0" err="1">
                <a:solidFill>
                  <a:srgbClr val="00B0F0"/>
                </a:solidFill>
              </a:rPr>
              <a:t>керівництвом</a:t>
            </a:r>
            <a:r>
              <a:rPr lang="ru-RU" sz="2800" dirty="0">
                <a:solidFill>
                  <a:srgbClr val="00B0F0"/>
                </a:solidFill>
              </a:rPr>
              <a:t> </a:t>
            </a:r>
            <a:r>
              <a:rPr lang="ru-RU" sz="2800" dirty="0" err="1">
                <a:solidFill>
                  <a:srgbClr val="00B0F0"/>
                </a:solidFill>
              </a:rPr>
              <a:t>Володимира</a:t>
            </a:r>
            <a:r>
              <a:rPr lang="ru-RU" sz="2800" dirty="0">
                <a:solidFill>
                  <a:srgbClr val="00B0F0"/>
                </a:solidFill>
              </a:rPr>
              <a:t> </a:t>
            </a:r>
            <a:r>
              <a:rPr lang="ru-RU" sz="2800" dirty="0" err="1">
                <a:solidFill>
                  <a:srgbClr val="00B0F0"/>
                </a:solidFill>
              </a:rPr>
              <a:t>Котельнікова</a:t>
            </a:r>
            <a:r>
              <a:rPr lang="ru-RU" sz="2800" dirty="0">
                <a:solidFill>
                  <a:srgbClr val="00B0F0"/>
                </a:solidFill>
              </a:rPr>
              <a:t> провела </a:t>
            </a:r>
            <a:r>
              <a:rPr lang="ru-RU" sz="2800" dirty="0" err="1">
                <a:solidFill>
                  <a:srgbClr val="00B0F0"/>
                </a:solidFill>
              </a:rPr>
              <a:t>перші</a:t>
            </a:r>
            <a:r>
              <a:rPr lang="ru-RU" sz="2800" dirty="0">
                <a:solidFill>
                  <a:srgbClr val="00B0F0"/>
                </a:solidFill>
              </a:rPr>
              <a:t> </a:t>
            </a:r>
            <a:r>
              <a:rPr lang="ru-RU" sz="2800" dirty="0" err="1">
                <a:solidFill>
                  <a:srgbClr val="00B0F0"/>
                </a:solidFill>
              </a:rPr>
              <a:t>радіолокаційні</a:t>
            </a:r>
            <a:r>
              <a:rPr lang="ru-RU" sz="2800" dirty="0">
                <a:solidFill>
                  <a:srgbClr val="00B0F0"/>
                </a:solidFill>
              </a:rPr>
              <a:t> </a:t>
            </a:r>
            <a:r>
              <a:rPr lang="ru-RU" sz="2800" dirty="0" err="1">
                <a:solidFill>
                  <a:srgbClr val="00B0F0"/>
                </a:solidFill>
              </a:rPr>
              <a:t>спостереження</a:t>
            </a:r>
            <a:r>
              <a:rPr lang="ru-RU" sz="2800" dirty="0">
                <a:solidFill>
                  <a:srgbClr val="00B0F0"/>
                </a:solidFill>
              </a:rPr>
              <a:t> </a:t>
            </a:r>
            <a:r>
              <a:rPr lang="ru-RU" sz="2800" dirty="0" err="1">
                <a:solidFill>
                  <a:srgbClr val="00B0F0"/>
                </a:solidFill>
              </a:rPr>
              <a:t>планети</a:t>
            </a:r>
            <a:r>
              <a:rPr lang="ru-RU" sz="2800" dirty="0">
                <a:solidFill>
                  <a:srgbClr val="00B0F0"/>
                </a:solidFill>
              </a:rPr>
              <a:t> та </a:t>
            </a:r>
            <a:r>
              <a:rPr lang="ru-RU" sz="2800" dirty="0" err="1">
                <a:solidFill>
                  <a:srgbClr val="00B0F0"/>
                </a:solidFill>
              </a:rPr>
              <a:t>виявила</a:t>
            </a:r>
            <a:r>
              <a:rPr lang="ru-RU" sz="2800" dirty="0">
                <a:solidFill>
                  <a:srgbClr val="00B0F0"/>
                </a:solidFill>
              </a:rPr>
              <a:t> </a:t>
            </a:r>
            <a:r>
              <a:rPr lang="ru-RU" sz="2800" dirty="0" err="1">
                <a:solidFill>
                  <a:srgbClr val="00B0F0"/>
                </a:solidFill>
              </a:rPr>
              <a:t>схожість</a:t>
            </a:r>
            <a:r>
              <a:rPr lang="ru-RU" sz="2800" dirty="0">
                <a:solidFill>
                  <a:srgbClr val="00B0F0"/>
                </a:solidFill>
              </a:rPr>
              <a:t> </a:t>
            </a:r>
            <a:r>
              <a:rPr lang="ru-RU" sz="2800" dirty="0" err="1">
                <a:solidFill>
                  <a:srgbClr val="00B0F0"/>
                </a:solidFill>
              </a:rPr>
              <a:t>відбивних</a:t>
            </a:r>
            <a:r>
              <a:rPr lang="ru-RU" sz="2800" dirty="0">
                <a:solidFill>
                  <a:srgbClr val="00B0F0"/>
                </a:solidFill>
              </a:rPr>
              <a:t> </a:t>
            </a:r>
            <a:r>
              <a:rPr lang="ru-RU" sz="2800" dirty="0" err="1">
                <a:solidFill>
                  <a:srgbClr val="00B0F0"/>
                </a:solidFill>
              </a:rPr>
              <a:t>властивостей</a:t>
            </a:r>
            <a:r>
              <a:rPr lang="ru-RU" sz="2800" dirty="0">
                <a:solidFill>
                  <a:srgbClr val="00B0F0"/>
                </a:solidFill>
              </a:rPr>
              <a:t> </a:t>
            </a:r>
            <a:r>
              <a:rPr lang="ru-RU" sz="2800" dirty="0" err="1">
                <a:solidFill>
                  <a:srgbClr val="00B0F0"/>
                </a:solidFill>
              </a:rPr>
              <a:t>Меркурія</a:t>
            </a:r>
            <a:r>
              <a:rPr lang="ru-RU" sz="2800" dirty="0">
                <a:solidFill>
                  <a:srgbClr val="00B0F0"/>
                </a:solidFill>
              </a:rPr>
              <a:t> та </a:t>
            </a:r>
            <a:r>
              <a:rPr lang="ru-RU" sz="2800" dirty="0" err="1">
                <a:solidFill>
                  <a:srgbClr val="00B0F0"/>
                </a:solidFill>
              </a:rPr>
              <a:t>Місяця</a:t>
            </a:r>
            <a:r>
              <a:rPr lang="ru-RU" sz="2800" dirty="0">
                <a:solidFill>
                  <a:srgbClr val="00B0F0"/>
                </a:solidFill>
              </a:rPr>
              <a:t>. </a:t>
            </a:r>
            <a:r>
              <a:rPr lang="ru-RU" sz="2800" dirty="0" err="1">
                <a:solidFill>
                  <a:srgbClr val="00B0F0"/>
                </a:solidFill>
              </a:rPr>
              <a:t>Трьома</a:t>
            </a:r>
            <a:r>
              <a:rPr lang="ru-RU" sz="2800" dirty="0">
                <a:solidFill>
                  <a:srgbClr val="00B0F0"/>
                </a:solidFill>
              </a:rPr>
              <a:t> роками </a:t>
            </a:r>
            <a:r>
              <a:rPr lang="ru-RU" sz="2800" dirty="0" err="1">
                <a:solidFill>
                  <a:srgbClr val="00B0F0"/>
                </a:solidFill>
              </a:rPr>
              <a:t>пізніше</a:t>
            </a:r>
            <a:r>
              <a:rPr lang="ru-RU" sz="2800" dirty="0">
                <a:solidFill>
                  <a:srgbClr val="00B0F0"/>
                </a:solidFill>
              </a:rPr>
              <a:t> </a:t>
            </a:r>
            <a:r>
              <a:rPr lang="ru-RU" sz="2800" dirty="0" err="1">
                <a:solidFill>
                  <a:srgbClr val="00B0F0"/>
                </a:solidFill>
              </a:rPr>
              <a:t>подібні</a:t>
            </a:r>
            <a:r>
              <a:rPr lang="ru-RU" sz="2800" dirty="0">
                <a:solidFill>
                  <a:srgbClr val="00B0F0"/>
                </a:solidFill>
              </a:rPr>
              <a:t> </a:t>
            </a:r>
            <a:r>
              <a:rPr lang="ru-RU" sz="2800" dirty="0" err="1">
                <a:solidFill>
                  <a:srgbClr val="00B0F0"/>
                </a:solidFill>
              </a:rPr>
              <a:t>дослідження</a:t>
            </a:r>
            <a:r>
              <a:rPr lang="ru-RU" sz="2800" dirty="0">
                <a:solidFill>
                  <a:srgbClr val="00B0F0"/>
                </a:solidFill>
              </a:rPr>
              <a:t>, </a:t>
            </a:r>
            <a:r>
              <a:rPr lang="ru-RU" sz="2800" dirty="0" err="1">
                <a:solidFill>
                  <a:srgbClr val="00B0F0"/>
                </a:solidFill>
              </a:rPr>
              <a:t>здійснені</a:t>
            </a:r>
            <a:r>
              <a:rPr lang="ru-RU" sz="2800" dirty="0">
                <a:solidFill>
                  <a:srgbClr val="00B0F0"/>
                </a:solidFill>
              </a:rPr>
              <a:t> </a:t>
            </a:r>
            <a:r>
              <a:rPr lang="ru-RU" sz="2800" dirty="0" err="1">
                <a:solidFill>
                  <a:srgbClr val="00B0F0"/>
                </a:solidFill>
              </a:rPr>
              <a:t>американцями</a:t>
            </a:r>
            <a:r>
              <a:rPr lang="ru-RU" sz="2800" dirty="0">
                <a:solidFill>
                  <a:srgbClr val="00B0F0"/>
                </a:solidFill>
              </a:rPr>
              <a:t> Гордоном </a:t>
            </a:r>
            <a:r>
              <a:rPr lang="ru-RU" sz="2800" dirty="0" err="1">
                <a:solidFill>
                  <a:srgbClr val="00B0F0"/>
                </a:solidFill>
              </a:rPr>
              <a:t>Петтергілом</a:t>
            </a:r>
            <a:r>
              <a:rPr lang="ru-RU" sz="2800" dirty="0">
                <a:solidFill>
                  <a:srgbClr val="00B0F0"/>
                </a:solidFill>
              </a:rPr>
              <a:t> та Р. </a:t>
            </a:r>
            <a:r>
              <a:rPr lang="ru-RU" sz="2800" dirty="0" err="1">
                <a:solidFill>
                  <a:srgbClr val="00B0F0"/>
                </a:solidFill>
              </a:rPr>
              <a:t>Дьюсом</a:t>
            </a:r>
            <a:r>
              <a:rPr lang="ru-RU" sz="2800" dirty="0">
                <a:solidFill>
                  <a:srgbClr val="00B0F0"/>
                </a:solidFill>
              </a:rPr>
              <a:t> за </a:t>
            </a:r>
            <a:r>
              <a:rPr lang="ru-RU" sz="2800" dirty="0" err="1">
                <a:solidFill>
                  <a:srgbClr val="00B0F0"/>
                </a:solidFill>
              </a:rPr>
              <a:t>допомогою</a:t>
            </a:r>
            <a:r>
              <a:rPr lang="ru-RU" sz="2800" dirty="0">
                <a:solidFill>
                  <a:srgbClr val="00B0F0"/>
                </a:solidFill>
              </a:rPr>
              <a:t> </a:t>
            </a:r>
            <a:r>
              <a:rPr lang="ru-RU" sz="2800" dirty="0" err="1">
                <a:solidFill>
                  <a:srgbClr val="00B0F0"/>
                </a:solidFill>
              </a:rPr>
              <a:t>радіотелескопа</a:t>
            </a:r>
            <a:r>
              <a:rPr lang="ru-RU" sz="2800" dirty="0">
                <a:solidFill>
                  <a:srgbClr val="00B0F0"/>
                </a:solidFill>
              </a:rPr>
              <a:t> </a:t>
            </a:r>
            <a:r>
              <a:rPr lang="ru-RU" sz="2800" dirty="0" err="1">
                <a:solidFill>
                  <a:srgbClr val="00B0F0"/>
                </a:solidFill>
              </a:rPr>
              <a:t>обсерваторії</a:t>
            </a:r>
            <a:r>
              <a:rPr lang="ru-RU" sz="2800" dirty="0">
                <a:solidFill>
                  <a:srgbClr val="00B0F0"/>
                </a:solidFill>
              </a:rPr>
              <a:t> </a:t>
            </a:r>
            <a:r>
              <a:rPr lang="ru-RU" sz="2800" dirty="0" err="1">
                <a:solidFill>
                  <a:srgbClr val="00B0F0"/>
                </a:solidFill>
              </a:rPr>
              <a:t>Аресібо</a:t>
            </a:r>
            <a:r>
              <a:rPr lang="ru-RU" sz="2800" dirty="0">
                <a:solidFill>
                  <a:srgbClr val="00B0F0"/>
                </a:solidFill>
              </a:rPr>
              <a:t> в </a:t>
            </a:r>
            <a:r>
              <a:rPr lang="ru-RU" sz="2800" dirty="0" err="1">
                <a:solidFill>
                  <a:srgbClr val="00B0F0"/>
                </a:solidFill>
              </a:rPr>
              <a:t>Пуерто-Рико</a:t>
            </a:r>
            <a:r>
              <a:rPr lang="ru-RU" sz="2800" dirty="0">
                <a:solidFill>
                  <a:srgbClr val="00B0F0"/>
                </a:solidFill>
              </a:rPr>
              <a:t>, </a:t>
            </a:r>
            <a:r>
              <a:rPr lang="ru-RU" sz="2800" dirty="0" err="1">
                <a:solidFill>
                  <a:srgbClr val="00B0F0"/>
                </a:solidFill>
              </a:rPr>
              <a:t>переконливо</a:t>
            </a:r>
            <a:r>
              <a:rPr lang="ru-RU" sz="2800" dirty="0">
                <a:solidFill>
                  <a:srgbClr val="00B0F0"/>
                </a:solidFill>
              </a:rPr>
              <a:t> довели, </a:t>
            </a:r>
            <a:r>
              <a:rPr lang="ru-RU" sz="2800" dirty="0" err="1">
                <a:solidFill>
                  <a:srgbClr val="00B0F0"/>
                </a:solidFill>
              </a:rPr>
              <a:t>що</a:t>
            </a:r>
            <a:r>
              <a:rPr lang="ru-RU" sz="2800" dirty="0">
                <a:solidFill>
                  <a:srgbClr val="00B0F0"/>
                </a:solidFill>
              </a:rPr>
              <a:t> </a:t>
            </a:r>
            <a:r>
              <a:rPr lang="ru-RU" sz="2800" dirty="0" err="1">
                <a:solidFill>
                  <a:srgbClr val="00B0F0"/>
                </a:solidFill>
              </a:rPr>
              <a:t>період</a:t>
            </a:r>
            <a:r>
              <a:rPr lang="ru-RU" sz="2800" dirty="0">
                <a:solidFill>
                  <a:srgbClr val="00B0F0"/>
                </a:solidFill>
              </a:rPr>
              <a:t> </a:t>
            </a:r>
            <a:r>
              <a:rPr lang="ru-RU" sz="2800" dirty="0" err="1">
                <a:solidFill>
                  <a:srgbClr val="00B0F0"/>
                </a:solidFill>
              </a:rPr>
              <a:t>обертання</a:t>
            </a:r>
            <a:r>
              <a:rPr lang="ru-RU" sz="2800" dirty="0">
                <a:solidFill>
                  <a:srgbClr val="00B0F0"/>
                </a:solidFill>
              </a:rPr>
              <a:t> </a:t>
            </a:r>
            <a:r>
              <a:rPr lang="ru-RU" sz="2800" dirty="0" err="1">
                <a:solidFill>
                  <a:srgbClr val="00B0F0"/>
                </a:solidFill>
              </a:rPr>
              <a:t>Меркурію</a:t>
            </a:r>
            <a:r>
              <a:rPr lang="ru-RU" sz="2800" dirty="0">
                <a:solidFill>
                  <a:srgbClr val="00B0F0"/>
                </a:solidFill>
              </a:rPr>
              <a:t> становить </a:t>
            </a:r>
            <a:r>
              <a:rPr lang="ru-RU" sz="2800" dirty="0" err="1">
                <a:solidFill>
                  <a:srgbClr val="00B0F0"/>
                </a:solidFill>
              </a:rPr>
              <a:t>близько</a:t>
            </a:r>
            <a:r>
              <a:rPr lang="ru-RU" sz="2800" dirty="0">
                <a:solidFill>
                  <a:srgbClr val="00B0F0"/>
                </a:solidFill>
              </a:rPr>
              <a:t> 59 </a:t>
            </a:r>
            <a:r>
              <a:rPr lang="ru-RU" sz="2800" dirty="0" err="1">
                <a:solidFill>
                  <a:srgbClr val="00B0F0"/>
                </a:solidFill>
              </a:rPr>
              <a:t>днів</a:t>
            </a:r>
            <a:r>
              <a:rPr lang="ru-RU" sz="2800" dirty="0">
                <a:solidFill>
                  <a:srgbClr val="00B0F0"/>
                </a:solidFill>
              </a:rPr>
              <a:t>.</a:t>
            </a:r>
            <a:br>
              <a:rPr lang="ru-RU" sz="2800" dirty="0">
                <a:solidFill>
                  <a:srgbClr val="00B0F0"/>
                </a:solidFill>
              </a:rPr>
            </a:br>
            <a:r>
              <a:rPr lang="ru-RU" sz="2800" dirty="0" err="1">
                <a:solidFill>
                  <a:srgbClr val="00B0F0"/>
                </a:solidFill>
              </a:rPr>
              <a:t>Близькість</a:t>
            </a:r>
            <a:r>
              <a:rPr lang="ru-RU" sz="2800" dirty="0">
                <a:solidFill>
                  <a:srgbClr val="00B0F0"/>
                </a:solidFill>
              </a:rPr>
              <a:t> </a:t>
            </a:r>
            <a:r>
              <a:rPr lang="ru-RU" sz="2800" dirty="0" err="1">
                <a:solidFill>
                  <a:srgbClr val="00B0F0"/>
                </a:solidFill>
              </a:rPr>
              <a:t>Сонця</a:t>
            </a:r>
            <a:r>
              <a:rPr lang="ru-RU" sz="2800" dirty="0">
                <a:solidFill>
                  <a:srgbClr val="00B0F0"/>
                </a:solidFill>
              </a:rPr>
              <a:t> </a:t>
            </a:r>
            <a:r>
              <a:rPr lang="ru-RU" sz="2800" dirty="0" err="1">
                <a:solidFill>
                  <a:srgbClr val="00B0F0"/>
                </a:solidFill>
              </a:rPr>
              <a:t>створює</a:t>
            </a:r>
            <a:r>
              <a:rPr lang="ru-RU" sz="2800" dirty="0">
                <a:solidFill>
                  <a:srgbClr val="00B0F0"/>
                </a:solidFill>
              </a:rPr>
              <a:t> </a:t>
            </a:r>
            <a:r>
              <a:rPr lang="ru-RU" sz="2800" dirty="0" err="1">
                <a:solidFill>
                  <a:srgbClr val="00B0F0"/>
                </a:solidFill>
              </a:rPr>
              <a:t>деякі</a:t>
            </a:r>
            <a:r>
              <a:rPr lang="ru-RU" sz="2800" dirty="0">
                <a:solidFill>
                  <a:srgbClr val="00B0F0"/>
                </a:solidFill>
              </a:rPr>
              <a:t> </a:t>
            </a:r>
            <a:r>
              <a:rPr lang="ru-RU" sz="2800" dirty="0" err="1">
                <a:solidFill>
                  <a:srgbClr val="00B0F0"/>
                </a:solidFill>
              </a:rPr>
              <a:t>проблеми</a:t>
            </a:r>
            <a:r>
              <a:rPr lang="ru-RU" sz="2800" dirty="0">
                <a:solidFill>
                  <a:srgbClr val="00B0F0"/>
                </a:solidFill>
              </a:rPr>
              <a:t> і для </a:t>
            </a:r>
            <a:r>
              <a:rPr lang="ru-RU" sz="2800" dirty="0" err="1">
                <a:solidFill>
                  <a:srgbClr val="00B0F0"/>
                </a:solidFill>
              </a:rPr>
              <a:t>телескопічного</a:t>
            </a:r>
            <a:r>
              <a:rPr lang="ru-RU" sz="2800" dirty="0">
                <a:solidFill>
                  <a:srgbClr val="00B0F0"/>
                </a:solidFill>
              </a:rPr>
              <a:t> </a:t>
            </a:r>
            <a:r>
              <a:rPr lang="ru-RU" sz="2800" dirty="0" err="1">
                <a:solidFill>
                  <a:srgbClr val="00B0F0"/>
                </a:solidFill>
              </a:rPr>
              <a:t>вивчення</a:t>
            </a:r>
            <a:r>
              <a:rPr lang="ru-RU" sz="2800" dirty="0">
                <a:solidFill>
                  <a:srgbClr val="00B0F0"/>
                </a:solidFill>
              </a:rPr>
              <a:t> </a:t>
            </a:r>
            <a:r>
              <a:rPr lang="ru-RU" sz="2800" dirty="0" err="1">
                <a:solidFill>
                  <a:srgbClr val="00B0F0"/>
                </a:solidFill>
              </a:rPr>
              <a:t>Меркурія</a:t>
            </a:r>
            <a:r>
              <a:rPr lang="ru-RU" sz="2800" dirty="0">
                <a:solidFill>
                  <a:srgbClr val="00B0F0"/>
                </a:solidFill>
              </a:rPr>
              <a:t>. Так, </a:t>
            </a:r>
            <a:r>
              <a:rPr lang="ru-RU" sz="2800" dirty="0" err="1">
                <a:solidFill>
                  <a:srgbClr val="00B0F0"/>
                </a:solidFill>
              </a:rPr>
              <a:t>наприклад</a:t>
            </a:r>
            <a:r>
              <a:rPr lang="ru-RU" sz="2800" dirty="0">
                <a:solidFill>
                  <a:srgbClr val="00B0F0"/>
                </a:solidFill>
              </a:rPr>
              <a:t>, телескоп «</a:t>
            </a:r>
            <a:r>
              <a:rPr lang="ru-RU" sz="2800" dirty="0" err="1">
                <a:solidFill>
                  <a:srgbClr val="00B0F0"/>
                </a:solidFill>
              </a:rPr>
              <a:t>Габбл</a:t>
            </a:r>
            <a:r>
              <a:rPr lang="ru-RU" sz="2800" dirty="0">
                <a:solidFill>
                  <a:srgbClr val="00B0F0"/>
                </a:solidFill>
              </a:rPr>
              <a:t>» </a:t>
            </a:r>
            <a:r>
              <a:rPr lang="ru-RU" sz="2800" dirty="0" err="1">
                <a:solidFill>
                  <a:srgbClr val="00B0F0"/>
                </a:solidFill>
              </a:rPr>
              <a:t>ніколи</a:t>
            </a:r>
            <a:r>
              <a:rPr lang="ru-RU" sz="2800" dirty="0">
                <a:solidFill>
                  <a:srgbClr val="00B0F0"/>
                </a:solidFill>
              </a:rPr>
              <a:t> не </a:t>
            </a:r>
            <a:r>
              <a:rPr lang="ru-RU" sz="2800" dirty="0" err="1">
                <a:solidFill>
                  <a:srgbClr val="00B0F0"/>
                </a:solidFill>
              </a:rPr>
              <a:t>використовувався</a:t>
            </a:r>
            <a:r>
              <a:rPr lang="ru-RU" sz="2800" dirty="0">
                <a:solidFill>
                  <a:srgbClr val="00B0F0"/>
                </a:solidFill>
              </a:rPr>
              <a:t> і не буде </a:t>
            </a:r>
            <a:r>
              <a:rPr lang="ru-RU" sz="2800" dirty="0" err="1">
                <a:solidFill>
                  <a:srgbClr val="00B0F0"/>
                </a:solidFill>
              </a:rPr>
              <a:t>використаний</a:t>
            </a:r>
            <a:r>
              <a:rPr lang="ru-RU" sz="2800" dirty="0">
                <a:solidFill>
                  <a:srgbClr val="00B0F0"/>
                </a:solidFill>
              </a:rPr>
              <a:t> для </a:t>
            </a:r>
            <a:r>
              <a:rPr lang="ru-RU" sz="2800" dirty="0" err="1">
                <a:solidFill>
                  <a:srgbClr val="00B0F0"/>
                </a:solidFill>
              </a:rPr>
              <a:t>спостереження</a:t>
            </a:r>
            <a:r>
              <a:rPr lang="ru-RU" sz="2800" dirty="0">
                <a:solidFill>
                  <a:srgbClr val="00B0F0"/>
                </a:solidFill>
              </a:rPr>
              <a:t> </a:t>
            </a:r>
            <a:r>
              <a:rPr lang="ru-RU" sz="2800" dirty="0" err="1">
                <a:solidFill>
                  <a:srgbClr val="00B0F0"/>
                </a:solidFill>
              </a:rPr>
              <a:t>цієї</a:t>
            </a:r>
            <a:r>
              <a:rPr lang="ru-RU" sz="2800" dirty="0">
                <a:solidFill>
                  <a:srgbClr val="00B0F0"/>
                </a:solidFill>
              </a:rPr>
              <a:t> </a:t>
            </a:r>
            <a:r>
              <a:rPr lang="ru-RU" sz="2800" dirty="0" err="1">
                <a:solidFill>
                  <a:srgbClr val="00B0F0"/>
                </a:solidFill>
              </a:rPr>
              <a:t>планети</a:t>
            </a:r>
            <a:r>
              <a:rPr lang="ru-RU" sz="2800" dirty="0">
                <a:solidFill>
                  <a:srgbClr val="00B0F0"/>
                </a:solidFill>
              </a:rPr>
              <a:t>. </a:t>
            </a:r>
            <a:r>
              <a:rPr lang="ru-RU" sz="2800" dirty="0" err="1">
                <a:solidFill>
                  <a:srgbClr val="00B0F0"/>
                </a:solidFill>
              </a:rPr>
              <a:t>Його</a:t>
            </a:r>
            <a:r>
              <a:rPr lang="ru-RU" sz="2800" dirty="0">
                <a:solidFill>
                  <a:srgbClr val="00B0F0"/>
                </a:solidFill>
              </a:rPr>
              <a:t> </a:t>
            </a:r>
            <a:r>
              <a:rPr lang="ru-RU" sz="2800" dirty="0" err="1">
                <a:solidFill>
                  <a:srgbClr val="00B0F0"/>
                </a:solidFill>
              </a:rPr>
              <a:t>будова</a:t>
            </a:r>
            <a:r>
              <a:rPr lang="ru-RU" sz="2800" dirty="0">
                <a:solidFill>
                  <a:srgbClr val="00B0F0"/>
                </a:solidFill>
              </a:rPr>
              <a:t> не </a:t>
            </a:r>
            <a:r>
              <a:rPr lang="ru-RU" sz="2800" dirty="0" err="1">
                <a:solidFill>
                  <a:srgbClr val="00B0F0"/>
                </a:solidFill>
              </a:rPr>
              <a:t>дозволяє</a:t>
            </a:r>
            <a:r>
              <a:rPr lang="ru-RU" sz="2800" dirty="0">
                <a:solidFill>
                  <a:srgbClr val="00B0F0"/>
                </a:solidFill>
              </a:rPr>
              <a:t> </a:t>
            </a:r>
            <a:r>
              <a:rPr lang="ru-RU" sz="2800" dirty="0" err="1">
                <a:solidFill>
                  <a:srgbClr val="00B0F0"/>
                </a:solidFill>
              </a:rPr>
              <a:t>спостерігати</a:t>
            </a:r>
            <a:r>
              <a:rPr lang="ru-RU" sz="2800" dirty="0">
                <a:solidFill>
                  <a:srgbClr val="00B0F0"/>
                </a:solidFill>
              </a:rPr>
              <a:t> </a:t>
            </a:r>
            <a:r>
              <a:rPr lang="ru-RU" sz="2800" dirty="0" err="1">
                <a:solidFill>
                  <a:srgbClr val="00B0F0"/>
                </a:solidFill>
              </a:rPr>
              <a:t>близькі</a:t>
            </a:r>
            <a:r>
              <a:rPr lang="ru-RU" sz="2800" dirty="0">
                <a:solidFill>
                  <a:srgbClr val="00B0F0"/>
                </a:solidFill>
              </a:rPr>
              <a:t> до </a:t>
            </a:r>
            <a:r>
              <a:rPr lang="ru-RU" sz="2800" dirty="0" err="1">
                <a:solidFill>
                  <a:srgbClr val="00B0F0"/>
                </a:solidFill>
              </a:rPr>
              <a:t>Сонця</a:t>
            </a:r>
            <a:r>
              <a:rPr lang="ru-RU" sz="2800" dirty="0">
                <a:solidFill>
                  <a:srgbClr val="00B0F0"/>
                </a:solidFill>
              </a:rPr>
              <a:t> </a:t>
            </a:r>
            <a:r>
              <a:rPr lang="ru-RU" sz="2800" dirty="0" err="1">
                <a:solidFill>
                  <a:srgbClr val="00B0F0"/>
                </a:solidFill>
              </a:rPr>
              <a:t>об'єкти</a:t>
            </a:r>
            <a:r>
              <a:rPr lang="ru-RU" sz="2800" dirty="0">
                <a:solidFill>
                  <a:srgbClr val="00B0F0"/>
                </a:solidFill>
              </a:rPr>
              <a:t> — </a:t>
            </a:r>
            <a:r>
              <a:rPr lang="ru-RU" sz="2800" dirty="0" err="1">
                <a:solidFill>
                  <a:srgbClr val="00B0F0"/>
                </a:solidFill>
              </a:rPr>
              <a:t>спроба</a:t>
            </a:r>
            <a:r>
              <a:rPr lang="ru-RU" sz="2800" dirty="0">
                <a:solidFill>
                  <a:srgbClr val="00B0F0"/>
                </a:solidFill>
              </a:rPr>
              <a:t> </a:t>
            </a:r>
            <a:r>
              <a:rPr lang="ru-RU" sz="2800" dirty="0" err="1">
                <a:solidFill>
                  <a:srgbClr val="00B0F0"/>
                </a:solidFill>
              </a:rPr>
              <a:t>зробити</a:t>
            </a:r>
            <a:r>
              <a:rPr lang="ru-RU" sz="2800" dirty="0">
                <a:solidFill>
                  <a:srgbClr val="00B0F0"/>
                </a:solidFill>
              </a:rPr>
              <a:t> </a:t>
            </a:r>
            <a:r>
              <a:rPr lang="ru-RU" sz="2800" dirty="0" err="1">
                <a:solidFill>
                  <a:srgbClr val="00B0F0"/>
                </a:solidFill>
              </a:rPr>
              <a:t>це</a:t>
            </a:r>
            <a:r>
              <a:rPr lang="ru-RU" sz="2800" dirty="0">
                <a:solidFill>
                  <a:srgbClr val="00B0F0"/>
                </a:solidFill>
              </a:rPr>
              <a:t> </a:t>
            </a:r>
            <a:r>
              <a:rPr lang="ru-RU" sz="2800" dirty="0" err="1">
                <a:solidFill>
                  <a:srgbClr val="00B0F0"/>
                </a:solidFill>
              </a:rPr>
              <a:t>пошкодить</a:t>
            </a:r>
            <a:r>
              <a:rPr lang="ru-RU" sz="2800" dirty="0">
                <a:solidFill>
                  <a:srgbClr val="00B0F0"/>
                </a:solidFill>
              </a:rPr>
              <a:t> </a:t>
            </a:r>
            <a:r>
              <a:rPr lang="ru-RU" sz="2800" dirty="0" err="1">
                <a:solidFill>
                  <a:srgbClr val="00B0F0"/>
                </a:solidFill>
              </a:rPr>
              <a:t>апаратуру</a:t>
            </a:r>
            <a:r>
              <a:rPr lang="ru-RU" sz="2800" dirty="0">
                <a:solidFill>
                  <a:srgbClr val="00B0F0"/>
                </a:solidFill>
              </a:rPr>
              <a:t>.</a:t>
            </a:r>
            <a:r>
              <a:rPr lang="ru-RU" dirty="0"/>
              <a:t/>
            </a:r>
            <a:br>
              <a:rPr lang="ru-RU" dirty="0"/>
            </a:br>
            <a:endParaRPr lang="ru-RU" dirty="0"/>
          </a:p>
        </p:txBody>
      </p:sp>
    </p:spTree>
    <p:extLst>
      <p:ext uri="{BB962C8B-B14F-4D97-AF65-F5344CB8AC3E}">
        <p14:creationId xmlns:p14="http://schemas.microsoft.com/office/powerpoint/2010/main" val="25297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0" y="0"/>
            <a:ext cx="11996382" cy="6858000"/>
          </a:xfrm>
        </p:spPr>
        <p:txBody>
          <a:bodyPr>
            <a:normAutofit/>
          </a:bodyPr>
          <a:lstStyle/>
          <a:p>
            <a:r>
              <a:rPr lang="ru-RU" dirty="0" err="1">
                <a:solidFill>
                  <a:srgbClr val="FFFF00"/>
                </a:solidFill>
              </a:rPr>
              <a:t>Меркурій</a:t>
            </a:r>
            <a:r>
              <a:rPr lang="ru-RU" dirty="0">
                <a:solidFill>
                  <a:srgbClr val="FFFF00"/>
                </a:solidFill>
              </a:rPr>
              <a:t> </a:t>
            </a:r>
            <a:r>
              <a:rPr lang="ru-RU" dirty="0" err="1">
                <a:solidFill>
                  <a:srgbClr val="FFFF00"/>
                </a:solidFill>
              </a:rPr>
              <a:t>залишається</a:t>
            </a:r>
            <a:r>
              <a:rPr lang="ru-RU" dirty="0">
                <a:solidFill>
                  <a:srgbClr val="FFFF00"/>
                </a:solidFill>
              </a:rPr>
              <a:t> </a:t>
            </a:r>
            <a:r>
              <a:rPr lang="ru-RU" dirty="0" err="1">
                <a:solidFill>
                  <a:srgbClr val="FFFF00"/>
                </a:solidFill>
              </a:rPr>
              <a:t>найменш</a:t>
            </a:r>
            <a:r>
              <a:rPr lang="ru-RU" dirty="0">
                <a:solidFill>
                  <a:srgbClr val="FFFF00"/>
                </a:solidFill>
              </a:rPr>
              <a:t> </a:t>
            </a:r>
            <a:r>
              <a:rPr lang="ru-RU" dirty="0" err="1">
                <a:solidFill>
                  <a:srgbClr val="FFFF00"/>
                </a:solidFill>
              </a:rPr>
              <a:t>вивченою</a:t>
            </a:r>
            <a:r>
              <a:rPr lang="ru-RU" dirty="0">
                <a:solidFill>
                  <a:srgbClr val="FFFF00"/>
                </a:solidFill>
              </a:rPr>
              <a:t> планетою </a:t>
            </a:r>
            <a:r>
              <a:rPr lang="ru-RU" u="sng" dirty="0" err="1">
                <a:solidFill>
                  <a:srgbClr val="FFFF00"/>
                </a:solidFill>
              </a:rPr>
              <a:t>земної</a:t>
            </a:r>
            <a:r>
              <a:rPr lang="ru-RU" u="sng" dirty="0">
                <a:solidFill>
                  <a:srgbClr val="FFFF00"/>
                </a:solidFill>
              </a:rPr>
              <a:t> </a:t>
            </a:r>
            <a:r>
              <a:rPr lang="ru-RU" u="sng" dirty="0" err="1">
                <a:solidFill>
                  <a:srgbClr val="FFFF00"/>
                </a:solidFill>
              </a:rPr>
              <a:t>групи</a:t>
            </a:r>
            <a:r>
              <a:rPr lang="ru-RU" dirty="0">
                <a:solidFill>
                  <a:srgbClr val="FFFF00"/>
                </a:solidFill>
              </a:rPr>
              <a:t>. Лише два </a:t>
            </a:r>
            <a:r>
              <a:rPr lang="ru-RU" dirty="0" err="1">
                <a:solidFill>
                  <a:srgbClr val="FFFF00"/>
                </a:solidFill>
              </a:rPr>
              <a:t>апарати</a:t>
            </a:r>
            <a:r>
              <a:rPr lang="ru-RU" dirty="0">
                <a:solidFill>
                  <a:srgbClr val="FFFF00"/>
                </a:solidFill>
              </a:rPr>
              <a:t> </a:t>
            </a:r>
            <a:r>
              <a:rPr lang="ru-RU" dirty="0" err="1">
                <a:solidFill>
                  <a:srgbClr val="FFFF00"/>
                </a:solidFill>
              </a:rPr>
              <a:t>було</a:t>
            </a:r>
            <a:r>
              <a:rPr lang="ru-RU" dirty="0">
                <a:solidFill>
                  <a:srgbClr val="FFFF00"/>
                </a:solidFill>
              </a:rPr>
              <a:t> </a:t>
            </a:r>
            <a:r>
              <a:rPr lang="ru-RU" dirty="0" err="1">
                <a:solidFill>
                  <a:srgbClr val="FFFF00"/>
                </a:solidFill>
              </a:rPr>
              <a:t>спрямовано</a:t>
            </a:r>
            <a:r>
              <a:rPr lang="ru-RU" dirty="0">
                <a:solidFill>
                  <a:srgbClr val="FFFF00"/>
                </a:solidFill>
              </a:rPr>
              <a:t> на </a:t>
            </a:r>
            <a:r>
              <a:rPr lang="ru-RU" dirty="0" err="1">
                <a:solidFill>
                  <a:srgbClr val="FFFF00"/>
                </a:solidFill>
              </a:rPr>
              <a:t>її</a:t>
            </a:r>
            <a:r>
              <a:rPr lang="ru-RU" dirty="0">
                <a:solidFill>
                  <a:srgbClr val="FFFF00"/>
                </a:solidFill>
              </a:rPr>
              <a:t> </a:t>
            </a:r>
            <a:r>
              <a:rPr lang="ru-RU" dirty="0" err="1">
                <a:solidFill>
                  <a:srgbClr val="FFFF00"/>
                </a:solidFill>
              </a:rPr>
              <a:t>дослідження</a:t>
            </a:r>
            <a:r>
              <a:rPr lang="ru-RU" dirty="0">
                <a:solidFill>
                  <a:srgbClr val="FFFF00"/>
                </a:solidFill>
              </a:rPr>
              <a:t>. Першим </a:t>
            </a:r>
            <a:r>
              <a:rPr lang="ru-RU" dirty="0" err="1">
                <a:solidFill>
                  <a:srgbClr val="FFFF00"/>
                </a:solidFill>
              </a:rPr>
              <a:t>був</a:t>
            </a:r>
            <a:r>
              <a:rPr lang="ru-RU" dirty="0">
                <a:solidFill>
                  <a:srgbClr val="FFFF00"/>
                </a:solidFill>
              </a:rPr>
              <a:t> </a:t>
            </a:r>
            <a:r>
              <a:rPr lang="ru-RU" u="sng" dirty="0">
                <a:solidFill>
                  <a:srgbClr val="FFFF00"/>
                </a:solidFill>
              </a:rPr>
              <a:t>«Марінер-10»</a:t>
            </a:r>
            <a:r>
              <a:rPr lang="ru-RU" dirty="0">
                <a:solidFill>
                  <a:srgbClr val="FFFF00"/>
                </a:solidFill>
              </a:rPr>
              <a:t>, </a:t>
            </a:r>
            <a:r>
              <a:rPr lang="ru-RU" dirty="0" err="1">
                <a:solidFill>
                  <a:srgbClr val="FFFF00"/>
                </a:solidFill>
              </a:rPr>
              <a:t>що</a:t>
            </a:r>
            <a:r>
              <a:rPr lang="ru-RU" dirty="0">
                <a:solidFill>
                  <a:srgbClr val="FFFF00"/>
                </a:solidFill>
              </a:rPr>
              <a:t> у 1974—1975 роках </a:t>
            </a:r>
            <a:r>
              <a:rPr lang="ru-RU" dirty="0" err="1">
                <a:solidFill>
                  <a:srgbClr val="FFFF00"/>
                </a:solidFill>
              </a:rPr>
              <a:t>тричі</a:t>
            </a:r>
            <a:r>
              <a:rPr lang="ru-RU" dirty="0">
                <a:solidFill>
                  <a:srgbClr val="FFFF00"/>
                </a:solidFill>
              </a:rPr>
              <a:t> </a:t>
            </a:r>
            <a:r>
              <a:rPr lang="ru-RU" dirty="0" err="1">
                <a:solidFill>
                  <a:srgbClr val="FFFF00"/>
                </a:solidFill>
              </a:rPr>
              <a:t>пролетів</a:t>
            </a:r>
            <a:r>
              <a:rPr lang="ru-RU" dirty="0">
                <a:solidFill>
                  <a:srgbClr val="FFFF00"/>
                </a:solidFill>
              </a:rPr>
              <a:t> </a:t>
            </a:r>
            <a:r>
              <a:rPr lang="ru-RU" dirty="0" err="1">
                <a:solidFill>
                  <a:srgbClr val="FFFF00"/>
                </a:solidFill>
              </a:rPr>
              <a:t>повз</a:t>
            </a:r>
            <a:r>
              <a:rPr lang="ru-RU" dirty="0">
                <a:solidFill>
                  <a:srgbClr val="FFFF00"/>
                </a:solidFill>
              </a:rPr>
              <a:t> </a:t>
            </a:r>
            <a:r>
              <a:rPr lang="ru-RU" dirty="0" err="1">
                <a:solidFill>
                  <a:srgbClr val="FFFF00"/>
                </a:solidFill>
              </a:rPr>
              <a:t>Меркурій</a:t>
            </a:r>
            <a:r>
              <a:rPr lang="ru-RU" dirty="0">
                <a:solidFill>
                  <a:srgbClr val="FFFF00"/>
                </a:solidFill>
              </a:rPr>
              <a:t>: </a:t>
            </a:r>
            <a:r>
              <a:rPr lang="ru-RU" dirty="0" err="1">
                <a:solidFill>
                  <a:srgbClr val="FFFF00"/>
                </a:solidFill>
              </a:rPr>
              <a:t>максимальне</a:t>
            </a:r>
            <a:r>
              <a:rPr lang="ru-RU" dirty="0">
                <a:solidFill>
                  <a:srgbClr val="FFFF00"/>
                </a:solidFill>
              </a:rPr>
              <a:t> </a:t>
            </a:r>
            <a:r>
              <a:rPr lang="ru-RU" dirty="0" err="1">
                <a:solidFill>
                  <a:srgbClr val="FFFF00"/>
                </a:solidFill>
              </a:rPr>
              <a:t>зближення</a:t>
            </a:r>
            <a:r>
              <a:rPr lang="ru-RU" dirty="0">
                <a:solidFill>
                  <a:srgbClr val="FFFF00"/>
                </a:solidFill>
              </a:rPr>
              <a:t> становило 320 км. У </a:t>
            </a:r>
            <a:r>
              <a:rPr lang="ru-RU" dirty="0" err="1">
                <a:solidFill>
                  <a:srgbClr val="FFFF00"/>
                </a:solidFill>
              </a:rPr>
              <a:t>результаті</a:t>
            </a:r>
            <a:r>
              <a:rPr lang="ru-RU" dirty="0">
                <a:solidFill>
                  <a:srgbClr val="FFFF00"/>
                </a:solidFill>
              </a:rPr>
              <a:t> </a:t>
            </a:r>
            <a:r>
              <a:rPr lang="ru-RU" dirty="0" err="1">
                <a:solidFill>
                  <a:srgbClr val="FFFF00"/>
                </a:solidFill>
              </a:rPr>
              <a:t>було</a:t>
            </a:r>
            <a:r>
              <a:rPr lang="ru-RU" dirty="0">
                <a:solidFill>
                  <a:srgbClr val="FFFF00"/>
                </a:solidFill>
              </a:rPr>
              <a:t> </a:t>
            </a:r>
            <a:r>
              <a:rPr lang="ru-RU" dirty="0" err="1">
                <a:solidFill>
                  <a:srgbClr val="FFFF00"/>
                </a:solidFill>
              </a:rPr>
              <a:t>отримано</a:t>
            </a:r>
            <a:r>
              <a:rPr lang="ru-RU" dirty="0">
                <a:solidFill>
                  <a:srgbClr val="FFFF00"/>
                </a:solidFill>
              </a:rPr>
              <a:t> </a:t>
            </a:r>
            <a:r>
              <a:rPr lang="ru-RU" dirty="0" err="1">
                <a:solidFill>
                  <a:srgbClr val="FFFF00"/>
                </a:solidFill>
              </a:rPr>
              <a:t>кілька</a:t>
            </a:r>
            <a:r>
              <a:rPr lang="ru-RU" dirty="0">
                <a:solidFill>
                  <a:srgbClr val="FFFF00"/>
                </a:solidFill>
              </a:rPr>
              <a:t> </a:t>
            </a:r>
            <a:r>
              <a:rPr lang="ru-RU" dirty="0" err="1">
                <a:solidFill>
                  <a:srgbClr val="FFFF00"/>
                </a:solidFill>
              </a:rPr>
              <a:t>тисяч</a:t>
            </a:r>
            <a:r>
              <a:rPr lang="ru-RU" dirty="0">
                <a:solidFill>
                  <a:srgbClr val="FFFF00"/>
                </a:solidFill>
              </a:rPr>
              <a:t> </a:t>
            </a:r>
            <a:r>
              <a:rPr lang="ru-RU" dirty="0" err="1">
                <a:solidFill>
                  <a:srgbClr val="FFFF00"/>
                </a:solidFill>
              </a:rPr>
              <a:t>знімків</a:t>
            </a:r>
            <a:r>
              <a:rPr lang="ru-RU" dirty="0">
                <a:solidFill>
                  <a:srgbClr val="FFFF00"/>
                </a:solidFill>
              </a:rPr>
              <a:t>, </a:t>
            </a:r>
            <a:r>
              <a:rPr lang="ru-RU" dirty="0" err="1">
                <a:solidFill>
                  <a:srgbClr val="FFFF00"/>
                </a:solidFill>
              </a:rPr>
              <a:t>що</a:t>
            </a:r>
            <a:r>
              <a:rPr lang="ru-RU" dirty="0">
                <a:solidFill>
                  <a:srgbClr val="FFFF00"/>
                </a:solidFill>
              </a:rPr>
              <a:t> </a:t>
            </a:r>
            <a:r>
              <a:rPr lang="ru-RU" dirty="0" err="1">
                <a:solidFill>
                  <a:srgbClr val="FFFF00"/>
                </a:solidFill>
              </a:rPr>
              <a:t>охоплюють</a:t>
            </a:r>
            <a:r>
              <a:rPr lang="ru-RU" dirty="0">
                <a:solidFill>
                  <a:srgbClr val="FFFF00"/>
                </a:solidFill>
              </a:rPr>
              <a:t> </a:t>
            </a:r>
            <a:r>
              <a:rPr lang="ru-RU" dirty="0" err="1">
                <a:solidFill>
                  <a:srgbClr val="FFFF00"/>
                </a:solidFill>
              </a:rPr>
              <a:t>приблизно</a:t>
            </a:r>
            <a:r>
              <a:rPr lang="ru-RU" dirty="0">
                <a:solidFill>
                  <a:srgbClr val="FFFF00"/>
                </a:solidFill>
              </a:rPr>
              <a:t> 45% </a:t>
            </a:r>
            <a:r>
              <a:rPr lang="ru-RU" dirty="0" err="1">
                <a:solidFill>
                  <a:srgbClr val="FFFF00"/>
                </a:solidFill>
              </a:rPr>
              <a:t>поверхні</a:t>
            </a:r>
            <a:r>
              <a:rPr lang="ru-RU" dirty="0">
                <a:solidFill>
                  <a:srgbClr val="FFFF00"/>
                </a:solidFill>
              </a:rPr>
              <a:t> </a:t>
            </a:r>
            <a:r>
              <a:rPr lang="ru-RU" dirty="0" err="1">
                <a:solidFill>
                  <a:srgbClr val="FFFF00"/>
                </a:solidFill>
              </a:rPr>
              <a:t>планети</a:t>
            </a:r>
            <a:r>
              <a:rPr lang="ru-RU" dirty="0">
                <a:solidFill>
                  <a:srgbClr val="FFFF00"/>
                </a:solidFill>
              </a:rPr>
              <a:t>. </a:t>
            </a:r>
            <a:r>
              <a:rPr lang="ru-RU" dirty="0" err="1">
                <a:solidFill>
                  <a:srgbClr val="FFFF00"/>
                </a:solidFill>
              </a:rPr>
              <a:t>Подальші</a:t>
            </a:r>
            <a:r>
              <a:rPr lang="ru-RU" dirty="0">
                <a:solidFill>
                  <a:srgbClr val="FFFF00"/>
                </a:solidFill>
              </a:rPr>
              <a:t> </a:t>
            </a:r>
            <a:r>
              <a:rPr lang="ru-RU" dirty="0" err="1">
                <a:solidFill>
                  <a:srgbClr val="FFFF00"/>
                </a:solidFill>
              </a:rPr>
              <a:t>дослідження</a:t>
            </a:r>
            <a:r>
              <a:rPr lang="ru-RU" dirty="0">
                <a:solidFill>
                  <a:srgbClr val="FFFF00"/>
                </a:solidFill>
              </a:rPr>
              <a:t> з </a:t>
            </a:r>
            <a:r>
              <a:rPr lang="ru-RU" u="sng" dirty="0" err="1">
                <a:solidFill>
                  <a:srgbClr val="FFFF00"/>
                </a:solidFill>
              </a:rPr>
              <a:t>Землі</a:t>
            </a:r>
            <a:r>
              <a:rPr lang="ru-RU" dirty="0">
                <a:solidFill>
                  <a:srgbClr val="FFFF00"/>
                </a:solidFill>
              </a:rPr>
              <a:t> </a:t>
            </a:r>
            <a:r>
              <a:rPr lang="ru-RU" dirty="0" err="1">
                <a:solidFill>
                  <a:srgbClr val="FFFF00"/>
                </a:solidFill>
              </a:rPr>
              <a:t>вказали</a:t>
            </a:r>
            <a:r>
              <a:rPr lang="ru-RU" dirty="0">
                <a:solidFill>
                  <a:srgbClr val="FFFF00"/>
                </a:solidFill>
              </a:rPr>
              <a:t> на </a:t>
            </a:r>
            <a:r>
              <a:rPr lang="ru-RU" dirty="0" err="1">
                <a:solidFill>
                  <a:srgbClr val="FFFF00"/>
                </a:solidFill>
              </a:rPr>
              <a:t>можливість</a:t>
            </a:r>
            <a:r>
              <a:rPr lang="ru-RU" dirty="0">
                <a:solidFill>
                  <a:srgbClr val="FFFF00"/>
                </a:solidFill>
              </a:rPr>
              <a:t> </a:t>
            </a:r>
            <a:r>
              <a:rPr lang="ru-RU" dirty="0" err="1">
                <a:solidFill>
                  <a:srgbClr val="FFFF00"/>
                </a:solidFill>
              </a:rPr>
              <a:t>існування</a:t>
            </a:r>
            <a:r>
              <a:rPr lang="ru-RU" dirty="0">
                <a:solidFill>
                  <a:srgbClr val="FFFF00"/>
                </a:solidFill>
              </a:rPr>
              <a:t> водяного </a:t>
            </a:r>
            <a:r>
              <a:rPr lang="ru-RU" dirty="0" err="1">
                <a:solidFill>
                  <a:srgbClr val="FFFF00"/>
                </a:solidFill>
              </a:rPr>
              <a:t>льоду</a:t>
            </a:r>
            <a:r>
              <a:rPr lang="ru-RU" dirty="0">
                <a:solidFill>
                  <a:srgbClr val="FFFF00"/>
                </a:solidFill>
              </a:rPr>
              <a:t> в </a:t>
            </a:r>
            <a:r>
              <a:rPr lang="ru-RU" dirty="0" err="1">
                <a:solidFill>
                  <a:srgbClr val="FFFF00"/>
                </a:solidFill>
              </a:rPr>
              <a:t>полярних</a:t>
            </a:r>
            <a:r>
              <a:rPr lang="ru-RU" dirty="0">
                <a:solidFill>
                  <a:srgbClr val="FFFF00"/>
                </a:solidFill>
              </a:rPr>
              <a:t> </a:t>
            </a:r>
            <a:r>
              <a:rPr lang="ru-RU" u="sng" dirty="0">
                <a:solidFill>
                  <a:srgbClr val="FFFF00"/>
                </a:solidFill>
              </a:rPr>
              <a:t>кратерах</a:t>
            </a:r>
            <a:r>
              <a:rPr lang="ru-RU" dirty="0">
                <a:solidFill>
                  <a:srgbClr val="FFFF00"/>
                </a:solidFill>
              </a:rPr>
              <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val="36516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2" name="Заголовок 1"/>
          <p:cNvSpPr>
            <a:spLocks noGrp="1"/>
          </p:cNvSpPr>
          <p:nvPr>
            <p:ph type="title"/>
          </p:nvPr>
        </p:nvSpPr>
        <p:spPr>
          <a:xfrm>
            <a:off x="1" y="0"/>
            <a:ext cx="12192000" cy="6858000"/>
          </a:xfrm>
        </p:spPr>
        <p:txBody>
          <a:bodyPr/>
          <a:lstStyle/>
          <a:p>
            <a:r>
              <a:rPr lang="ru-RU" dirty="0" err="1">
                <a:solidFill>
                  <a:schemeClr val="bg1"/>
                </a:solidFill>
              </a:rPr>
              <a:t>Сьогодні</a:t>
            </a:r>
            <a:r>
              <a:rPr lang="ru-RU" dirty="0">
                <a:solidFill>
                  <a:schemeClr val="bg1"/>
                </a:solidFill>
              </a:rPr>
              <a:t> НАСА </a:t>
            </a:r>
            <a:r>
              <a:rPr lang="ru-RU" dirty="0" err="1">
                <a:solidFill>
                  <a:schemeClr val="bg1"/>
                </a:solidFill>
              </a:rPr>
              <a:t>здійснює</a:t>
            </a:r>
            <a:r>
              <a:rPr lang="ru-RU" dirty="0">
                <a:solidFill>
                  <a:schemeClr val="bg1"/>
                </a:solidFill>
              </a:rPr>
              <a:t> другу </a:t>
            </a:r>
            <a:r>
              <a:rPr lang="ru-RU" dirty="0" err="1">
                <a:solidFill>
                  <a:schemeClr val="bg1"/>
                </a:solidFill>
              </a:rPr>
              <a:t>місію</a:t>
            </a:r>
            <a:r>
              <a:rPr lang="ru-RU" dirty="0">
                <a:solidFill>
                  <a:schemeClr val="bg1"/>
                </a:solidFill>
              </a:rPr>
              <a:t> до </a:t>
            </a:r>
            <a:r>
              <a:rPr lang="ru-RU" dirty="0" err="1">
                <a:solidFill>
                  <a:schemeClr val="bg1"/>
                </a:solidFill>
              </a:rPr>
              <a:t>Меркурію</a:t>
            </a:r>
            <a:r>
              <a:rPr lang="ru-RU" dirty="0">
                <a:solidFill>
                  <a:schemeClr val="bg1"/>
                </a:solidFill>
              </a:rPr>
              <a:t> </a:t>
            </a:r>
            <a:r>
              <a:rPr lang="ru-RU" dirty="0" err="1">
                <a:solidFill>
                  <a:schemeClr val="bg1"/>
                </a:solidFill>
              </a:rPr>
              <a:t>під</a:t>
            </a:r>
            <a:r>
              <a:rPr lang="ru-RU" dirty="0">
                <a:solidFill>
                  <a:schemeClr val="bg1"/>
                </a:solidFill>
              </a:rPr>
              <a:t> </a:t>
            </a:r>
            <a:r>
              <a:rPr lang="ru-RU" dirty="0" err="1">
                <a:solidFill>
                  <a:schemeClr val="bg1"/>
                </a:solidFill>
              </a:rPr>
              <a:t>назвою</a:t>
            </a:r>
            <a:r>
              <a:rPr lang="ru-RU" dirty="0">
                <a:solidFill>
                  <a:schemeClr val="bg1"/>
                </a:solidFill>
              </a:rPr>
              <a:t> </a:t>
            </a:r>
            <a:r>
              <a:rPr lang="ru-RU" u="sng" dirty="0">
                <a:solidFill>
                  <a:schemeClr val="bg1"/>
                </a:solidFill>
              </a:rPr>
              <a:t>MESSENGER</a:t>
            </a:r>
            <a:r>
              <a:rPr lang="ru-RU" dirty="0">
                <a:solidFill>
                  <a:schemeClr val="bg1"/>
                </a:solidFill>
              </a:rPr>
              <a:t>. </a:t>
            </a:r>
            <a:r>
              <a:rPr lang="ru-RU" dirty="0" err="1">
                <a:solidFill>
                  <a:schemeClr val="bg1"/>
                </a:solidFill>
              </a:rPr>
              <a:t>Апарат</a:t>
            </a:r>
            <a:r>
              <a:rPr lang="ru-RU" dirty="0">
                <a:solidFill>
                  <a:schemeClr val="bg1"/>
                </a:solidFill>
              </a:rPr>
              <a:t> </a:t>
            </a:r>
            <a:r>
              <a:rPr lang="ru-RU" dirty="0" err="1">
                <a:solidFill>
                  <a:schemeClr val="bg1"/>
                </a:solidFill>
              </a:rPr>
              <a:t>було</a:t>
            </a:r>
            <a:r>
              <a:rPr lang="ru-RU" dirty="0">
                <a:solidFill>
                  <a:schemeClr val="bg1"/>
                </a:solidFill>
              </a:rPr>
              <a:t> запущено 3 </a:t>
            </a:r>
            <a:r>
              <a:rPr lang="ru-RU" dirty="0" err="1">
                <a:solidFill>
                  <a:schemeClr val="bg1"/>
                </a:solidFill>
              </a:rPr>
              <a:t>серпня</a:t>
            </a:r>
            <a:r>
              <a:rPr lang="ru-RU" dirty="0">
                <a:solidFill>
                  <a:schemeClr val="bg1"/>
                </a:solidFill>
              </a:rPr>
              <a:t> 2004 року, а в </a:t>
            </a:r>
            <a:r>
              <a:rPr lang="ru-RU" dirty="0" err="1">
                <a:solidFill>
                  <a:schemeClr val="bg1"/>
                </a:solidFill>
              </a:rPr>
              <a:t>січні</a:t>
            </a:r>
            <a:r>
              <a:rPr lang="ru-RU" dirty="0">
                <a:solidFill>
                  <a:schemeClr val="bg1"/>
                </a:solidFill>
              </a:rPr>
              <a:t> 2008 року </a:t>
            </a:r>
            <a:r>
              <a:rPr lang="ru-RU" dirty="0" err="1">
                <a:solidFill>
                  <a:schemeClr val="bg1"/>
                </a:solidFill>
              </a:rPr>
              <a:t>апарат</a:t>
            </a:r>
            <a:r>
              <a:rPr lang="ru-RU" dirty="0">
                <a:solidFill>
                  <a:schemeClr val="bg1"/>
                </a:solidFill>
              </a:rPr>
              <a:t> </a:t>
            </a:r>
            <a:r>
              <a:rPr lang="ru-RU" dirty="0" err="1">
                <a:solidFill>
                  <a:schemeClr val="bg1"/>
                </a:solidFill>
              </a:rPr>
              <a:t>вперше</a:t>
            </a:r>
            <a:r>
              <a:rPr lang="ru-RU" dirty="0">
                <a:solidFill>
                  <a:schemeClr val="bg1"/>
                </a:solidFill>
              </a:rPr>
              <a:t> </a:t>
            </a:r>
            <a:r>
              <a:rPr lang="ru-RU" dirty="0" err="1">
                <a:solidFill>
                  <a:schemeClr val="bg1"/>
                </a:solidFill>
              </a:rPr>
              <a:t>здійснив</a:t>
            </a:r>
            <a:r>
              <a:rPr lang="ru-RU" dirty="0">
                <a:solidFill>
                  <a:schemeClr val="bg1"/>
                </a:solidFill>
              </a:rPr>
              <a:t> </a:t>
            </a:r>
            <a:r>
              <a:rPr lang="ru-RU" dirty="0" err="1">
                <a:solidFill>
                  <a:schemeClr val="bg1"/>
                </a:solidFill>
              </a:rPr>
              <a:t>політ</a:t>
            </a:r>
            <a:r>
              <a:rPr lang="ru-RU" dirty="0">
                <a:solidFill>
                  <a:schemeClr val="bg1"/>
                </a:solidFill>
              </a:rPr>
              <a:t> </a:t>
            </a:r>
            <a:r>
              <a:rPr lang="ru-RU" dirty="0" err="1">
                <a:solidFill>
                  <a:schemeClr val="bg1"/>
                </a:solidFill>
              </a:rPr>
              <a:t>повз</a:t>
            </a:r>
            <a:r>
              <a:rPr lang="ru-RU" dirty="0">
                <a:solidFill>
                  <a:schemeClr val="bg1"/>
                </a:solidFill>
              </a:rPr>
              <a:t> свою </a:t>
            </a:r>
            <a:r>
              <a:rPr lang="ru-RU" dirty="0" err="1">
                <a:solidFill>
                  <a:schemeClr val="bg1"/>
                </a:solidFill>
              </a:rPr>
              <a:t>ціль</a:t>
            </a:r>
            <a:r>
              <a:rPr lang="ru-RU" dirty="0">
                <a:solidFill>
                  <a:schemeClr val="bg1"/>
                </a:solidFill>
              </a:rPr>
              <a:t> — </a:t>
            </a:r>
            <a:r>
              <a:rPr lang="ru-RU" dirty="0" err="1">
                <a:solidFill>
                  <a:schemeClr val="bg1"/>
                </a:solidFill>
              </a:rPr>
              <a:t>Меркурій</a:t>
            </a:r>
            <a:r>
              <a:rPr lang="ru-RU" dirty="0">
                <a:solidFill>
                  <a:schemeClr val="bg1"/>
                </a:solidFill>
              </a:rPr>
              <a:t>. Для </a:t>
            </a:r>
            <a:r>
              <a:rPr lang="ru-RU" dirty="0" err="1">
                <a:solidFill>
                  <a:schemeClr val="bg1"/>
                </a:solidFill>
              </a:rPr>
              <a:t>виходу</a:t>
            </a:r>
            <a:r>
              <a:rPr lang="ru-RU" dirty="0">
                <a:solidFill>
                  <a:schemeClr val="bg1"/>
                </a:solidFill>
              </a:rPr>
              <a:t> на </a:t>
            </a:r>
            <a:r>
              <a:rPr lang="ru-RU" dirty="0" err="1">
                <a:solidFill>
                  <a:schemeClr val="bg1"/>
                </a:solidFill>
              </a:rPr>
              <a:t>орбіту</a:t>
            </a:r>
            <a:r>
              <a:rPr lang="ru-RU" dirty="0">
                <a:solidFill>
                  <a:schemeClr val="bg1"/>
                </a:solidFill>
              </a:rPr>
              <a:t> </a:t>
            </a:r>
            <a:r>
              <a:rPr lang="ru-RU" dirty="0" err="1">
                <a:solidFill>
                  <a:schemeClr val="bg1"/>
                </a:solidFill>
              </a:rPr>
              <a:t>навколо</a:t>
            </a:r>
            <a:r>
              <a:rPr lang="ru-RU" dirty="0">
                <a:solidFill>
                  <a:schemeClr val="bg1"/>
                </a:solidFill>
              </a:rPr>
              <a:t> </a:t>
            </a:r>
            <a:r>
              <a:rPr lang="ru-RU" dirty="0" err="1">
                <a:solidFill>
                  <a:schemeClr val="bg1"/>
                </a:solidFill>
              </a:rPr>
              <a:t>планети</a:t>
            </a:r>
            <a:r>
              <a:rPr lang="ru-RU" dirty="0">
                <a:solidFill>
                  <a:schemeClr val="bg1"/>
                </a:solidFill>
              </a:rPr>
              <a:t> у 2011 </a:t>
            </a:r>
            <a:r>
              <a:rPr lang="ru-RU" dirty="0" err="1">
                <a:solidFill>
                  <a:schemeClr val="bg1"/>
                </a:solidFill>
              </a:rPr>
              <a:t>році</a:t>
            </a:r>
            <a:r>
              <a:rPr lang="ru-RU" dirty="0">
                <a:solidFill>
                  <a:schemeClr val="bg1"/>
                </a:solidFill>
              </a:rPr>
              <a:t> </a:t>
            </a:r>
            <a:r>
              <a:rPr lang="ru-RU" dirty="0" err="1">
                <a:solidFill>
                  <a:schemeClr val="bg1"/>
                </a:solidFill>
              </a:rPr>
              <a:t>апарат</a:t>
            </a:r>
            <a:r>
              <a:rPr lang="ru-RU" dirty="0">
                <a:solidFill>
                  <a:schemeClr val="bg1"/>
                </a:solidFill>
              </a:rPr>
              <a:t> </a:t>
            </a:r>
            <a:r>
              <a:rPr lang="ru-RU" dirty="0" err="1">
                <a:solidFill>
                  <a:schemeClr val="bg1"/>
                </a:solidFill>
              </a:rPr>
              <a:t>зробив</a:t>
            </a:r>
            <a:r>
              <a:rPr lang="ru-RU" dirty="0">
                <a:solidFill>
                  <a:schemeClr val="bg1"/>
                </a:solidFill>
              </a:rPr>
              <a:t> </a:t>
            </a:r>
            <a:r>
              <a:rPr lang="ru-RU" dirty="0" err="1">
                <a:solidFill>
                  <a:schemeClr val="bg1"/>
                </a:solidFill>
              </a:rPr>
              <a:t>ще</a:t>
            </a:r>
            <a:r>
              <a:rPr lang="ru-RU" dirty="0">
                <a:solidFill>
                  <a:schemeClr val="bg1"/>
                </a:solidFill>
              </a:rPr>
              <a:t> два </a:t>
            </a:r>
            <a:r>
              <a:rPr lang="ru-RU" dirty="0" err="1">
                <a:solidFill>
                  <a:schemeClr val="bg1"/>
                </a:solidFill>
              </a:rPr>
              <a:t>гравітаційні</a:t>
            </a:r>
            <a:r>
              <a:rPr lang="ru-RU" dirty="0">
                <a:solidFill>
                  <a:schemeClr val="bg1"/>
                </a:solidFill>
              </a:rPr>
              <a:t> </a:t>
            </a:r>
            <a:r>
              <a:rPr lang="ru-RU" dirty="0" err="1">
                <a:solidFill>
                  <a:schemeClr val="bg1"/>
                </a:solidFill>
              </a:rPr>
              <a:t>маневри</a:t>
            </a:r>
            <a:r>
              <a:rPr lang="ru-RU" dirty="0">
                <a:solidFill>
                  <a:schemeClr val="bg1"/>
                </a:solidFill>
              </a:rPr>
              <a:t> </a:t>
            </a:r>
            <a:r>
              <a:rPr lang="ru-RU" dirty="0" err="1">
                <a:solidFill>
                  <a:schemeClr val="bg1"/>
                </a:solidFill>
              </a:rPr>
              <a:t>повз</a:t>
            </a:r>
            <a:r>
              <a:rPr lang="ru-RU" dirty="0">
                <a:solidFill>
                  <a:schemeClr val="bg1"/>
                </a:solidFill>
              </a:rPr>
              <a:t> планету: у </a:t>
            </a:r>
            <a:r>
              <a:rPr lang="ru-RU" dirty="0" err="1">
                <a:solidFill>
                  <a:schemeClr val="bg1"/>
                </a:solidFill>
              </a:rPr>
              <a:t>жовтні</a:t>
            </a:r>
            <a:r>
              <a:rPr lang="ru-RU" dirty="0">
                <a:solidFill>
                  <a:schemeClr val="bg1"/>
                </a:solidFill>
              </a:rPr>
              <a:t> 2006 року та в </a:t>
            </a:r>
            <a:r>
              <a:rPr lang="ru-RU" dirty="0" err="1">
                <a:solidFill>
                  <a:schemeClr val="bg1"/>
                </a:solidFill>
              </a:rPr>
              <a:t>червні</a:t>
            </a:r>
            <a:r>
              <a:rPr lang="ru-RU" dirty="0">
                <a:solidFill>
                  <a:schemeClr val="bg1"/>
                </a:solidFill>
              </a:rPr>
              <a:t> 2007 року, </a:t>
            </a:r>
            <a:r>
              <a:rPr lang="ru-RU" dirty="0" err="1">
                <a:solidFill>
                  <a:schemeClr val="bg1"/>
                </a:solidFill>
              </a:rPr>
              <a:t>під</a:t>
            </a:r>
            <a:r>
              <a:rPr lang="ru-RU" dirty="0">
                <a:solidFill>
                  <a:schemeClr val="bg1"/>
                </a:solidFill>
              </a:rPr>
              <a:t> час </a:t>
            </a:r>
            <a:r>
              <a:rPr lang="ru-RU" dirty="0" err="1">
                <a:solidFill>
                  <a:schemeClr val="bg1"/>
                </a:solidFill>
              </a:rPr>
              <a:t>яких</a:t>
            </a:r>
            <a:r>
              <a:rPr lang="ru-RU" dirty="0">
                <a:solidFill>
                  <a:schemeClr val="bg1"/>
                </a:solidFill>
              </a:rPr>
              <a:t> </a:t>
            </a:r>
            <a:r>
              <a:rPr lang="ru-RU" dirty="0" err="1">
                <a:solidFill>
                  <a:schemeClr val="bg1"/>
                </a:solidFill>
              </a:rPr>
              <a:t>було</a:t>
            </a:r>
            <a:r>
              <a:rPr lang="ru-RU" dirty="0">
                <a:solidFill>
                  <a:schemeClr val="bg1"/>
                </a:solidFill>
              </a:rPr>
              <a:t> </a:t>
            </a:r>
            <a:r>
              <a:rPr lang="ru-RU" dirty="0" err="1">
                <a:solidFill>
                  <a:schemeClr val="bg1"/>
                </a:solidFill>
              </a:rPr>
              <a:t>зроблено</a:t>
            </a:r>
            <a:r>
              <a:rPr lang="ru-RU" dirty="0">
                <a:solidFill>
                  <a:schemeClr val="bg1"/>
                </a:solidFill>
              </a:rPr>
              <a:t> </a:t>
            </a:r>
            <a:r>
              <a:rPr lang="ru-RU" dirty="0" err="1">
                <a:solidFill>
                  <a:schemeClr val="bg1"/>
                </a:solidFill>
              </a:rPr>
              <a:t>перевірку</a:t>
            </a:r>
            <a:r>
              <a:rPr lang="ru-RU" dirty="0">
                <a:solidFill>
                  <a:schemeClr val="bg1"/>
                </a:solidFill>
              </a:rPr>
              <a:t> </a:t>
            </a:r>
            <a:r>
              <a:rPr lang="ru-RU" dirty="0" err="1">
                <a:solidFill>
                  <a:schemeClr val="bg1"/>
                </a:solidFill>
              </a:rPr>
              <a:t>обладнання</a:t>
            </a:r>
            <a:r>
              <a:rPr lang="ru-RU" dirty="0">
                <a:solidFill>
                  <a:schemeClr val="bg1"/>
                </a:solidFill>
              </a:rPr>
              <a:t>.</a:t>
            </a:r>
            <a:br>
              <a:rPr lang="ru-RU" dirty="0">
                <a:solidFill>
                  <a:schemeClr val="bg1"/>
                </a:solidFill>
              </a:rPr>
            </a:br>
            <a:r>
              <a:rPr lang="ru-RU" dirty="0">
                <a:solidFill>
                  <a:schemeClr val="bg1"/>
                </a:solidFill>
              </a:rPr>
              <a:t>На початку 2013 року NASA заявило про </a:t>
            </a:r>
            <a:r>
              <a:rPr lang="ru-RU" dirty="0" err="1">
                <a:solidFill>
                  <a:schemeClr val="bg1"/>
                </a:solidFill>
              </a:rPr>
              <a:t>складення</a:t>
            </a:r>
            <a:r>
              <a:rPr lang="ru-RU" dirty="0">
                <a:solidFill>
                  <a:schemeClr val="bg1"/>
                </a:solidFill>
              </a:rPr>
              <a:t> </a:t>
            </a:r>
            <a:r>
              <a:rPr lang="ru-RU" dirty="0" err="1">
                <a:solidFill>
                  <a:schemeClr val="bg1"/>
                </a:solidFill>
              </a:rPr>
              <a:t>повної</a:t>
            </a:r>
            <a:r>
              <a:rPr lang="ru-RU" dirty="0">
                <a:solidFill>
                  <a:schemeClr val="bg1"/>
                </a:solidFill>
              </a:rPr>
              <a:t> </a:t>
            </a:r>
            <a:r>
              <a:rPr lang="ru-RU" dirty="0" err="1">
                <a:solidFill>
                  <a:schemeClr val="bg1"/>
                </a:solidFill>
              </a:rPr>
              <a:t>точної</a:t>
            </a:r>
            <a:r>
              <a:rPr lang="ru-RU" dirty="0">
                <a:solidFill>
                  <a:schemeClr val="bg1"/>
                </a:solidFill>
              </a:rPr>
              <a:t> </a:t>
            </a:r>
            <a:r>
              <a:rPr lang="ru-RU" dirty="0" err="1">
                <a:solidFill>
                  <a:schemeClr val="bg1"/>
                </a:solidFill>
              </a:rPr>
              <a:t>карти</a:t>
            </a:r>
            <a:r>
              <a:rPr lang="ru-RU" dirty="0">
                <a:solidFill>
                  <a:schemeClr val="bg1"/>
                </a:solidFill>
              </a:rPr>
              <a:t> </a:t>
            </a:r>
            <a:r>
              <a:rPr lang="ru-RU" dirty="0" err="1">
                <a:solidFill>
                  <a:schemeClr val="bg1"/>
                </a:solidFill>
              </a:rPr>
              <a:t>поверхні</a:t>
            </a:r>
            <a:r>
              <a:rPr lang="ru-RU" dirty="0">
                <a:solidFill>
                  <a:schemeClr val="bg1"/>
                </a:solidFill>
              </a:rPr>
              <a:t> </a:t>
            </a:r>
            <a:r>
              <a:rPr lang="ru-RU" dirty="0" err="1">
                <a:solidFill>
                  <a:schemeClr val="bg1"/>
                </a:solidFill>
              </a:rPr>
              <a:t>планети</a:t>
            </a:r>
            <a:r>
              <a:rPr lang="ru-RU" dirty="0">
                <a:solidFill>
                  <a:schemeClr val="bg1"/>
                </a:solidFill>
              </a:rPr>
              <a:t> за </a:t>
            </a:r>
            <a:r>
              <a:rPr lang="ru-RU" dirty="0" err="1">
                <a:solidFill>
                  <a:schemeClr val="bg1"/>
                </a:solidFill>
              </a:rPr>
              <a:t>допомогою</a:t>
            </a:r>
            <a:r>
              <a:rPr lang="ru-RU" dirty="0">
                <a:solidFill>
                  <a:schemeClr val="bg1"/>
                </a:solidFill>
              </a:rPr>
              <a:t> </a:t>
            </a:r>
            <a:r>
              <a:rPr lang="ru-RU" dirty="0" err="1">
                <a:solidFill>
                  <a:schemeClr val="bg1"/>
                </a:solidFill>
              </a:rPr>
              <a:t>апарату</a:t>
            </a:r>
            <a:r>
              <a:rPr lang="ru-RU" dirty="0">
                <a:solidFill>
                  <a:schemeClr val="bg1"/>
                </a:solidFill>
              </a:rPr>
              <a:t> </a:t>
            </a:r>
            <a:r>
              <a:rPr lang="ru-RU" dirty="0" err="1">
                <a:solidFill>
                  <a:schemeClr val="bg1"/>
                </a:solidFill>
              </a:rPr>
              <a:t>Messenger</a:t>
            </a:r>
            <a:r>
              <a:rPr lang="ru-RU" dirty="0">
                <a:solidFill>
                  <a:schemeClr val="bg1"/>
                </a:solidFill>
              </a:rPr>
              <a:t>, </a:t>
            </a:r>
            <a:r>
              <a:rPr lang="ru-RU" dirty="0" err="1">
                <a:solidFill>
                  <a:schemeClr val="bg1"/>
                </a:solidFill>
              </a:rPr>
              <a:t>який</a:t>
            </a:r>
            <a:r>
              <a:rPr lang="ru-RU" dirty="0">
                <a:solidFill>
                  <a:schemeClr val="bg1"/>
                </a:solidFill>
              </a:rPr>
              <a:t> </a:t>
            </a:r>
            <a:r>
              <a:rPr lang="ru-RU" dirty="0" err="1">
                <a:solidFill>
                  <a:schemeClr val="bg1"/>
                </a:solidFill>
              </a:rPr>
              <a:t>знаходиться</a:t>
            </a:r>
            <a:r>
              <a:rPr lang="ru-RU" dirty="0">
                <a:solidFill>
                  <a:schemeClr val="bg1"/>
                </a:solidFill>
              </a:rPr>
              <a:t> на </a:t>
            </a:r>
            <a:r>
              <a:rPr lang="ru-RU" dirty="0" err="1">
                <a:solidFill>
                  <a:schemeClr val="bg1"/>
                </a:solidFill>
              </a:rPr>
              <a:t>орбіті</a:t>
            </a:r>
            <a:r>
              <a:rPr lang="ru-RU" dirty="0">
                <a:solidFill>
                  <a:schemeClr val="bg1"/>
                </a:solidFill>
              </a:rPr>
              <a:t> </a:t>
            </a:r>
            <a:r>
              <a:rPr lang="ru-RU" dirty="0" err="1">
                <a:solidFill>
                  <a:schemeClr val="bg1"/>
                </a:solidFill>
              </a:rPr>
              <a:t>Меркурія</a:t>
            </a:r>
            <a:r>
              <a:rPr lang="ru-RU" dirty="0">
                <a:solidFill>
                  <a:schemeClr val="bg1"/>
                </a:solidFill>
              </a:rPr>
              <a:t> з 2011 року.</a:t>
            </a:r>
            <a:endParaRPr lang="ru-RU" dirty="0">
              <a:solidFill>
                <a:schemeClr val="bg1"/>
              </a:solidFill>
            </a:endParaRPr>
          </a:p>
        </p:txBody>
      </p:sp>
    </p:spTree>
    <p:extLst>
      <p:ext uri="{BB962C8B-B14F-4D97-AF65-F5344CB8AC3E}">
        <p14:creationId xmlns:p14="http://schemas.microsoft.com/office/powerpoint/2010/main" val="20918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Заголовок 1"/>
          <p:cNvSpPr>
            <a:spLocks noGrp="1"/>
          </p:cNvSpPr>
          <p:nvPr>
            <p:ph type="title"/>
          </p:nvPr>
        </p:nvSpPr>
        <p:spPr>
          <a:xfrm>
            <a:off x="5786651" y="1"/>
            <a:ext cx="6305265" cy="1610436"/>
          </a:xfrm>
        </p:spPr>
        <p:txBody>
          <a:bodyPr>
            <a:normAutofit/>
          </a:bodyPr>
          <a:lstStyle/>
          <a:p>
            <a:r>
              <a:rPr lang="ru-RU" sz="4400" b="1" dirty="0" err="1">
                <a:solidFill>
                  <a:srgbClr val="FFFF00"/>
                </a:solidFill>
              </a:rPr>
              <a:t>Розміри</a:t>
            </a:r>
            <a:r>
              <a:rPr lang="ru-RU" sz="4400" b="1" dirty="0">
                <a:solidFill>
                  <a:srgbClr val="FFFF00"/>
                </a:solidFill>
              </a:rPr>
              <a:t>, форма і </a:t>
            </a:r>
            <a:r>
              <a:rPr lang="ru-RU" sz="4400" b="1" dirty="0" err="1">
                <a:solidFill>
                  <a:srgbClr val="FFFF00"/>
                </a:solidFill>
              </a:rPr>
              <a:t>маса</a:t>
            </a:r>
            <a:endParaRPr lang="ru-RU" sz="4400" dirty="0">
              <a:solidFill>
                <a:srgbClr val="FFFF00"/>
              </a:solidFill>
            </a:endParaRPr>
          </a:p>
        </p:txBody>
      </p:sp>
      <p:sp>
        <p:nvSpPr>
          <p:cNvPr id="5" name="TextBox 4"/>
          <p:cNvSpPr txBox="1"/>
          <p:nvPr/>
        </p:nvSpPr>
        <p:spPr>
          <a:xfrm>
            <a:off x="0" y="2210937"/>
            <a:ext cx="12192000" cy="4524315"/>
          </a:xfrm>
          <a:prstGeom prst="rect">
            <a:avLst/>
          </a:prstGeom>
          <a:noFill/>
        </p:spPr>
        <p:txBody>
          <a:bodyPr wrap="square" rtlCol="0">
            <a:spAutoFit/>
          </a:bodyPr>
          <a:lstStyle/>
          <a:p>
            <a:r>
              <a:rPr lang="ru-RU" sz="3200" dirty="0"/>
              <a:t>За формою </a:t>
            </a:r>
            <a:r>
              <a:rPr lang="ru-RU" sz="3200" dirty="0" err="1"/>
              <a:t>Меркурій</a:t>
            </a:r>
            <a:r>
              <a:rPr lang="ru-RU" sz="3200" dirty="0"/>
              <a:t> </a:t>
            </a:r>
            <a:r>
              <a:rPr lang="ru-RU" sz="3200" dirty="0" err="1"/>
              <a:t>близький</a:t>
            </a:r>
            <a:r>
              <a:rPr lang="ru-RU" sz="3200" dirty="0"/>
              <a:t> до </a:t>
            </a:r>
            <a:r>
              <a:rPr lang="ru-RU" sz="3200" dirty="0" err="1"/>
              <a:t>кулі</a:t>
            </a:r>
            <a:r>
              <a:rPr lang="ru-RU" sz="3200" dirty="0"/>
              <a:t> з </a:t>
            </a:r>
            <a:r>
              <a:rPr lang="ru-RU" sz="3200" dirty="0" err="1"/>
              <a:t>екваторіальним</a:t>
            </a:r>
            <a:r>
              <a:rPr lang="ru-RU" sz="3200" dirty="0"/>
              <a:t> </a:t>
            </a:r>
            <a:r>
              <a:rPr lang="ru-RU" sz="3200" dirty="0" err="1"/>
              <a:t>радіусом</a:t>
            </a:r>
            <a:r>
              <a:rPr lang="ru-RU" sz="3200" dirty="0"/>
              <a:t> </a:t>
            </a:r>
            <a:r>
              <a:rPr lang="ru-RU" sz="3200" dirty="0" err="1"/>
              <a:t>що</a:t>
            </a:r>
            <a:r>
              <a:rPr lang="ru-RU" sz="3200" dirty="0"/>
              <a:t> </a:t>
            </a:r>
            <a:r>
              <a:rPr lang="ru-RU" sz="3200" dirty="0" err="1"/>
              <a:t>приблизно</a:t>
            </a:r>
            <a:r>
              <a:rPr lang="ru-RU" sz="3200" dirty="0"/>
              <a:t> в 2,6 раза </a:t>
            </a:r>
            <a:r>
              <a:rPr lang="ru-RU" sz="3200" dirty="0" err="1"/>
              <a:t>менше</a:t>
            </a:r>
            <a:r>
              <a:rPr lang="ru-RU" sz="3200" dirty="0"/>
              <a:t>, </a:t>
            </a:r>
            <a:r>
              <a:rPr lang="ru-RU" sz="3200" dirty="0" err="1"/>
              <a:t>ніж</a:t>
            </a:r>
            <a:r>
              <a:rPr lang="ru-RU" sz="3200" dirty="0"/>
              <a:t> у </a:t>
            </a:r>
            <a:r>
              <a:rPr lang="ru-RU" sz="3200" dirty="0" err="1"/>
              <a:t>Землі</a:t>
            </a:r>
            <a:r>
              <a:rPr lang="ru-RU" sz="3200" dirty="0"/>
              <a:t>. </a:t>
            </a:r>
            <a:r>
              <a:rPr lang="ru-RU" sz="3200" dirty="0" err="1"/>
              <a:t>Відхилення</a:t>
            </a:r>
            <a:r>
              <a:rPr lang="ru-RU" sz="3200" dirty="0"/>
              <a:t> </a:t>
            </a:r>
            <a:r>
              <a:rPr lang="ru-RU" sz="3200" dirty="0" err="1"/>
              <a:t>геометричного</a:t>
            </a:r>
            <a:r>
              <a:rPr lang="ru-RU" sz="3200" dirty="0"/>
              <a:t> центру </a:t>
            </a:r>
            <a:r>
              <a:rPr lang="ru-RU" sz="3200" dirty="0" err="1"/>
              <a:t>планети</a:t>
            </a:r>
            <a:r>
              <a:rPr lang="ru-RU" sz="3200" dirty="0"/>
              <a:t> (</a:t>
            </a:r>
            <a:r>
              <a:rPr lang="ru-RU" sz="3200" dirty="0" err="1"/>
              <a:t>кулі</a:t>
            </a:r>
            <a:r>
              <a:rPr lang="ru-RU" sz="3200" dirty="0"/>
              <a:t>) </a:t>
            </a:r>
            <a:r>
              <a:rPr lang="ru-RU" sz="3200" dirty="0" err="1"/>
              <a:t>від</a:t>
            </a:r>
            <a:r>
              <a:rPr lang="ru-RU" sz="3200" dirty="0"/>
              <a:t> центру </a:t>
            </a:r>
            <a:r>
              <a:rPr lang="ru-RU" sz="3200" dirty="0" err="1"/>
              <a:t>мас</a:t>
            </a:r>
            <a:r>
              <a:rPr lang="ru-RU" sz="3200" dirty="0"/>
              <a:t> — у межах 1,5 </a:t>
            </a:r>
            <a:r>
              <a:rPr lang="ru-RU" sz="3200" dirty="0" err="1"/>
              <a:t>кілометри</a:t>
            </a:r>
            <a:r>
              <a:rPr lang="ru-RU" sz="3200" dirty="0"/>
              <a:t>. </a:t>
            </a:r>
            <a:r>
              <a:rPr lang="ru-RU" sz="3200" dirty="0" err="1"/>
              <a:t>Площа</a:t>
            </a:r>
            <a:r>
              <a:rPr lang="ru-RU" sz="3200" dirty="0"/>
              <a:t> </a:t>
            </a:r>
            <a:r>
              <a:rPr lang="ru-RU" sz="3200" dirty="0" err="1"/>
              <a:t>поверхні</a:t>
            </a:r>
            <a:r>
              <a:rPr lang="ru-RU" sz="3200" dirty="0"/>
              <a:t> </a:t>
            </a:r>
            <a:r>
              <a:rPr lang="ru-RU" sz="3200" dirty="0" err="1"/>
              <a:t>Меркурія</a:t>
            </a:r>
            <a:r>
              <a:rPr lang="ru-RU" sz="3200" dirty="0"/>
              <a:t> в 6,8 </a:t>
            </a:r>
            <a:r>
              <a:rPr lang="ru-RU" sz="3200" dirty="0" err="1"/>
              <a:t>разів</a:t>
            </a:r>
            <a:r>
              <a:rPr lang="ru-RU" sz="3200" dirty="0"/>
              <a:t>, а </a:t>
            </a:r>
            <a:r>
              <a:rPr lang="ru-RU" sz="3200" dirty="0" err="1"/>
              <a:t>об'єм</a:t>
            </a:r>
            <a:r>
              <a:rPr lang="ru-RU" sz="3200" dirty="0"/>
              <a:t> — у 17,8 </a:t>
            </a:r>
            <a:r>
              <a:rPr lang="ru-RU" sz="3200" dirty="0" err="1"/>
              <a:t>разів</a:t>
            </a:r>
            <a:r>
              <a:rPr lang="ru-RU" sz="3200" dirty="0"/>
              <a:t> </a:t>
            </a:r>
            <a:r>
              <a:rPr lang="ru-RU" sz="3200" dirty="0" err="1"/>
              <a:t>менші</a:t>
            </a:r>
            <a:r>
              <a:rPr lang="ru-RU" sz="3200" dirty="0"/>
              <a:t>, </a:t>
            </a:r>
            <a:r>
              <a:rPr lang="ru-RU" sz="3200" dirty="0" err="1"/>
              <a:t>ніж</a:t>
            </a:r>
            <a:r>
              <a:rPr lang="ru-RU" sz="3200" dirty="0"/>
              <a:t> </a:t>
            </a:r>
            <a:r>
              <a:rPr lang="ru-RU" sz="3200" dirty="0" err="1"/>
              <a:t>Землі</a:t>
            </a:r>
            <a:r>
              <a:rPr lang="ru-RU" sz="3200" dirty="0"/>
              <a:t>.</a:t>
            </a:r>
          </a:p>
          <a:p>
            <a:r>
              <a:rPr lang="ru-RU" sz="3200" dirty="0" err="1"/>
              <a:t>Маса</a:t>
            </a:r>
            <a:r>
              <a:rPr lang="ru-RU" sz="3200" dirty="0"/>
              <a:t> </a:t>
            </a:r>
            <a:r>
              <a:rPr lang="ru-RU" sz="3200" dirty="0" err="1"/>
              <a:t>Меркурія</a:t>
            </a:r>
            <a:r>
              <a:rPr lang="ru-RU" sz="3200" dirty="0"/>
              <a:t> </a:t>
            </a:r>
            <a:r>
              <a:rPr lang="ru-RU" sz="3200" dirty="0" err="1"/>
              <a:t>дорівнює</a:t>
            </a:r>
            <a:r>
              <a:rPr lang="ru-RU" sz="3200" dirty="0"/>
              <a:t> 3,31·10</a:t>
            </a:r>
            <a:r>
              <a:rPr lang="ru-RU" sz="3200" baseline="30000" dirty="0"/>
              <a:t>23</a:t>
            </a:r>
            <a:r>
              <a:rPr lang="ru-RU" sz="3200" dirty="0"/>
              <a:t> кг, </a:t>
            </a:r>
            <a:r>
              <a:rPr lang="ru-RU" sz="3200" dirty="0" err="1"/>
              <a:t>що</a:t>
            </a:r>
            <a:r>
              <a:rPr lang="ru-RU" sz="3200" dirty="0"/>
              <a:t> </a:t>
            </a:r>
            <a:r>
              <a:rPr lang="ru-RU" sz="3200" dirty="0" err="1"/>
              <a:t>приблизно</a:t>
            </a:r>
            <a:r>
              <a:rPr lang="ru-RU" sz="3200" dirty="0"/>
              <a:t> в 18 </a:t>
            </a:r>
            <a:r>
              <a:rPr lang="ru-RU" sz="3200" dirty="0" err="1"/>
              <a:t>разів</a:t>
            </a:r>
            <a:r>
              <a:rPr lang="ru-RU" sz="3200" dirty="0"/>
              <a:t> </a:t>
            </a:r>
            <a:r>
              <a:rPr lang="ru-RU" sz="3200" dirty="0" err="1"/>
              <a:t>менше</a:t>
            </a:r>
            <a:r>
              <a:rPr lang="ru-RU" sz="3200" dirty="0"/>
              <a:t> за </a:t>
            </a:r>
            <a:r>
              <a:rPr lang="ru-RU" sz="3200" dirty="0" err="1"/>
              <a:t>масу</a:t>
            </a:r>
            <a:r>
              <a:rPr lang="ru-RU" sz="3200" dirty="0"/>
              <a:t> </a:t>
            </a:r>
            <a:r>
              <a:rPr lang="ru-RU" sz="3200" dirty="0" err="1"/>
              <a:t>Землі</a:t>
            </a:r>
            <a:r>
              <a:rPr lang="ru-RU" sz="3200" dirty="0"/>
              <a:t>. </a:t>
            </a:r>
            <a:r>
              <a:rPr lang="ru-RU" sz="3200" dirty="0" err="1"/>
              <a:t>Середня</a:t>
            </a:r>
            <a:r>
              <a:rPr lang="ru-RU" sz="3200" dirty="0"/>
              <a:t> </a:t>
            </a:r>
            <a:r>
              <a:rPr lang="ru-RU" sz="3200" dirty="0" err="1"/>
              <a:t>густина</a:t>
            </a:r>
            <a:r>
              <a:rPr lang="ru-RU" sz="3200" dirty="0"/>
              <a:t> </a:t>
            </a:r>
            <a:r>
              <a:rPr lang="ru-RU" sz="3200" dirty="0" err="1"/>
              <a:t>близька</a:t>
            </a:r>
            <a:r>
              <a:rPr lang="ru-RU" sz="3200" dirty="0"/>
              <a:t> до </a:t>
            </a:r>
            <a:r>
              <a:rPr lang="ru-RU" sz="3200" dirty="0" err="1"/>
              <a:t>земної</a:t>
            </a:r>
            <a:r>
              <a:rPr lang="ru-RU" sz="3200" dirty="0"/>
              <a:t> і становить 5,44 г/см³. </a:t>
            </a:r>
            <a:r>
              <a:rPr lang="ru-RU" sz="3200" dirty="0" err="1"/>
              <a:t>Прискорення</a:t>
            </a:r>
            <a:r>
              <a:rPr lang="ru-RU" sz="3200" dirty="0"/>
              <a:t> </a:t>
            </a:r>
            <a:r>
              <a:rPr lang="ru-RU" sz="3200" dirty="0" err="1"/>
              <a:t>вільного</a:t>
            </a:r>
            <a:r>
              <a:rPr lang="ru-RU" sz="3200" dirty="0"/>
              <a:t> </a:t>
            </a:r>
            <a:r>
              <a:rPr lang="ru-RU" sz="3200" dirty="0" err="1"/>
              <a:t>падіння</a:t>
            </a:r>
            <a:r>
              <a:rPr lang="ru-RU" sz="3200" dirty="0"/>
              <a:t> </a:t>
            </a:r>
            <a:r>
              <a:rPr lang="ru-RU" sz="3200" dirty="0" err="1"/>
              <a:t>поблизу</a:t>
            </a:r>
            <a:r>
              <a:rPr lang="ru-RU" sz="3200" dirty="0"/>
              <a:t> </a:t>
            </a:r>
            <a:r>
              <a:rPr lang="ru-RU" sz="3200" dirty="0" err="1"/>
              <a:t>поверхні</a:t>
            </a:r>
            <a:r>
              <a:rPr lang="ru-RU" sz="3200" dirty="0"/>
              <a:t> — 3,7 м/с</a:t>
            </a:r>
            <a:r>
              <a:rPr lang="ru-RU" sz="3200" baseline="30000" dirty="0"/>
              <a:t>2</a:t>
            </a:r>
            <a:r>
              <a:rPr lang="ru-RU" sz="3200" dirty="0"/>
              <a:t>.</a:t>
            </a:r>
          </a:p>
        </p:txBody>
      </p:sp>
    </p:spTree>
    <p:extLst>
      <p:ext uri="{BB962C8B-B14F-4D97-AF65-F5344CB8AC3E}">
        <p14:creationId xmlns:p14="http://schemas.microsoft.com/office/powerpoint/2010/main" val="390556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Заголовок 1"/>
          <p:cNvSpPr>
            <a:spLocks noGrp="1"/>
          </p:cNvSpPr>
          <p:nvPr>
            <p:ph type="title"/>
          </p:nvPr>
        </p:nvSpPr>
        <p:spPr>
          <a:xfrm>
            <a:off x="2" y="0"/>
            <a:ext cx="6223378" cy="2065867"/>
          </a:xfrm>
        </p:spPr>
        <p:txBody>
          <a:bodyPr>
            <a:normAutofit/>
          </a:bodyPr>
          <a:lstStyle/>
          <a:p>
            <a:r>
              <a:rPr lang="ru-RU" sz="4000" b="1" dirty="0">
                <a:solidFill>
                  <a:schemeClr val="bg1"/>
                </a:solidFill>
              </a:rPr>
              <a:t>Температура і </a:t>
            </a:r>
            <a:r>
              <a:rPr lang="ru-RU" sz="4000" b="1" dirty="0" err="1">
                <a:solidFill>
                  <a:schemeClr val="bg1"/>
                </a:solidFill>
              </a:rPr>
              <a:t>рельєф</a:t>
            </a:r>
            <a:r>
              <a:rPr lang="ru-RU" sz="4000" b="1" dirty="0">
                <a:solidFill>
                  <a:schemeClr val="bg1"/>
                </a:solidFill>
              </a:rPr>
              <a:t> </a:t>
            </a:r>
            <a:r>
              <a:rPr lang="ru-RU" sz="4000" b="1" dirty="0" err="1">
                <a:solidFill>
                  <a:schemeClr val="bg1"/>
                </a:solidFill>
              </a:rPr>
              <a:t>поверхні</a:t>
            </a:r>
            <a:endParaRPr lang="ru-RU" sz="4000" dirty="0">
              <a:solidFill>
                <a:schemeClr val="bg1"/>
              </a:solidFill>
            </a:endParaRPr>
          </a:p>
        </p:txBody>
      </p:sp>
      <p:sp>
        <p:nvSpPr>
          <p:cNvPr id="5" name="TextBox 4"/>
          <p:cNvSpPr txBox="1"/>
          <p:nvPr/>
        </p:nvSpPr>
        <p:spPr>
          <a:xfrm>
            <a:off x="2" y="1828800"/>
            <a:ext cx="12191998" cy="4216539"/>
          </a:xfrm>
          <a:prstGeom prst="rect">
            <a:avLst/>
          </a:prstGeom>
          <a:noFill/>
        </p:spPr>
        <p:txBody>
          <a:bodyPr wrap="square" rtlCol="0">
            <a:spAutoFit/>
          </a:bodyPr>
          <a:lstStyle/>
          <a:p>
            <a:r>
              <a:rPr lang="ru-RU" sz="2400" dirty="0" smtClean="0">
                <a:solidFill>
                  <a:srgbClr val="FFFF00"/>
                </a:solidFill>
              </a:rPr>
              <a:t>Як </a:t>
            </a:r>
            <a:r>
              <a:rPr lang="ru-RU" sz="2400" dirty="0" err="1" smtClean="0">
                <a:solidFill>
                  <a:srgbClr val="FFFF00"/>
                </a:solidFill>
              </a:rPr>
              <a:t>найближча</a:t>
            </a:r>
            <a:r>
              <a:rPr lang="ru-RU" sz="2400" dirty="0" smtClean="0">
                <a:solidFill>
                  <a:srgbClr val="FFFF00"/>
                </a:solidFill>
              </a:rPr>
              <a:t> до </a:t>
            </a:r>
            <a:r>
              <a:rPr lang="ru-RU" sz="2400" dirty="0" err="1" smtClean="0">
                <a:solidFill>
                  <a:srgbClr val="FFFF00"/>
                </a:solidFill>
              </a:rPr>
              <a:t>Сонця</a:t>
            </a:r>
            <a:r>
              <a:rPr lang="ru-RU" sz="2400" dirty="0" smtClean="0">
                <a:solidFill>
                  <a:srgbClr val="FFFF00"/>
                </a:solidFill>
              </a:rPr>
              <a:t> планета, </a:t>
            </a:r>
            <a:r>
              <a:rPr lang="ru-RU" sz="2400" dirty="0" err="1" smtClean="0">
                <a:solidFill>
                  <a:srgbClr val="FFFF00"/>
                </a:solidFill>
              </a:rPr>
              <a:t>Меркурій</a:t>
            </a:r>
            <a:r>
              <a:rPr lang="ru-RU" sz="2400" dirty="0" smtClean="0">
                <a:solidFill>
                  <a:srgbClr val="FFFF00"/>
                </a:solidFill>
              </a:rPr>
              <a:t> </a:t>
            </a:r>
            <a:r>
              <a:rPr lang="ru-RU" sz="2400" dirty="0" err="1" smtClean="0">
                <a:solidFill>
                  <a:srgbClr val="FFFF00"/>
                </a:solidFill>
              </a:rPr>
              <a:t>одержує</a:t>
            </a:r>
            <a:r>
              <a:rPr lang="ru-RU" sz="2400" dirty="0" smtClean="0">
                <a:solidFill>
                  <a:srgbClr val="FFFF00"/>
                </a:solidFill>
              </a:rPr>
              <a:t> </a:t>
            </a:r>
            <a:r>
              <a:rPr lang="ru-RU" sz="2400" dirty="0" err="1" smtClean="0">
                <a:solidFill>
                  <a:srgbClr val="FFFF00"/>
                </a:solidFill>
              </a:rPr>
              <a:t>від</a:t>
            </a:r>
            <a:r>
              <a:rPr lang="ru-RU" sz="2400" dirty="0" smtClean="0">
                <a:solidFill>
                  <a:srgbClr val="FFFF00"/>
                </a:solidFill>
              </a:rPr>
              <a:t> центрального </a:t>
            </a:r>
            <a:r>
              <a:rPr lang="ru-RU" sz="2400" dirty="0" err="1" smtClean="0">
                <a:solidFill>
                  <a:srgbClr val="FFFF00"/>
                </a:solidFill>
              </a:rPr>
              <a:t>світила</a:t>
            </a:r>
            <a:r>
              <a:rPr lang="ru-RU" sz="2400" dirty="0" smtClean="0">
                <a:solidFill>
                  <a:srgbClr val="FFFF00"/>
                </a:solidFill>
              </a:rPr>
              <a:t> </a:t>
            </a:r>
            <a:r>
              <a:rPr lang="ru-RU" sz="2400" dirty="0" err="1" smtClean="0">
                <a:solidFill>
                  <a:srgbClr val="FFFF00"/>
                </a:solidFill>
              </a:rPr>
              <a:t>значно</a:t>
            </a:r>
            <a:r>
              <a:rPr lang="ru-RU" sz="2400" dirty="0" smtClean="0">
                <a:solidFill>
                  <a:srgbClr val="FFFF00"/>
                </a:solidFill>
              </a:rPr>
              <a:t> </a:t>
            </a:r>
            <a:r>
              <a:rPr lang="ru-RU" sz="2400" dirty="0" err="1" smtClean="0">
                <a:solidFill>
                  <a:srgbClr val="FFFF00"/>
                </a:solidFill>
              </a:rPr>
              <a:t>більшу</a:t>
            </a:r>
            <a:r>
              <a:rPr lang="ru-RU" sz="2400" dirty="0" smtClean="0">
                <a:solidFill>
                  <a:srgbClr val="FFFF00"/>
                </a:solidFill>
              </a:rPr>
              <a:t> </a:t>
            </a:r>
            <a:r>
              <a:rPr lang="ru-RU" sz="2400" dirty="0" err="1" smtClean="0">
                <a:solidFill>
                  <a:srgbClr val="FFFF00"/>
                </a:solidFill>
              </a:rPr>
              <a:t>енергію</a:t>
            </a:r>
            <a:r>
              <a:rPr lang="ru-RU" sz="2400" dirty="0" smtClean="0">
                <a:solidFill>
                  <a:srgbClr val="FFFF00"/>
                </a:solidFill>
              </a:rPr>
              <a:t>, </a:t>
            </a:r>
            <a:r>
              <a:rPr lang="ru-RU" sz="2400" dirty="0" err="1" smtClean="0">
                <a:solidFill>
                  <a:srgbClr val="FFFF00"/>
                </a:solidFill>
              </a:rPr>
              <a:t>ніж</a:t>
            </a:r>
            <a:r>
              <a:rPr lang="ru-RU" sz="2400" dirty="0" smtClean="0">
                <a:solidFill>
                  <a:srgbClr val="FFFF00"/>
                </a:solidFill>
              </a:rPr>
              <a:t>, </a:t>
            </a:r>
            <a:r>
              <a:rPr lang="ru-RU" sz="2400" dirty="0" err="1" smtClean="0">
                <a:solidFill>
                  <a:srgbClr val="FFFF00"/>
                </a:solidFill>
              </a:rPr>
              <a:t>наприклад</a:t>
            </a:r>
            <a:r>
              <a:rPr lang="ru-RU" sz="2400" dirty="0" smtClean="0">
                <a:solidFill>
                  <a:srgbClr val="FFFF00"/>
                </a:solidFill>
              </a:rPr>
              <a:t>, Земля (у </a:t>
            </a:r>
            <a:r>
              <a:rPr lang="ru-RU" sz="2400" dirty="0" err="1" smtClean="0">
                <a:solidFill>
                  <a:srgbClr val="FFFF00"/>
                </a:solidFill>
              </a:rPr>
              <a:t>середньому</a:t>
            </a:r>
            <a:r>
              <a:rPr lang="ru-RU" sz="2400" dirty="0" smtClean="0">
                <a:solidFill>
                  <a:srgbClr val="FFFF00"/>
                </a:solidFill>
              </a:rPr>
              <a:t> в 10 </a:t>
            </a:r>
            <a:r>
              <a:rPr lang="ru-RU" sz="2400" dirty="0" err="1" smtClean="0">
                <a:solidFill>
                  <a:srgbClr val="FFFF00"/>
                </a:solidFill>
              </a:rPr>
              <a:t>разів</a:t>
            </a:r>
            <a:r>
              <a:rPr lang="ru-RU" sz="2400" dirty="0" smtClean="0">
                <a:solidFill>
                  <a:srgbClr val="FFFF00"/>
                </a:solidFill>
              </a:rPr>
              <a:t>). Через </a:t>
            </a:r>
            <a:r>
              <a:rPr lang="ru-RU" sz="2400" dirty="0" err="1" smtClean="0">
                <a:solidFill>
                  <a:srgbClr val="FFFF00"/>
                </a:solidFill>
              </a:rPr>
              <a:t>витягнутість</a:t>
            </a:r>
            <a:r>
              <a:rPr lang="ru-RU" sz="2400" dirty="0" smtClean="0">
                <a:solidFill>
                  <a:srgbClr val="FFFF00"/>
                </a:solidFill>
              </a:rPr>
              <a:t> </a:t>
            </a:r>
            <a:r>
              <a:rPr lang="ru-RU" sz="2400" dirty="0" err="1" smtClean="0">
                <a:solidFill>
                  <a:srgbClr val="FFFF00"/>
                </a:solidFill>
              </a:rPr>
              <a:t>орбіти</a:t>
            </a:r>
            <a:r>
              <a:rPr lang="ru-RU" sz="2400" dirty="0" smtClean="0">
                <a:solidFill>
                  <a:srgbClr val="FFFF00"/>
                </a:solidFill>
              </a:rPr>
              <a:t> </a:t>
            </a:r>
            <a:r>
              <a:rPr lang="ru-RU" sz="2400" dirty="0" err="1" smtClean="0">
                <a:solidFill>
                  <a:srgbClr val="FFFF00"/>
                </a:solidFill>
              </a:rPr>
              <a:t>потік</a:t>
            </a:r>
            <a:r>
              <a:rPr lang="ru-RU" sz="2400" dirty="0" smtClean="0">
                <a:solidFill>
                  <a:srgbClr val="FFFF00"/>
                </a:solidFill>
              </a:rPr>
              <a:t> </a:t>
            </a:r>
            <a:r>
              <a:rPr lang="ru-RU" sz="2400" dirty="0" err="1" smtClean="0">
                <a:solidFill>
                  <a:srgbClr val="FFFF00"/>
                </a:solidFill>
              </a:rPr>
              <a:t>енергії</a:t>
            </a:r>
            <a:r>
              <a:rPr lang="ru-RU" sz="2400" dirty="0" smtClean="0">
                <a:solidFill>
                  <a:srgbClr val="FFFF00"/>
                </a:solidFill>
              </a:rPr>
              <a:t> </a:t>
            </a:r>
            <a:r>
              <a:rPr lang="ru-RU" sz="2400" dirty="0" err="1" smtClean="0">
                <a:solidFill>
                  <a:srgbClr val="FFFF00"/>
                </a:solidFill>
              </a:rPr>
              <a:t>від</a:t>
            </a:r>
            <a:r>
              <a:rPr lang="ru-RU" sz="2400" dirty="0" smtClean="0">
                <a:solidFill>
                  <a:srgbClr val="FFFF00"/>
                </a:solidFill>
              </a:rPr>
              <a:t> </a:t>
            </a:r>
            <a:r>
              <a:rPr lang="ru-RU" sz="2400" dirty="0" err="1" smtClean="0">
                <a:solidFill>
                  <a:srgbClr val="FFFF00"/>
                </a:solidFill>
              </a:rPr>
              <a:t>Сонця</a:t>
            </a:r>
            <a:r>
              <a:rPr lang="ru-RU" sz="2400" dirty="0" smtClean="0">
                <a:solidFill>
                  <a:srgbClr val="FFFF00"/>
                </a:solidFill>
              </a:rPr>
              <a:t> </a:t>
            </a:r>
            <a:r>
              <a:rPr lang="ru-RU" sz="2400" dirty="0" err="1" smtClean="0">
                <a:solidFill>
                  <a:srgbClr val="FFFF00"/>
                </a:solidFill>
              </a:rPr>
              <a:t>змінюється</a:t>
            </a:r>
            <a:r>
              <a:rPr lang="ru-RU" sz="2400" dirty="0" smtClean="0">
                <a:solidFill>
                  <a:srgbClr val="FFFF00"/>
                </a:solidFill>
              </a:rPr>
              <a:t> </a:t>
            </a:r>
            <a:r>
              <a:rPr lang="ru-RU" sz="2400" dirty="0" err="1" smtClean="0">
                <a:solidFill>
                  <a:srgbClr val="FFFF00"/>
                </a:solidFill>
              </a:rPr>
              <a:t>приблизно</a:t>
            </a:r>
            <a:r>
              <a:rPr lang="ru-RU" sz="2400" dirty="0" smtClean="0">
                <a:solidFill>
                  <a:srgbClr val="FFFF00"/>
                </a:solidFill>
              </a:rPr>
              <a:t> </a:t>
            </a:r>
            <a:r>
              <a:rPr lang="ru-RU" sz="2400" dirty="0" err="1" smtClean="0">
                <a:solidFill>
                  <a:srgbClr val="FFFF00"/>
                </a:solidFill>
              </a:rPr>
              <a:t>вдвічі</a:t>
            </a:r>
            <a:r>
              <a:rPr lang="ru-RU" sz="2400" dirty="0" smtClean="0">
                <a:solidFill>
                  <a:srgbClr val="FFFF00"/>
                </a:solidFill>
              </a:rPr>
              <a:t>. Але </a:t>
            </a:r>
            <a:r>
              <a:rPr lang="ru-RU" sz="2400" dirty="0" err="1" smtClean="0">
                <a:solidFill>
                  <a:srgbClr val="FFFF00"/>
                </a:solidFill>
              </a:rPr>
              <a:t>вже</a:t>
            </a:r>
            <a:r>
              <a:rPr lang="ru-RU" sz="2400" dirty="0" smtClean="0">
                <a:solidFill>
                  <a:srgbClr val="FFFF00"/>
                </a:solidFill>
              </a:rPr>
              <a:t> на </a:t>
            </a:r>
            <a:r>
              <a:rPr lang="ru-RU" sz="2400" dirty="0" err="1" smtClean="0">
                <a:solidFill>
                  <a:srgbClr val="FFFF00"/>
                </a:solidFill>
              </a:rPr>
              <a:t>глибині</a:t>
            </a:r>
            <a:r>
              <a:rPr lang="ru-RU" sz="2400" dirty="0" smtClean="0">
                <a:solidFill>
                  <a:srgbClr val="FFFF00"/>
                </a:solidFill>
              </a:rPr>
              <a:t> </a:t>
            </a:r>
            <a:r>
              <a:rPr lang="ru-RU" sz="2400" dirty="0" err="1" smtClean="0">
                <a:solidFill>
                  <a:srgbClr val="FFFF00"/>
                </a:solidFill>
              </a:rPr>
              <a:t>декількох</a:t>
            </a:r>
            <a:r>
              <a:rPr lang="ru-RU" sz="2400" dirty="0" smtClean="0">
                <a:solidFill>
                  <a:srgbClr val="FFFF00"/>
                </a:solidFill>
              </a:rPr>
              <a:t> </a:t>
            </a:r>
            <a:r>
              <a:rPr lang="ru-RU" sz="2400" dirty="0" err="1" smtClean="0">
                <a:solidFill>
                  <a:srgbClr val="FFFF00"/>
                </a:solidFill>
              </a:rPr>
              <a:t>десятків</a:t>
            </a:r>
            <a:r>
              <a:rPr lang="ru-RU" sz="2400" dirty="0" smtClean="0">
                <a:solidFill>
                  <a:srgbClr val="FFFF00"/>
                </a:solidFill>
              </a:rPr>
              <a:t> </a:t>
            </a:r>
            <a:r>
              <a:rPr lang="ru-RU" sz="2400" dirty="0" err="1" smtClean="0">
                <a:solidFill>
                  <a:srgbClr val="FFFF00"/>
                </a:solidFill>
              </a:rPr>
              <a:t>сантиметрів</a:t>
            </a:r>
            <a:r>
              <a:rPr lang="ru-RU" sz="2400" dirty="0" smtClean="0">
                <a:solidFill>
                  <a:srgbClr val="FFFF00"/>
                </a:solidFill>
              </a:rPr>
              <a:t> </a:t>
            </a:r>
            <a:r>
              <a:rPr lang="ru-RU" sz="2400" dirty="0" err="1" smtClean="0">
                <a:solidFill>
                  <a:srgbClr val="FFFF00"/>
                </a:solidFill>
              </a:rPr>
              <a:t>значних</a:t>
            </a:r>
            <a:r>
              <a:rPr lang="ru-RU" sz="2400" dirty="0" smtClean="0">
                <a:solidFill>
                  <a:srgbClr val="FFFF00"/>
                </a:solidFill>
              </a:rPr>
              <a:t> </a:t>
            </a:r>
            <a:r>
              <a:rPr lang="ru-RU" sz="2400" dirty="0" err="1" smtClean="0">
                <a:solidFill>
                  <a:srgbClr val="FFFF00"/>
                </a:solidFill>
              </a:rPr>
              <a:t>коливань</a:t>
            </a:r>
            <a:r>
              <a:rPr lang="ru-RU" sz="2400" dirty="0" smtClean="0">
                <a:solidFill>
                  <a:srgbClr val="FFFF00"/>
                </a:solidFill>
              </a:rPr>
              <a:t> </a:t>
            </a:r>
            <a:r>
              <a:rPr lang="ru-RU" sz="2400" dirty="0" err="1" smtClean="0">
                <a:solidFill>
                  <a:srgbClr val="FFFF00"/>
                </a:solidFill>
              </a:rPr>
              <a:t>температури</a:t>
            </a:r>
            <a:r>
              <a:rPr lang="ru-RU" sz="2400" dirty="0" smtClean="0">
                <a:solidFill>
                  <a:srgbClr val="FFFF00"/>
                </a:solidFill>
              </a:rPr>
              <a:t> </a:t>
            </a:r>
            <a:r>
              <a:rPr lang="ru-RU" sz="2400" dirty="0" err="1" smtClean="0">
                <a:solidFill>
                  <a:srgbClr val="FFFF00"/>
                </a:solidFill>
              </a:rPr>
              <a:t>немає</a:t>
            </a:r>
            <a:r>
              <a:rPr lang="ru-RU" sz="2400" dirty="0" smtClean="0">
                <a:solidFill>
                  <a:srgbClr val="FFFF00"/>
                </a:solidFill>
              </a:rPr>
              <a:t>, </a:t>
            </a:r>
            <a:r>
              <a:rPr lang="ru-RU" sz="2400" dirty="0" err="1" smtClean="0">
                <a:solidFill>
                  <a:srgbClr val="FFFF00"/>
                </a:solidFill>
              </a:rPr>
              <a:t>що</a:t>
            </a:r>
            <a:r>
              <a:rPr lang="ru-RU" sz="2400" dirty="0" smtClean="0">
                <a:solidFill>
                  <a:srgbClr val="FFFF00"/>
                </a:solidFill>
              </a:rPr>
              <a:t> є </a:t>
            </a:r>
            <a:r>
              <a:rPr lang="ru-RU" sz="2400" dirty="0" err="1" smtClean="0">
                <a:solidFill>
                  <a:srgbClr val="FFFF00"/>
                </a:solidFill>
              </a:rPr>
              <a:t>наслідком</a:t>
            </a:r>
            <a:r>
              <a:rPr lang="ru-RU" sz="2400" dirty="0" smtClean="0">
                <a:solidFill>
                  <a:srgbClr val="FFFF00"/>
                </a:solidFill>
              </a:rPr>
              <a:t> </a:t>
            </a:r>
            <a:r>
              <a:rPr lang="ru-RU" sz="2400" dirty="0" err="1" smtClean="0">
                <a:solidFill>
                  <a:srgbClr val="FFFF00"/>
                </a:solidFill>
              </a:rPr>
              <a:t>дуже</a:t>
            </a:r>
            <a:r>
              <a:rPr lang="ru-RU" sz="2400" dirty="0" smtClean="0">
                <a:solidFill>
                  <a:srgbClr val="FFFF00"/>
                </a:solidFill>
              </a:rPr>
              <a:t> </a:t>
            </a:r>
            <a:r>
              <a:rPr lang="ru-RU" sz="2400" dirty="0" err="1" smtClean="0">
                <a:solidFill>
                  <a:srgbClr val="FFFF00"/>
                </a:solidFill>
              </a:rPr>
              <a:t>низької</a:t>
            </a:r>
            <a:r>
              <a:rPr lang="ru-RU" sz="2400" dirty="0" smtClean="0">
                <a:solidFill>
                  <a:srgbClr val="FFFF00"/>
                </a:solidFill>
              </a:rPr>
              <a:t> </a:t>
            </a:r>
            <a:r>
              <a:rPr lang="ru-RU" sz="2400" dirty="0" err="1" smtClean="0">
                <a:solidFill>
                  <a:srgbClr val="FFFF00"/>
                </a:solidFill>
              </a:rPr>
              <a:t>теплопровідності</a:t>
            </a:r>
            <a:r>
              <a:rPr lang="ru-RU" sz="2400" dirty="0" smtClean="0">
                <a:solidFill>
                  <a:srgbClr val="FFFF00"/>
                </a:solidFill>
              </a:rPr>
              <a:t> </a:t>
            </a:r>
            <a:r>
              <a:rPr lang="ru-RU" sz="2400" dirty="0" err="1" smtClean="0">
                <a:solidFill>
                  <a:srgbClr val="FFFF00"/>
                </a:solidFill>
              </a:rPr>
              <a:t>порід</a:t>
            </a:r>
            <a:r>
              <a:rPr lang="ru-RU" sz="2400" dirty="0" smtClean="0">
                <a:solidFill>
                  <a:srgbClr val="FFFF00"/>
                </a:solidFill>
              </a:rPr>
              <a:t>.</a:t>
            </a:r>
          </a:p>
          <a:p>
            <a:r>
              <a:rPr lang="ru-RU" sz="2400" dirty="0" err="1" smtClean="0">
                <a:solidFill>
                  <a:srgbClr val="FFFF00"/>
                </a:solidFill>
              </a:rPr>
              <a:t>Поверхню</a:t>
            </a:r>
            <a:r>
              <a:rPr lang="ru-RU" sz="2400" dirty="0" smtClean="0">
                <a:solidFill>
                  <a:srgbClr val="FFFF00"/>
                </a:solidFill>
              </a:rPr>
              <a:t> </a:t>
            </a:r>
            <a:r>
              <a:rPr lang="ru-RU" sz="2400" dirty="0" err="1" smtClean="0">
                <a:solidFill>
                  <a:srgbClr val="FFFF00"/>
                </a:solidFill>
              </a:rPr>
              <a:t>Меркурія</a:t>
            </a:r>
            <a:r>
              <a:rPr lang="ru-RU" sz="2400" dirty="0" smtClean="0">
                <a:solidFill>
                  <a:srgbClr val="FFFF00"/>
                </a:solidFill>
              </a:rPr>
              <a:t> </a:t>
            </a:r>
            <a:r>
              <a:rPr lang="ru-RU" sz="2400" dirty="0" err="1" smtClean="0">
                <a:solidFill>
                  <a:srgbClr val="FFFF00"/>
                </a:solidFill>
              </a:rPr>
              <a:t>вкрито</a:t>
            </a:r>
            <a:r>
              <a:rPr lang="ru-RU" sz="2400" dirty="0" smtClean="0">
                <a:solidFill>
                  <a:srgbClr val="FFFF00"/>
                </a:solidFill>
              </a:rPr>
              <a:t> </a:t>
            </a:r>
            <a:r>
              <a:rPr lang="ru-RU" sz="2400" dirty="0" err="1" smtClean="0">
                <a:solidFill>
                  <a:srgbClr val="FFFF00"/>
                </a:solidFill>
              </a:rPr>
              <a:t>подрібненою</a:t>
            </a:r>
            <a:r>
              <a:rPr lang="ru-RU" sz="2400" dirty="0" smtClean="0">
                <a:solidFill>
                  <a:srgbClr val="FFFF00"/>
                </a:solidFill>
              </a:rPr>
              <a:t> </a:t>
            </a:r>
            <a:r>
              <a:rPr lang="ru-RU" sz="2400" dirty="0" err="1" smtClean="0">
                <a:solidFill>
                  <a:srgbClr val="FFFF00"/>
                </a:solidFill>
              </a:rPr>
              <a:t>речовиною</a:t>
            </a:r>
            <a:r>
              <a:rPr lang="ru-RU" sz="2400" dirty="0" smtClean="0">
                <a:solidFill>
                  <a:srgbClr val="FFFF00"/>
                </a:solidFill>
              </a:rPr>
              <a:t> базальтового типу, вона </a:t>
            </a:r>
            <a:r>
              <a:rPr lang="ru-RU" sz="2400" dirty="0" err="1" smtClean="0">
                <a:solidFill>
                  <a:srgbClr val="FFFF00"/>
                </a:solidFill>
              </a:rPr>
              <a:t>досить</a:t>
            </a:r>
            <a:r>
              <a:rPr lang="ru-RU" sz="2400" dirty="0" smtClean="0">
                <a:solidFill>
                  <a:srgbClr val="FFFF00"/>
                </a:solidFill>
              </a:rPr>
              <a:t> темна. </a:t>
            </a:r>
            <a:r>
              <a:rPr lang="ru-RU" sz="2400" dirty="0" err="1" smtClean="0">
                <a:solidFill>
                  <a:srgbClr val="FFFF00"/>
                </a:solidFill>
              </a:rPr>
              <a:t>Судячи</a:t>
            </a:r>
            <a:r>
              <a:rPr lang="ru-RU" sz="2400" dirty="0" smtClean="0">
                <a:solidFill>
                  <a:srgbClr val="FFFF00"/>
                </a:solidFill>
              </a:rPr>
              <a:t> </a:t>
            </a:r>
            <a:r>
              <a:rPr lang="ru-RU" sz="2400" dirty="0" err="1" smtClean="0">
                <a:solidFill>
                  <a:srgbClr val="FFFF00"/>
                </a:solidFill>
              </a:rPr>
              <a:t>зі</a:t>
            </a:r>
            <a:r>
              <a:rPr lang="ru-RU" sz="2400" dirty="0" smtClean="0">
                <a:solidFill>
                  <a:srgbClr val="FFFF00"/>
                </a:solidFill>
              </a:rPr>
              <a:t> </a:t>
            </a:r>
            <a:r>
              <a:rPr lang="ru-RU" sz="2400" dirty="0" err="1" smtClean="0">
                <a:solidFill>
                  <a:srgbClr val="FFFF00"/>
                </a:solidFill>
              </a:rPr>
              <a:t>спостережень</a:t>
            </a:r>
            <a:r>
              <a:rPr lang="ru-RU" sz="2400" dirty="0" smtClean="0">
                <a:solidFill>
                  <a:srgbClr val="FFFF00"/>
                </a:solidFill>
              </a:rPr>
              <a:t> </a:t>
            </a:r>
            <a:r>
              <a:rPr lang="ru-RU" sz="2400" dirty="0" err="1" smtClean="0">
                <a:solidFill>
                  <a:srgbClr val="FFFF00"/>
                </a:solidFill>
              </a:rPr>
              <a:t>із</a:t>
            </a:r>
            <a:r>
              <a:rPr lang="ru-RU" sz="2400" dirty="0" smtClean="0">
                <a:solidFill>
                  <a:srgbClr val="FFFF00"/>
                </a:solidFill>
              </a:rPr>
              <a:t> </a:t>
            </a:r>
            <a:r>
              <a:rPr lang="ru-RU" sz="2400" dirty="0" err="1" smtClean="0">
                <a:solidFill>
                  <a:srgbClr val="FFFF00"/>
                </a:solidFill>
              </a:rPr>
              <a:t>Землі</a:t>
            </a:r>
            <a:r>
              <a:rPr lang="ru-RU" sz="2400" dirty="0" smtClean="0">
                <a:solidFill>
                  <a:srgbClr val="FFFF00"/>
                </a:solidFill>
              </a:rPr>
              <a:t> і </a:t>
            </a:r>
            <a:r>
              <a:rPr lang="ru-RU" sz="2400" dirty="0" err="1" smtClean="0">
                <a:solidFill>
                  <a:srgbClr val="FFFF00"/>
                </a:solidFill>
              </a:rPr>
              <a:t>фотографій</a:t>
            </a:r>
            <a:r>
              <a:rPr lang="ru-RU" sz="2400" dirty="0" smtClean="0">
                <a:solidFill>
                  <a:srgbClr val="FFFF00"/>
                </a:solidFill>
              </a:rPr>
              <a:t> з </a:t>
            </a:r>
            <a:r>
              <a:rPr lang="ru-RU" sz="2400" dirty="0" err="1" smtClean="0">
                <a:solidFill>
                  <a:srgbClr val="FFFF00"/>
                </a:solidFill>
              </a:rPr>
              <a:t>космічних</a:t>
            </a:r>
            <a:r>
              <a:rPr lang="ru-RU" sz="2400" dirty="0" smtClean="0">
                <a:solidFill>
                  <a:srgbClr val="FFFF00"/>
                </a:solidFill>
              </a:rPr>
              <a:t> </a:t>
            </a:r>
            <a:r>
              <a:rPr lang="ru-RU" sz="2400" dirty="0" err="1" smtClean="0">
                <a:solidFill>
                  <a:srgbClr val="FFFF00"/>
                </a:solidFill>
              </a:rPr>
              <a:t>апаратів</a:t>
            </a:r>
            <a:r>
              <a:rPr lang="ru-RU" sz="2400" dirty="0" smtClean="0">
                <a:solidFill>
                  <a:srgbClr val="FFFF00"/>
                </a:solidFill>
              </a:rPr>
              <a:t>, вона в </a:t>
            </a:r>
            <a:r>
              <a:rPr lang="ru-RU" sz="2400" dirty="0" err="1" smtClean="0">
                <a:solidFill>
                  <a:srgbClr val="FFFF00"/>
                </a:solidFill>
              </a:rPr>
              <a:t>цілому</a:t>
            </a:r>
            <a:r>
              <a:rPr lang="ru-RU" sz="2400" dirty="0" smtClean="0">
                <a:solidFill>
                  <a:srgbClr val="FFFF00"/>
                </a:solidFill>
              </a:rPr>
              <a:t> схожа на </a:t>
            </a:r>
            <a:r>
              <a:rPr lang="ru-RU" sz="2400" dirty="0" err="1" smtClean="0">
                <a:solidFill>
                  <a:srgbClr val="FFFF00"/>
                </a:solidFill>
              </a:rPr>
              <a:t>поверхню</a:t>
            </a:r>
            <a:r>
              <a:rPr lang="ru-RU" sz="2400" dirty="0" smtClean="0">
                <a:solidFill>
                  <a:srgbClr val="FFFF00"/>
                </a:solidFill>
              </a:rPr>
              <a:t> </a:t>
            </a:r>
            <a:r>
              <a:rPr lang="ru-RU" sz="2400" dirty="0" err="1" smtClean="0">
                <a:solidFill>
                  <a:srgbClr val="FFFF00"/>
                </a:solidFill>
              </a:rPr>
              <a:t>Місяця</a:t>
            </a:r>
            <a:r>
              <a:rPr lang="ru-RU" sz="2400" dirty="0" smtClean="0">
                <a:solidFill>
                  <a:srgbClr val="FFFF00"/>
                </a:solidFill>
              </a:rPr>
              <a:t>, </a:t>
            </a:r>
            <a:r>
              <a:rPr lang="ru-RU" sz="2400" dirty="0" err="1" smtClean="0">
                <a:solidFill>
                  <a:srgbClr val="FFFF00"/>
                </a:solidFill>
              </a:rPr>
              <a:t>хоча</a:t>
            </a:r>
            <a:r>
              <a:rPr lang="ru-RU" sz="2400" dirty="0" smtClean="0">
                <a:solidFill>
                  <a:srgbClr val="FFFF00"/>
                </a:solidFill>
              </a:rPr>
              <a:t> контраст </a:t>
            </a:r>
            <a:r>
              <a:rPr lang="ru-RU" sz="2400" dirty="0" err="1" smtClean="0">
                <a:solidFill>
                  <a:srgbClr val="FFFF00"/>
                </a:solidFill>
              </a:rPr>
              <a:t>між</a:t>
            </a:r>
            <a:r>
              <a:rPr lang="ru-RU" sz="2400" dirty="0" smtClean="0">
                <a:solidFill>
                  <a:srgbClr val="FFFF00"/>
                </a:solidFill>
              </a:rPr>
              <a:t> </a:t>
            </a:r>
            <a:r>
              <a:rPr lang="ru-RU" sz="2400" dirty="0" err="1" smtClean="0">
                <a:solidFill>
                  <a:srgbClr val="FFFF00"/>
                </a:solidFill>
              </a:rPr>
              <a:t>темними</a:t>
            </a:r>
            <a:r>
              <a:rPr lang="ru-RU" sz="2400" dirty="0" smtClean="0">
                <a:solidFill>
                  <a:srgbClr val="FFFF00"/>
                </a:solidFill>
              </a:rPr>
              <a:t> і </a:t>
            </a:r>
            <a:r>
              <a:rPr lang="ru-RU" sz="2400" dirty="0" err="1" smtClean="0">
                <a:solidFill>
                  <a:srgbClr val="FFFF00"/>
                </a:solidFill>
              </a:rPr>
              <a:t>світлими</a:t>
            </a:r>
            <a:r>
              <a:rPr lang="ru-RU" sz="2400" dirty="0" smtClean="0">
                <a:solidFill>
                  <a:srgbClr val="FFFF00"/>
                </a:solidFill>
              </a:rPr>
              <a:t> </a:t>
            </a:r>
            <a:r>
              <a:rPr lang="ru-RU" sz="2400" dirty="0" err="1" smtClean="0">
                <a:solidFill>
                  <a:srgbClr val="FFFF00"/>
                </a:solidFill>
              </a:rPr>
              <a:t>ділянками</a:t>
            </a:r>
            <a:r>
              <a:rPr lang="ru-RU" sz="2400" dirty="0" smtClean="0">
                <a:solidFill>
                  <a:srgbClr val="FFFF00"/>
                </a:solidFill>
              </a:rPr>
              <a:t> </a:t>
            </a:r>
            <a:r>
              <a:rPr lang="ru-RU" sz="2400" dirty="0" err="1" smtClean="0">
                <a:solidFill>
                  <a:srgbClr val="FFFF00"/>
                </a:solidFill>
              </a:rPr>
              <a:t>менш</a:t>
            </a:r>
            <a:r>
              <a:rPr lang="ru-RU" sz="2400" dirty="0" smtClean="0">
                <a:solidFill>
                  <a:srgbClr val="FFFF00"/>
                </a:solidFill>
              </a:rPr>
              <a:t> </a:t>
            </a:r>
            <a:r>
              <a:rPr lang="ru-RU" sz="2400" dirty="0" err="1" smtClean="0">
                <a:solidFill>
                  <a:srgbClr val="FFFF00"/>
                </a:solidFill>
              </a:rPr>
              <a:t>помітнийЗгідно</a:t>
            </a:r>
            <a:r>
              <a:rPr lang="ru-RU" sz="2400" dirty="0" smtClean="0">
                <a:solidFill>
                  <a:srgbClr val="FFFF00"/>
                </a:solidFill>
              </a:rPr>
              <a:t> з </a:t>
            </a:r>
            <a:r>
              <a:rPr lang="ru-RU" sz="2400" dirty="0" err="1" smtClean="0">
                <a:solidFill>
                  <a:srgbClr val="FFFF00"/>
                </a:solidFill>
              </a:rPr>
              <a:t>останніми</a:t>
            </a:r>
            <a:r>
              <a:rPr lang="ru-RU" sz="2400" dirty="0" smtClean="0">
                <a:solidFill>
                  <a:srgbClr val="FFFF00"/>
                </a:solidFill>
              </a:rPr>
              <a:t> </a:t>
            </a:r>
            <a:r>
              <a:rPr lang="ru-RU" sz="2400" dirty="0" err="1" smtClean="0">
                <a:solidFill>
                  <a:srgbClr val="FFFF00"/>
                </a:solidFill>
              </a:rPr>
              <a:t>даними</a:t>
            </a:r>
            <a:r>
              <a:rPr lang="ru-RU" sz="2400" dirty="0" smtClean="0">
                <a:solidFill>
                  <a:srgbClr val="FFFF00"/>
                </a:solidFill>
              </a:rPr>
              <a:t> </a:t>
            </a:r>
            <a:r>
              <a:rPr lang="ru-RU" sz="2400" dirty="0" err="1" smtClean="0">
                <a:solidFill>
                  <a:srgbClr val="FFFF00"/>
                </a:solidFill>
              </a:rPr>
              <a:t>наукової</a:t>
            </a:r>
            <a:r>
              <a:rPr lang="ru-RU" sz="2400" dirty="0" smtClean="0">
                <a:solidFill>
                  <a:srgbClr val="FFFF00"/>
                </a:solidFill>
              </a:rPr>
              <a:t> </a:t>
            </a:r>
            <a:r>
              <a:rPr lang="ru-RU" sz="2400" dirty="0" err="1" smtClean="0">
                <a:solidFill>
                  <a:srgbClr val="FFFF00"/>
                </a:solidFill>
              </a:rPr>
              <a:t>місії</a:t>
            </a:r>
            <a:r>
              <a:rPr lang="ru-RU" sz="2400" dirty="0" smtClean="0">
                <a:solidFill>
                  <a:srgbClr val="FFFF00"/>
                </a:solidFill>
              </a:rPr>
              <a:t> MESSENGER, на </a:t>
            </a:r>
            <a:r>
              <a:rPr lang="ru-RU" sz="2400" dirty="0" err="1" smtClean="0">
                <a:solidFill>
                  <a:srgbClr val="FFFF00"/>
                </a:solidFill>
              </a:rPr>
              <a:t>поверхні</a:t>
            </a:r>
            <a:r>
              <a:rPr lang="ru-RU" sz="2400" dirty="0" smtClean="0">
                <a:solidFill>
                  <a:srgbClr val="FFFF00"/>
                </a:solidFill>
              </a:rPr>
              <a:t> </a:t>
            </a:r>
            <a:r>
              <a:rPr lang="ru-RU" sz="2400" dirty="0" err="1" smtClean="0">
                <a:solidFill>
                  <a:srgbClr val="FFFF00"/>
                </a:solidFill>
              </a:rPr>
              <a:t>планети</a:t>
            </a:r>
            <a:r>
              <a:rPr lang="ru-RU" sz="2400" dirty="0" smtClean="0">
                <a:solidFill>
                  <a:srgbClr val="FFFF00"/>
                </a:solidFill>
              </a:rPr>
              <a:t> </a:t>
            </a:r>
            <a:r>
              <a:rPr lang="ru-RU" sz="2400" dirty="0" err="1" smtClean="0">
                <a:solidFill>
                  <a:srgbClr val="FFFF00"/>
                </a:solidFill>
              </a:rPr>
              <a:t>біля</a:t>
            </a:r>
            <a:r>
              <a:rPr lang="ru-RU" sz="2400" dirty="0" smtClean="0">
                <a:solidFill>
                  <a:srgbClr val="FFFF00"/>
                </a:solidFill>
              </a:rPr>
              <a:t> </a:t>
            </a:r>
            <a:r>
              <a:rPr lang="ru-RU" sz="2400" dirty="0" err="1" smtClean="0">
                <a:solidFill>
                  <a:srgbClr val="FFFF00"/>
                </a:solidFill>
              </a:rPr>
              <a:t>Південного</a:t>
            </a:r>
            <a:r>
              <a:rPr lang="ru-RU" sz="2400" dirty="0" smtClean="0">
                <a:solidFill>
                  <a:srgbClr val="FFFF00"/>
                </a:solidFill>
              </a:rPr>
              <a:t> Полюсу </a:t>
            </a:r>
            <a:r>
              <a:rPr lang="ru-RU" sz="2400" dirty="0" err="1" smtClean="0">
                <a:solidFill>
                  <a:srgbClr val="FFFF00"/>
                </a:solidFill>
              </a:rPr>
              <a:t>можливе</a:t>
            </a:r>
            <a:r>
              <a:rPr lang="ru-RU" sz="2400" dirty="0" smtClean="0">
                <a:solidFill>
                  <a:srgbClr val="FFFF00"/>
                </a:solidFill>
              </a:rPr>
              <a:t> </a:t>
            </a:r>
            <a:r>
              <a:rPr lang="ru-RU" sz="2400" dirty="0" err="1" smtClean="0">
                <a:solidFill>
                  <a:srgbClr val="FFFF00"/>
                </a:solidFill>
              </a:rPr>
              <a:t>існування</a:t>
            </a:r>
            <a:r>
              <a:rPr lang="ru-RU" sz="2400" dirty="0" smtClean="0">
                <a:solidFill>
                  <a:srgbClr val="FFFF00"/>
                </a:solidFill>
              </a:rPr>
              <a:t> </a:t>
            </a:r>
            <a:r>
              <a:rPr lang="ru-RU" sz="2400" dirty="0" err="1" smtClean="0">
                <a:solidFill>
                  <a:srgbClr val="FFFF00"/>
                </a:solidFill>
              </a:rPr>
              <a:t>регіонів</a:t>
            </a:r>
            <a:r>
              <a:rPr lang="ru-RU" sz="2400" dirty="0" smtClean="0">
                <a:solidFill>
                  <a:srgbClr val="FFFF00"/>
                </a:solidFill>
              </a:rPr>
              <a:t>, </a:t>
            </a:r>
            <a:r>
              <a:rPr lang="ru-RU" sz="2400" dirty="0" err="1" smtClean="0">
                <a:solidFill>
                  <a:srgbClr val="FFFF00"/>
                </a:solidFill>
              </a:rPr>
              <a:t>вкритих</a:t>
            </a:r>
            <a:r>
              <a:rPr lang="ru-RU" sz="2400" dirty="0" smtClean="0">
                <a:solidFill>
                  <a:srgbClr val="FFFF00"/>
                </a:solidFill>
              </a:rPr>
              <a:t> </a:t>
            </a:r>
            <a:r>
              <a:rPr lang="ru-RU" sz="2400" dirty="0" err="1" smtClean="0">
                <a:solidFill>
                  <a:srgbClr val="FFFF00"/>
                </a:solidFill>
              </a:rPr>
              <a:t>водяним</a:t>
            </a:r>
            <a:r>
              <a:rPr lang="ru-RU" sz="2400" dirty="0" smtClean="0">
                <a:solidFill>
                  <a:srgbClr val="FFFF00"/>
                </a:solidFill>
              </a:rPr>
              <a:t> </a:t>
            </a:r>
            <a:r>
              <a:rPr lang="ru-RU" sz="2400" dirty="0" err="1" smtClean="0">
                <a:solidFill>
                  <a:srgbClr val="FFFF00"/>
                </a:solidFill>
              </a:rPr>
              <a:t>льодом</a:t>
            </a:r>
            <a:r>
              <a:rPr lang="ru-RU" sz="2400" dirty="0" smtClean="0">
                <a:solidFill>
                  <a:srgbClr val="FFFF00"/>
                </a:solidFill>
              </a:rPr>
              <a:t>, </a:t>
            </a:r>
            <a:r>
              <a:rPr lang="ru-RU" sz="2400" dirty="0" err="1" smtClean="0">
                <a:solidFill>
                  <a:srgbClr val="FFFF00"/>
                </a:solidFill>
              </a:rPr>
              <a:t>незважаючи</a:t>
            </a:r>
            <a:r>
              <a:rPr lang="ru-RU" sz="2400" dirty="0" smtClean="0">
                <a:solidFill>
                  <a:srgbClr val="FFFF00"/>
                </a:solidFill>
              </a:rPr>
              <a:t> на </a:t>
            </a:r>
            <a:r>
              <a:rPr lang="ru-RU" sz="2400" dirty="0" err="1" smtClean="0">
                <a:solidFill>
                  <a:srgbClr val="FFFF00"/>
                </a:solidFill>
              </a:rPr>
              <a:t>близькість</a:t>
            </a:r>
            <a:r>
              <a:rPr lang="ru-RU" sz="2400" dirty="0" smtClean="0">
                <a:solidFill>
                  <a:srgbClr val="FFFF00"/>
                </a:solidFill>
              </a:rPr>
              <a:t> до </a:t>
            </a:r>
            <a:r>
              <a:rPr lang="ru-RU" sz="2400" dirty="0" err="1" smtClean="0">
                <a:solidFill>
                  <a:srgbClr val="FFFF00"/>
                </a:solidFill>
              </a:rPr>
              <a:t>Сонця</a:t>
            </a:r>
            <a:r>
              <a:rPr lang="ru-RU" sz="2400" dirty="0" smtClean="0">
                <a:solidFill>
                  <a:srgbClr val="FFFF00"/>
                </a:solidFill>
              </a:rPr>
              <a:t>. </a:t>
            </a:r>
            <a:r>
              <a:rPr lang="ru-RU" sz="2400" dirty="0" err="1" smtClean="0">
                <a:solidFill>
                  <a:srgbClr val="FFFF00"/>
                </a:solidFill>
              </a:rPr>
              <a:t>Це</a:t>
            </a:r>
            <a:r>
              <a:rPr lang="ru-RU" sz="2400" dirty="0" smtClean="0">
                <a:solidFill>
                  <a:srgbClr val="FFFF00"/>
                </a:solidFill>
              </a:rPr>
              <a:t> </a:t>
            </a:r>
            <a:r>
              <a:rPr lang="ru-RU" sz="2400" dirty="0" err="1" smtClean="0">
                <a:solidFill>
                  <a:srgbClr val="FFFF00"/>
                </a:solidFill>
              </a:rPr>
              <a:t>пояснюється</a:t>
            </a:r>
            <a:r>
              <a:rPr lang="ru-RU" sz="2400" dirty="0" smtClean="0">
                <a:solidFill>
                  <a:srgbClr val="FFFF00"/>
                </a:solidFill>
              </a:rPr>
              <a:t> </a:t>
            </a:r>
            <a:r>
              <a:rPr lang="ru-RU" sz="2400" dirty="0" err="1" smtClean="0">
                <a:solidFill>
                  <a:srgbClr val="FFFF00"/>
                </a:solidFill>
              </a:rPr>
              <a:t>постійним</a:t>
            </a:r>
            <a:r>
              <a:rPr lang="ru-RU" sz="2400" dirty="0" smtClean="0">
                <a:solidFill>
                  <a:srgbClr val="FFFF00"/>
                </a:solidFill>
              </a:rPr>
              <a:t> </a:t>
            </a:r>
            <a:r>
              <a:rPr lang="ru-RU" sz="2400" dirty="0" err="1" smtClean="0">
                <a:solidFill>
                  <a:srgbClr val="FFFF00"/>
                </a:solidFill>
              </a:rPr>
              <a:t>перебуванням</a:t>
            </a:r>
            <a:r>
              <a:rPr lang="ru-RU" sz="2400" dirty="0" smtClean="0">
                <a:solidFill>
                  <a:srgbClr val="FFFF00"/>
                </a:solidFill>
              </a:rPr>
              <a:t> </a:t>
            </a:r>
            <a:r>
              <a:rPr lang="ru-RU" sz="2400" dirty="0" err="1" smtClean="0">
                <a:solidFill>
                  <a:srgbClr val="FFFF00"/>
                </a:solidFill>
              </a:rPr>
              <a:t>цих</a:t>
            </a:r>
            <a:r>
              <a:rPr lang="ru-RU" sz="2400" dirty="0" smtClean="0">
                <a:solidFill>
                  <a:srgbClr val="FFFF00"/>
                </a:solidFill>
              </a:rPr>
              <a:t> </a:t>
            </a:r>
            <a:r>
              <a:rPr lang="ru-RU" sz="2400" dirty="0" err="1" smtClean="0">
                <a:solidFill>
                  <a:srgbClr val="FFFF00"/>
                </a:solidFill>
              </a:rPr>
              <a:t>ділянок</a:t>
            </a:r>
            <a:r>
              <a:rPr lang="ru-RU" sz="2400" dirty="0" smtClean="0">
                <a:solidFill>
                  <a:srgbClr val="FFFF00"/>
                </a:solidFill>
              </a:rPr>
              <a:t> у </a:t>
            </a:r>
            <a:r>
              <a:rPr lang="ru-RU" sz="2400" dirty="0" err="1" smtClean="0">
                <a:solidFill>
                  <a:srgbClr val="FFFF00"/>
                </a:solidFill>
              </a:rPr>
              <a:t>тіні</a:t>
            </a:r>
            <a:r>
              <a:rPr lang="ru-RU" sz="2400" dirty="0" smtClean="0">
                <a:solidFill>
                  <a:srgbClr val="FFFF00"/>
                </a:solidFill>
              </a:rPr>
              <a:t>.</a:t>
            </a:r>
            <a:endParaRPr lang="ru-RU" sz="2400" dirty="0">
              <a:solidFill>
                <a:srgbClr val="FFFF00"/>
              </a:solidFill>
            </a:endParaRPr>
          </a:p>
        </p:txBody>
      </p:sp>
    </p:spTree>
    <p:extLst>
      <p:ext uri="{BB962C8B-B14F-4D97-AF65-F5344CB8AC3E}">
        <p14:creationId xmlns:p14="http://schemas.microsoft.com/office/powerpoint/2010/main" val="245878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543"/>
            <a:ext cx="12192000" cy="6893543"/>
          </a:xfrm>
        </p:spPr>
      </p:pic>
      <p:sp>
        <p:nvSpPr>
          <p:cNvPr id="2" name="Заголовок 1"/>
          <p:cNvSpPr>
            <a:spLocks noGrp="1"/>
          </p:cNvSpPr>
          <p:nvPr>
            <p:ph type="title"/>
          </p:nvPr>
        </p:nvSpPr>
        <p:spPr>
          <a:xfrm>
            <a:off x="0" y="-35542"/>
            <a:ext cx="12137409" cy="1700569"/>
          </a:xfrm>
        </p:spPr>
        <p:txBody>
          <a:bodyPr>
            <a:normAutofit/>
          </a:bodyPr>
          <a:lstStyle/>
          <a:p>
            <a:pPr algn="ctr"/>
            <a:r>
              <a:rPr lang="ru-RU" sz="5400" b="1" dirty="0">
                <a:solidFill>
                  <a:srgbClr val="FFFF00"/>
                </a:solidFill>
              </a:rPr>
              <a:t>Атмосфера і </a:t>
            </a:r>
            <a:r>
              <a:rPr lang="ru-RU" sz="5400" b="1" dirty="0" err="1">
                <a:solidFill>
                  <a:srgbClr val="FFFF00"/>
                </a:solidFill>
              </a:rPr>
              <a:t>фізичні</a:t>
            </a:r>
            <a:r>
              <a:rPr lang="ru-RU" sz="5400" b="1" dirty="0">
                <a:solidFill>
                  <a:srgbClr val="FFFF00"/>
                </a:solidFill>
              </a:rPr>
              <a:t> поля</a:t>
            </a:r>
            <a:endParaRPr lang="ru-RU" sz="5400" dirty="0">
              <a:solidFill>
                <a:srgbClr val="FFFF00"/>
              </a:solidFill>
            </a:endParaRPr>
          </a:p>
        </p:txBody>
      </p:sp>
      <p:sp>
        <p:nvSpPr>
          <p:cNvPr id="5" name="TextBox 4"/>
          <p:cNvSpPr txBox="1"/>
          <p:nvPr/>
        </p:nvSpPr>
        <p:spPr>
          <a:xfrm>
            <a:off x="-54592" y="1187354"/>
            <a:ext cx="12192001" cy="5632311"/>
          </a:xfrm>
          <a:prstGeom prst="rect">
            <a:avLst/>
          </a:prstGeom>
          <a:noFill/>
        </p:spPr>
        <p:txBody>
          <a:bodyPr wrap="square" rtlCol="0">
            <a:spAutoFit/>
          </a:bodyPr>
          <a:lstStyle/>
          <a:p>
            <a:r>
              <a:rPr lang="ru-RU" sz="3600" dirty="0">
                <a:solidFill>
                  <a:srgbClr val="FFFF00"/>
                </a:solidFill>
              </a:rPr>
              <a:t>Над </a:t>
            </a:r>
            <a:r>
              <a:rPr lang="ru-RU" sz="3600" dirty="0" err="1">
                <a:solidFill>
                  <a:srgbClr val="FFFF00"/>
                </a:solidFill>
              </a:rPr>
              <a:t>поверхнею</a:t>
            </a:r>
            <a:r>
              <a:rPr lang="ru-RU" sz="3600" dirty="0">
                <a:solidFill>
                  <a:srgbClr val="FFFF00"/>
                </a:solidFill>
              </a:rPr>
              <a:t> </a:t>
            </a:r>
            <a:r>
              <a:rPr lang="ru-RU" sz="3600" dirty="0" err="1">
                <a:solidFill>
                  <a:srgbClr val="FFFF00"/>
                </a:solidFill>
              </a:rPr>
              <a:t>Меркурія</a:t>
            </a:r>
            <a:r>
              <a:rPr lang="ru-RU" sz="3600" dirty="0">
                <a:solidFill>
                  <a:srgbClr val="FFFF00"/>
                </a:solidFill>
              </a:rPr>
              <a:t> є </a:t>
            </a:r>
            <a:r>
              <a:rPr lang="ru-RU" sz="3600" dirty="0" err="1">
                <a:solidFill>
                  <a:srgbClr val="FFFF00"/>
                </a:solidFill>
              </a:rPr>
              <a:t>сліди</a:t>
            </a:r>
            <a:r>
              <a:rPr lang="ru-RU" sz="3600" dirty="0">
                <a:solidFill>
                  <a:srgbClr val="FFFF00"/>
                </a:solidFill>
              </a:rPr>
              <a:t> </a:t>
            </a:r>
            <a:r>
              <a:rPr lang="ru-RU" sz="3600" dirty="0" err="1">
                <a:solidFill>
                  <a:srgbClr val="FFFF00"/>
                </a:solidFill>
              </a:rPr>
              <a:t>дуже</a:t>
            </a:r>
            <a:r>
              <a:rPr lang="ru-RU" sz="3600" dirty="0">
                <a:solidFill>
                  <a:srgbClr val="FFFF00"/>
                </a:solidFill>
              </a:rPr>
              <a:t> </a:t>
            </a:r>
            <a:r>
              <a:rPr lang="ru-RU" sz="3600" dirty="0" err="1">
                <a:solidFill>
                  <a:srgbClr val="FFFF00"/>
                </a:solidFill>
              </a:rPr>
              <a:t>розрідженої</a:t>
            </a:r>
            <a:r>
              <a:rPr lang="ru-RU" sz="3600" dirty="0">
                <a:solidFill>
                  <a:srgbClr val="FFFF00"/>
                </a:solidFill>
              </a:rPr>
              <a:t> </a:t>
            </a:r>
            <a:r>
              <a:rPr lang="ru-RU" sz="3600" dirty="0" err="1">
                <a:solidFill>
                  <a:srgbClr val="FFFF00"/>
                </a:solidFill>
              </a:rPr>
              <a:t>атмосфери</a:t>
            </a:r>
            <a:r>
              <a:rPr lang="ru-RU" sz="3600" dirty="0">
                <a:solidFill>
                  <a:srgbClr val="FFFF00"/>
                </a:solidFill>
              </a:rPr>
              <a:t>, </a:t>
            </a:r>
            <a:r>
              <a:rPr lang="ru-RU" sz="3600" dirty="0" err="1">
                <a:solidFill>
                  <a:srgbClr val="FFFF00"/>
                </a:solidFill>
              </a:rPr>
              <a:t>що</a:t>
            </a:r>
            <a:r>
              <a:rPr lang="ru-RU" sz="3600" dirty="0">
                <a:solidFill>
                  <a:srgbClr val="FFFF00"/>
                </a:solidFill>
              </a:rPr>
              <a:t> </a:t>
            </a:r>
            <a:r>
              <a:rPr lang="ru-RU" sz="3600" dirty="0" err="1">
                <a:solidFill>
                  <a:srgbClr val="FFFF00"/>
                </a:solidFill>
              </a:rPr>
              <a:t>містить</a:t>
            </a:r>
            <a:r>
              <a:rPr lang="ru-RU" sz="3600" dirty="0">
                <a:solidFill>
                  <a:srgbClr val="FFFF00"/>
                </a:solidFill>
              </a:rPr>
              <a:t>, </a:t>
            </a:r>
            <a:r>
              <a:rPr lang="ru-RU" sz="3600" dirty="0" err="1">
                <a:solidFill>
                  <a:srgbClr val="FFFF00"/>
                </a:solidFill>
              </a:rPr>
              <a:t>крім</a:t>
            </a:r>
            <a:r>
              <a:rPr lang="ru-RU" sz="3600" dirty="0">
                <a:solidFill>
                  <a:srgbClr val="FFFF00"/>
                </a:solidFill>
              </a:rPr>
              <a:t> </a:t>
            </a:r>
            <a:r>
              <a:rPr lang="ru-RU" sz="3600" dirty="0" err="1">
                <a:solidFill>
                  <a:srgbClr val="FFFF00"/>
                </a:solidFill>
              </a:rPr>
              <a:t>гелію</a:t>
            </a:r>
            <a:r>
              <a:rPr lang="ru-RU" sz="3600" dirty="0">
                <a:solidFill>
                  <a:srgbClr val="FFFF00"/>
                </a:solidFill>
              </a:rPr>
              <a:t>, </a:t>
            </a:r>
            <a:r>
              <a:rPr lang="ru-RU" sz="3600" dirty="0" err="1">
                <a:solidFill>
                  <a:srgbClr val="FFFF00"/>
                </a:solidFill>
              </a:rPr>
              <a:t>також</a:t>
            </a:r>
            <a:r>
              <a:rPr lang="ru-RU" sz="3600" dirty="0">
                <a:solidFill>
                  <a:srgbClr val="FFFF00"/>
                </a:solidFill>
              </a:rPr>
              <a:t> </a:t>
            </a:r>
            <a:r>
              <a:rPr lang="ru-RU" sz="3600" dirty="0" err="1">
                <a:solidFill>
                  <a:srgbClr val="FFFF00"/>
                </a:solidFill>
              </a:rPr>
              <a:t>водень</a:t>
            </a:r>
            <a:r>
              <a:rPr lang="ru-RU" sz="3600" dirty="0">
                <a:solidFill>
                  <a:srgbClr val="FFFF00"/>
                </a:solidFill>
              </a:rPr>
              <a:t>, </a:t>
            </a:r>
            <a:r>
              <a:rPr lang="ru-RU" sz="3600" dirty="0" err="1">
                <a:solidFill>
                  <a:srgbClr val="FFFF00"/>
                </a:solidFill>
              </a:rPr>
              <a:t>вуглекислий</a:t>
            </a:r>
            <a:r>
              <a:rPr lang="ru-RU" sz="3600" dirty="0">
                <a:solidFill>
                  <a:srgbClr val="FFFF00"/>
                </a:solidFill>
              </a:rPr>
              <a:t> газ, </a:t>
            </a:r>
            <a:r>
              <a:rPr lang="ru-RU" sz="3600" dirty="0" err="1">
                <a:solidFill>
                  <a:srgbClr val="FFFF00"/>
                </a:solidFill>
              </a:rPr>
              <a:t>вуглець</a:t>
            </a:r>
            <a:r>
              <a:rPr lang="ru-RU" sz="3600" dirty="0">
                <a:solidFill>
                  <a:srgbClr val="FFFF00"/>
                </a:solidFill>
              </a:rPr>
              <a:t>, </a:t>
            </a:r>
            <a:r>
              <a:rPr lang="ru-RU" sz="3600" dirty="0" err="1">
                <a:solidFill>
                  <a:srgbClr val="FFFF00"/>
                </a:solidFill>
              </a:rPr>
              <a:t>кисень</a:t>
            </a:r>
            <a:r>
              <a:rPr lang="ru-RU" sz="3600" dirty="0">
                <a:solidFill>
                  <a:srgbClr val="FFFF00"/>
                </a:solidFill>
              </a:rPr>
              <a:t> .</a:t>
            </a:r>
            <a:r>
              <a:rPr lang="ru-RU" sz="3600" dirty="0" err="1">
                <a:solidFill>
                  <a:srgbClr val="FFFF00"/>
                </a:solidFill>
              </a:rPr>
              <a:t>Близькість</a:t>
            </a:r>
            <a:r>
              <a:rPr lang="ru-RU" sz="3600" dirty="0">
                <a:solidFill>
                  <a:srgbClr val="FFFF00"/>
                </a:solidFill>
              </a:rPr>
              <a:t> </a:t>
            </a:r>
            <a:r>
              <a:rPr lang="ru-RU" sz="3600" dirty="0" err="1">
                <a:solidFill>
                  <a:srgbClr val="FFFF00"/>
                </a:solidFill>
              </a:rPr>
              <a:t>Сонця</a:t>
            </a:r>
            <a:r>
              <a:rPr lang="ru-RU" sz="3600" dirty="0">
                <a:solidFill>
                  <a:srgbClr val="FFFF00"/>
                </a:solidFill>
              </a:rPr>
              <a:t> </a:t>
            </a:r>
            <a:r>
              <a:rPr lang="ru-RU" sz="3600" dirty="0" err="1">
                <a:solidFill>
                  <a:srgbClr val="FFFF00"/>
                </a:solidFill>
              </a:rPr>
              <a:t>зумовлює</a:t>
            </a:r>
            <a:r>
              <a:rPr lang="ru-RU" sz="3600" dirty="0">
                <a:solidFill>
                  <a:srgbClr val="FFFF00"/>
                </a:solidFill>
              </a:rPr>
              <a:t> </a:t>
            </a:r>
            <a:r>
              <a:rPr lang="ru-RU" sz="3600" dirty="0" err="1">
                <a:solidFill>
                  <a:srgbClr val="FFFF00"/>
                </a:solidFill>
              </a:rPr>
              <a:t>суттєвий</a:t>
            </a:r>
            <a:r>
              <a:rPr lang="ru-RU" sz="3600" dirty="0">
                <a:solidFill>
                  <a:srgbClr val="FFFF00"/>
                </a:solidFill>
              </a:rPr>
              <a:t> </a:t>
            </a:r>
            <a:r>
              <a:rPr lang="ru-RU" sz="3600" dirty="0" err="1">
                <a:solidFill>
                  <a:srgbClr val="FFFF00"/>
                </a:solidFill>
              </a:rPr>
              <a:t>вплив</a:t>
            </a:r>
            <a:r>
              <a:rPr lang="ru-RU" sz="3600" dirty="0">
                <a:solidFill>
                  <a:srgbClr val="FFFF00"/>
                </a:solidFill>
              </a:rPr>
              <a:t> на </a:t>
            </a:r>
            <a:r>
              <a:rPr lang="ru-RU" sz="3600" dirty="0" err="1">
                <a:solidFill>
                  <a:srgbClr val="FFFF00"/>
                </a:solidFill>
              </a:rPr>
              <a:t>Меркурій</a:t>
            </a:r>
            <a:r>
              <a:rPr lang="ru-RU" sz="3600" dirty="0">
                <a:solidFill>
                  <a:srgbClr val="FFFF00"/>
                </a:solidFill>
              </a:rPr>
              <a:t> </a:t>
            </a:r>
            <a:r>
              <a:rPr lang="ru-RU" sz="3600" dirty="0" err="1">
                <a:solidFill>
                  <a:srgbClr val="FFFF00"/>
                </a:solidFill>
              </a:rPr>
              <a:t>сонячного</a:t>
            </a:r>
            <a:r>
              <a:rPr lang="ru-RU" sz="3600" dirty="0">
                <a:solidFill>
                  <a:srgbClr val="FFFF00"/>
                </a:solidFill>
              </a:rPr>
              <a:t> </a:t>
            </a:r>
            <a:r>
              <a:rPr lang="ru-RU" sz="3600" dirty="0" err="1">
                <a:solidFill>
                  <a:srgbClr val="FFFF00"/>
                </a:solidFill>
              </a:rPr>
              <a:t>вітру</a:t>
            </a:r>
            <a:r>
              <a:rPr lang="ru-RU" sz="3600" dirty="0">
                <a:solidFill>
                  <a:srgbClr val="FFFF00"/>
                </a:solidFill>
              </a:rPr>
              <a:t>. </a:t>
            </a:r>
            <a:r>
              <a:rPr lang="ru-RU" sz="3600" dirty="0" err="1">
                <a:solidFill>
                  <a:srgbClr val="FFFF00"/>
                </a:solidFill>
              </a:rPr>
              <a:t>Завдяки</a:t>
            </a:r>
            <a:r>
              <a:rPr lang="ru-RU" sz="3600" dirty="0">
                <a:solidFill>
                  <a:srgbClr val="FFFF00"/>
                </a:solidFill>
              </a:rPr>
              <a:t> </a:t>
            </a:r>
            <a:r>
              <a:rPr lang="ru-RU" sz="3600" dirty="0" err="1">
                <a:solidFill>
                  <a:srgbClr val="FFFF00"/>
                </a:solidFill>
              </a:rPr>
              <a:t>цій</a:t>
            </a:r>
            <a:r>
              <a:rPr lang="ru-RU" sz="3600" dirty="0">
                <a:solidFill>
                  <a:srgbClr val="FFFF00"/>
                </a:solidFill>
              </a:rPr>
              <a:t> </a:t>
            </a:r>
            <a:r>
              <a:rPr lang="ru-RU" sz="3600" dirty="0" err="1">
                <a:solidFill>
                  <a:srgbClr val="FFFF00"/>
                </a:solidFill>
              </a:rPr>
              <a:t>близькості</a:t>
            </a:r>
            <a:r>
              <a:rPr lang="ru-RU" sz="3600" dirty="0">
                <a:solidFill>
                  <a:srgbClr val="FFFF00"/>
                </a:solidFill>
              </a:rPr>
              <a:t> </a:t>
            </a:r>
            <a:r>
              <a:rPr lang="ru-RU" sz="3600" dirty="0" err="1">
                <a:solidFill>
                  <a:srgbClr val="FFFF00"/>
                </a:solidFill>
              </a:rPr>
              <a:t>значним</a:t>
            </a:r>
            <a:r>
              <a:rPr lang="ru-RU" sz="3600" dirty="0">
                <a:solidFill>
                  <a:srgbClr val="FFFF00"/>
                </a:solidFill>
              </a:rPr>
              <a:t> є і </a:t>
            </a:r>
            <a:r>
              <a:rPr lang="ru-RU" sz="3600" dirty="0" err="1">
                <a:solidFill>
                  <a:srgbClr val="FFFF00"/>
                </a:solidFill>
              </a:rPr>
              <a:t>припливний</a:t>
            </a:r>
            <a:r>
              <a:rPr lang="ru-RU" sz="3600" dirty="0">
                <a:solidFill>
                  <a:srgbClr val="FFFF00"/>
                </a:solidFill>
              </a:rPr>
              <a:t> </a:t>
            </a:r>
            <a:r>
              <a:rPr lang="ru-RU" sz="3600" dirty="0" err="1">
                <a:solidFill>
                  <a:srgbClr val="FFFF00"/>
                </a:solidFill>
              </a:rPr>
              <a:t>вплив</a:t>
            </a:r>
            <a:r>
              <a:rPr lang="ru-RU" sz="3600" dirty="0">
                <a:solidFill>
                  <a:srgbClr val="FFFF00"/>
                </a:solidFill>
              </a:rPr>
              <a:t> </a:t>
            </a:r>
            <a:r>
              <a:rPr lang="ru-RU" sz="3600" dirty="0" err="1">
                <a:solidFill>
                  <a:srgbClr val="FFFF00"/>
                </a:solidFill>
              </a:rPr>
              <a:t>Сонця</a:t>
            </a:r>
            <a:r>
              <a:rPr lang="ru-RU" sz="3600" dirty="0">
                <a:solidFill>
                  <a:srgbClr val="FFFF00"/>
                </a:solidFill>
              </a:rPr>
              <a:t> на </a:t>
            </a:r>
            <a:r>
              <a:rPr lang="ru-RU" sz="3600" dirty="0" err="1">
                <a:solidFill>
                  <a:srgbClr val="FFFF00"/>
                </a:solidFill>
              </a:rPr>
              <a:t>Меркурій</a:t>
            </a:r>
            <a:r>
              <a:rPr lang="ru-RU" sz="3600" dirty="0">
                <a:solidFill>
                  <a:srgbClr val="FFFF00"/>
                </a:solidFill>
              </a:rPr>
              <a:t>, </a:t>
            </a:r>
            <a:r>
              <a:rPr lang="ru-RU" sz="3600" dirty="0" err="1">
                <a:solidFill>
                  <a:srgbClr val="FFFF00"/>
                </a:solidFill>
              </a:rPr>
              <a:t>що</a:t>
            </a:r>
            <a:r>
              <a:rPr lang="ru-RU" sz="3600" dirty="0">
                <a:solidFill>
                  <a:srgbClr val="FFFF00"/>
                </a:solidFill>
              </a:rPr>
              <a:t> </a:t>
            </a:r>
            <a:r>
              <a:rPr lang="ru-RU" sz="3600" dirty="0" err="1">
                <a:solidFill>
                  <a:srgbClr val="FFFF00"/>
                </a:solidFill>
              </a:rPr>
              <a:t>має</a:t>
            </a:r>
            <a:r>
              <a:rPr lang="ru-RU" sz="3600" dirty="0">
                <a:solidFill>
                  <a:srgbClr val="FFFF00"/>
                </a:solidFill>
              </a:rPr>
              <a:t> </a:t>
            </a:r>
            <a:r>
              <a:rPr lang="ru-RU" sz="3600" dirty="0" err="1">
                <a:solidFill>
                  <a:srgbClr val="FFFF00"/>
                </a:solidFill>
              </a:rPr>
              <a:t>призводити</a:t>
            </a:r>
            <a:r>
              <a:rPr lang="ru-RU" sz="3600" dirty="0">
                <a:solidFill>
                  <a:srgbClr val="FFFF00"/>
                </a:solidFill>
              </a:rPr>
              <a:t> до </a:t>
            </a:r>
            <a:r>
              <a:rPr lang="ru-RU" sz="3600" dirty="0" err="1">
                <a:solidFill>
                  <a:srgbClr val="FFFF00"/>
                </a:solidFill>
              </a:rPr>
              <a:t>виникнення</a:t>
            </a:r>
            <a:r>
              <a:rPr lang="ru-RU" sz="3600" dirty="0">
                <a:solidFill>
                  <a:srgbClr val="FFFF00"/>
                </a:solidFill>
              </a:rPr>
              <a:t> над </a:t>
            </a:r>
            <a:r>
              <a:rPr lang="ru-RU" sz="3600" dirty="0" err="1">
                <a:solidFill>
                  <a:srgbClr val="FFFF00"/>
                </a:solidFill>
              </a:rPr>
              <a:t>поверхнею</a:t>
            </a:r>
            <a:r>
              <a:rPr lang="ru-RU" sz="3600" dirty="0">
                <a:solidFill>
                  <a:srgbClr val="FFFF00"/>
                </a:solidFill>
              </a:rPr>
              <a:t> </a:t>
            </a:r>
            <a:r>
              <a:rPr lang="ru-RU" sz="3600" dirty="0" err="1">
                <a:solidFill>
                  <a:srgbClr val="FFFF00"/>
                </a:solidFill>
              </a:rPr>
              <a:t>планети</a:t>
            </a:r>
            <a:r>
              <a:rPr lang="ru-RU" sz="3600" dirty="0">
                <a:solidFill>
                  <a:srgbClr val="FFFF00"/>
                </a:solidFill>
              </a:rPr>
              <a:t> </a:t>
            </a:r>
            <a:r>
              <a:rPr lang="ru-RU" sz="3600" dirty="0" err="1">
                <a:solidFill>
                  <a:srgbClr val="FFFF00"/>
                </a:solidFill>
              </a:rPr>
              <a:t>електричного</a:t>
            </a:r>
            <a:r>
              <a:rPr lang="ru-RU" sz="3600" dirty="0">
                <a:solidFill>
                  <a:srgbClr val="FFFF00"/>
                </a:solidFill>
              </a:rPr>
              <a:t> поля, </a:t>
            </a:r>
            <a:r>
              <a:rPr lang="ru-RU" sz="3600" dirty="0" err="1">
                <a:solidFill>
                  <a:srgbClr val="FFFF00"/>
                </a:solidFill>
              </a:rPr>
              <a:t>напруженість</a:t>
            </a:r>
            <a:r>
              <a:rPr lang="ru-RU" sz="3600" dirty="0">
                <a:solidFill>
                  <a:srgbClr val="FFFF00"/>
                </a:solidFill>
              </a:rPr>
              <a:t> </a:t>
            </a:r>
            <a:r>
              <a:rPr lang="ru-RU" sz="3600" dirty="0" err="1">
                <a:solidFill>
                  <a:srgbClr val="FFFF00"/>
                </a:solidFill>
              </a:rPr>
              <a:t>якого</a:t>
            </a:r>
            <a:r>
              <a:rPr lang="ru-RU" sz="3600" dirty="0">
                <a:solidFill>
                  <a:srgbClr val="FFFF00"/>
                </a:solidFill>
              </a:rPr>
              <a:t> </a:t>
            </a:r>
            <a:r>
              <a:rPr lang="ru-RU" sz="3600" dirty="0" err="1">
                <a:solidFill>
                  <a:srgbClr val="FFFF00"/>
                </a:solidFill>
              </a:rPr>
              <a:t>може</a:t>
            </a:r>
            <a:r>
              <a:rPr lang="ru-RU" sz="3600" dirty="0">
                <a:solidFill>
                  <a:srgbClr val="FFFF00"/>
                </a:solidFill>
              </a:rPr>
              <a:t> бути </a:t>
            </a:r>
            <a:r>
              <a:rPr lang="ru-RU" sz="3600" dirty="0" err="1">
                <a:solidFill>
                  <a:srgbClr val="FFFF00"/>
                </a:solidFill>
              </a:rPr>
              <a:t>приблизно</a:t>
            </a:r>
            <a:r>
              <a:rPr lang="ru-RU" sz="3600" dirty="0">
                <a:solidFill>
                  <a:srgbClr val="FFFF00"/>
                </a:solidFill>
              </a:rPr>
              <a:t> </a:t>
            </a:r>
            <a:r>
              <a:rPr lang="ru-RU" sz="3600" dirty="0" err="1">
                <a:solidFill>
                  <a:srgbClr val="FFFF00"/>
                </a:solidFill>
              </a:rPr>
              <a:t>вдвічі</a:t>
            </a:r>
            <a:r>
              <a:rPr lang="ru-RU" sz="3600" dirty="0">
                <a:solidFill>
                  <a:srgbClr val="FFFF00"/>
                </a:solidFill>
              </a:rPr>
              <a:t> </a:t>
            </a:r>
            <a:r>
              <a:rPr lang="ru-RU" sz="3600" dirty="0" err="1">
                <a:solidFill>
                  <a:srgbClr val="FFFF00"/>
                </a:solidFill>
              </a:rPr>
              <a:t>більшою</a:t>
            </a:r>
            <a:r>
              <a:rPr lang="ru-RU" sz="3600" dirty="0">
                <a:solidFill>
                  <a:srgbClr val="FFFF00"/>
                </a:solidFill>
              </a:rPr>
              <a:t>, </a:t>
            </a:r>
            <a:r>
              <a:rPr lang="ru-RU" sz="3600" dirty="0" err="1">
                <a:solidFill>
                  <a:srgbClr val="FFFF00"/>
                </a:solidFill>
              </a:rPr>
              <a:t>ніж</a:t>
            </a:r>
            <a:r>
              <a:rPr lang="ru-RU" sz="3600" dirty="0">
                <a:solidFill>
                  <a:srgbClr val="FFFF00"/>
                </a:solidFill>
              </a:rPr>
              <a:t> у «поля </a:t>
            </a:r>
            <a:r>
              <a:rPr lang="ru-RU" sz="3600" dirty="0" err="1">
                <a:solidFill>
                  <a:srgbClr val="FFFF00"/>
                </a:solidFill>
              </a:rPr>
              <a:t>ясної</a:t>
            </a:r>
            <a:r>
              <a:rPr lang="ru-RU" sz="3600" dirty="0">
                <a:solidFill>
                  <a:srgbClr val="FFFF00"/>
                </a:solidFill>
              </a:rPr>
              <a:t> погоди» над </a:t>
            </a:r>
            <a:r>
              <a:rPr lang="ru-RU" sz="3600" dirty="0" err="1">
                <a:solidFill>
                  <a:srgbClr val="FFFF00"/>
                </a:solidFill>
              </a:rPr>
              <a:t>поверхнею</a:t>
            </a:r>
            <a:r>
              <a:rPr lang="ru-RU" sz="3600" dirty="0">
                <a:solidFill>
                  <a:srgbClr val="FFFF00"/>
                </a:solidFill>
              </a:rPr>
              <a:t> </a:t>
            </a:r>
            <a:r>
              <a:rPr lang="ru-RU" sz="3600" dirty="0" err="1">
                <a:solidFill>
                  <a:srgbClr val="FFFF00"/>
                </a:solidFill>
              </a:rPr>
              <a:t>Землі</a:t>
            </a:r>
            <a:r>
              <a:rPr lang="ru-RU" sz="3600" dirty="0">
                <a:solidFill>
                  <a:srgbClr val="FFFF00"/>
                </a:solidFill>
              </a:rPr>
              <a:t>, і </a:t>
            </a:r>
            <a:r>
              <a:rPr lang="ru-RU" sz="3600" dirty="0" err="1">
                <a:solidFill>
                  <a:srgbClr val="FFFF00"/>
                </a:solidFill>
              </a:rPr>
              <a:t>відрізняється</a:t>
            </a:r>
            <a:r>
              <a:rPr lang="ru-RU" sz="3600" dirty="0">
                <a:solidFill>
                  <a:srgbClr val="FFFF00"/>
                </a:solidFill>
              </a:rPr>
              <a:t> </a:t>
            </a:r>
            <a:r>
              <a:rPr lang="ru-RU" sz="3600" dirty="0" err="1">
                <a:solidFill>
                  <a:srgbClr val="FFFF00"/>
                </a:solidFill>
              </a:rPr>
              <a:t>від</a:t>
            </a:r>
            <a:r>
              <a:rPr lang="ru-RU" sz="3600" dirty="0">
                <a:solidFill>
                  <a:srgbClr val="FFFF00"/>
                </a:solidFill>
              </a:rPr>
              <a:t> </a:t>
            </a:r>
            <a:r>
              <a:rPr lang="ru-RU" sz="3600" dirty="0" err="1">
                <a:solidFill>
                  <a:srgbClr val="FFFF00"/>
                </a:solidFill>
              </a:rPr>
              <a:t>останнього</a:t>
            </a:r>
            <a:r>
              <a:rPr lang="ru-RU" sz="3600" dirty="0">
                <a:solidFill>
                  <a:srgbClr val="FFFF00"/>
                </a:solidFill>
              </a:rPr>
              <a:t> </a:t>
            </a:r>
            <a:r>
              <a:rPr lang="ru-RU" sz="3600" dirty="0" err="1">
                <a:solidFill>
                  <a:srgbClr val="FFFF00"/>
                </a:solidFill>
              </a:rPr>
              <a:t>порівняною</a:t>
            </a:r>
            <a:r>
              <a:rPr lang="ru-RU" sz="3600" dirty="0">
                <a:solidFill>
                  <a:srgbClr val="FFFF00"/>
                </a:solidFill>
              </a:rPr>
              <a:t> </a:t>
            </a:r>
            <a:r>
              <a:rPr lang="ru-RU" sz="3600" dirty="0" err="1">
                <a:solidFill>
                  <a:srgbClr val="FFFF00"/>
                </a:solidFill>
              </a:rPr>
              <a:t>стабільністю</a:t>
            </a:r>
            <a:r>
              <a:rPr lang="ru-RU" sz="3600" dirty="0">
                <a:solidFill>
                  <a:srgbClr val="FFFF00"/>
                </a:solidFill>
              </a:rPr>
              <a:t>.</a:t>
            </a:r>
          </a:p>
        </p:txBody>
      </p:sp>
    </p:spTree>
    <p:extLst>
      <p:ext uri="{BB962C8B-B14F-4D97-AF65-F5344CB8AC3E}">
        <p14:creationId xmlns:p14="http://schemas.microsoft.com/office/powerpoint/2010/main" val="38063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091915" cy="6858000"/>
          </a:xfrm>
        </p:spPr>
        <p:txBody>
          <a:bodyPr>
            <a:normAutofit/>
          </a:bodyPr>
          <a:lstStyle/>
          <a:p>
            <a:pPr algn="ctr"/>
            <a:r>
              <a:rPr lang="ru-RU" sz="13800" b="1" dirty="0" err="1" smtClean="0">
                <a:solidFill>
                  <a:srgbClr val="FFFF00"/>
                </a:solidFill>
              </a:rPr>
              <a:t>Цікавий</a:t>
            </a:r>
            <a:r>
              <a:rPr lang="ru-RU" sz="13800" b="1" dirty="0" smtClean="0">
                <a:solidFill>
                  <a:srgbClr val="FFFF00"/>
                </a:solidFill>
              </a:rPr>
              <a:t> факт</a:t>
            </a:r>
            <a:endParaRPr lang="ru-RU" sz="13800" dirty="0">
              <a:solidFill>
                <a:srgbClr val="FFFF00"/>
              </a:solidFill>
            </a:endParaRPr>
          </a:p>
        </p:txBody>
      </p:sp>
    </p:spTree>
    <p:extLst>
      <p:ext uri="{BB962C8B-B14F-4D97-AF65-F5344CB8AC3E}">
        <p14:creationId xmlns:p14="http://schemas.microsoft.com/office/powerpoint/2010/main" val="18258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41523" cy="6858000"/>
          </a:xfrm>
        </p:spPr>
      </p:pic>
      <p:sp>
        <p:nvSpPr>
          <p:cNvPr id="2" name="Заголовок 1"/>
          <p:cNvSpPr>
            <a:spLocks noGrp="1"/>
          </p:cNvSpPr>
          <p:nvPr>
            <p:ph type="title"/>
          </p:nvPr>
        </p:nvSpPr>
        <p:spPr>
          <a:xfrm>
            <a:off x="1" y="0"/>
            <a:ext cx="12141522" cy="6858000"/>
          </a:xfrm>
        </p:spPr>
        <p:txBody>
          <a:bodyPr>
            <a:normAutofit/>
          </a:bodyPr>
          <a:lstStyle/>
          <a:p>
            <a:r>
              <a:rPr lang="ru-RU" b="1" dirty="0" err="1" smtClean="0">
                <a:solidFill>
                  <a:srgbClr val="FFFF00"/>
                </a:solidFill>
              </a:rPr>
              <a:t>Меркурій</a:t>
            </a:r>
            <a:r>
              <a:rPr lang="ru-RU" b="1" dirty="0">
                <a:solidFill>
                  <a:srgbClr val="FFFF00"/>
                </a:solidFill>
              </a:rPr>
              <a:t> — </a:t>
            </a:r>
            <a:r>
              <a:rPr lang="ru-RU" b="1" dirty="0" err="1">
                <a:solidFill>
                  <a:srgbClr val="FFFF00"/>
                </a:solidFill>
              </a:rPr>
              <a:t>найшвидша</a:t>
            </a:r>
            <a:r>
              <a:rPr lang="ru-RU" b="1" dirty="0">
                <a:solidFill>
                  <a:srgbClr val="FFFF00"/>
                </a:solidFill>
              </a:rPr>
              <a:t> планета в </a:t>
            </a:r>
            <a:r>
              <a:rPr lang="ru-RU" b="1" dirty="0" err="1">
                <a:solidFill>
                  <a:srgbClr val="FFFF00"/>
                </a:solidFill>
              </a:rPr>
              <a:t>Сонячній</a:t>
            </a:r>
            <a:r>
              <a:rPr lang="ru-RU" b="1" dirty="0">
                <a:solidFill>
                  <a:srgbClr val="FFFF00"/>
                </a:solidFill>
              </a:rPr>
              <a:t> </a:t>
            </a:r>
            <a:r>
              <a:rPr lang="ru-RU" b="1" dirty="0" err="1">
                <a:solidFill>
                  <a:srgbClr val="FFFF00"/>
                </a:solidFill>
              </a:rPr>
              <a:t>Системі</a:t>
            </a:r>
            <a:r>
              <a:rPr lang="ru-RU" b="1" dirty="0">
                <a:solidFill>
                  <a:srgbClr val="FFFF00"/>
                </a:solidFill>
              </a:rPr>
              <a:t>, вона </a:t>
            </a:r>
            <a:r>
              <a:rPr lang="ru-RU" b="1" dirty="0" err="1">
                <a:solidFill>
                  <a:srgbClr val="FFFF00"/>
                </a:solidFill>
              </a:rPr>
              <a:t>рухається</a:t>
            </a:r>
            <a:r>
              <a:rPr lang="ru-RU" b="1" dirty="0">
                <a:solidFill>
                  <a:srgbClr val="FFFF00"/>
                </a:solidFill>
              </a:rPr>
              <a:t> </a:t>
            </a:r>
            <a:r>
              <a:rPr lang="ru-RU" b="1" dirty="0" err="1">
                <a:solidFill>
                  <a:srgbClr val="FFFF00"/>
                </a:solidFill>
              </a:rPr>
              <a:t>орбітою</a:t>
            </a:r>
            <a:r>
              <a:rPr lang="ru-RU" b="1" dirty="0">
                <a:solidFill>
                  <a:srgbClr val="FFFF00"/>
                </a:solidFill>
              </a:rPr>
              <a:t> </a:t>
            </a:r>
            <a:r>
              <a:rPr lang="ru-RU" b="1" dirty="0" err="1">
                <a:solidFill>
                  <a:srgbClr val="FFFF00"/>
                </a:solidFill>
              </a:rPr>
              <a:t>навколо</a:t>
            </a:r>
            <a:r>
              <a:rPr lang="ru-RU" b="1" dirty="0">
                <a:solidFill>
                  <a:srgbClr val="FFFF00"/>
                </a:solidFill>
              </a:rPr>
              <a:t> </a:t>
            </a:r>
            <a:r>
              <a:rPr lang="ru-RU" b="1" dirty="0" err="1">
                <a:solidFill>
                  <a:srgbClr val="FFFF00"/>
                </a:solidFill>
              </a:rPr>
              <a:t>Сонця</a:t>
            </a:r>
            <a:r>
              <a:rPr lang="ru-RU" b="1" dirty="0">
                <a:solidFill>
                  <a:srgbClr val="FFFF00"/>
                </a:solidFill>
              </a:rPr>
              <a:t> з </a:t>
            </a:r>
            <a:r>
              <a:rPr lang="ru-RU" b="1" dirty="0" err="1">
                <a:solidFill>
                  <a:srgbClr val="FFFF00"/>
                </a:solidFill>
              </a:rPr>
              <a:t>середньою</a:t>
            </a:r>
            <a:r>
              <a:rPr lang="ru-RU" b="1" dirty="0">
                <a:solidFill>
                  <a:srgbClr val="FFFF00"/>
                </a:solidFill>
              </a:rPr>
              <a:t> </a:t>
            </a:r>
            <a:r>
              <a:rPr lang="ru-RU" b="1" dirty="0" err="1">
                <a:solidFill>
                  <a:srgbClr val="FFFF00"/>
                </a:solidFill>
              </a:rPr>
              <a:t>швидкістю</a:t>
            </a:r>
            <a:r>
              <a:rPr lang="ru-RU" b="1" dirty="0">
                <a:solidFill>
                  <a:srgbClr val="FFFF00"/>
                </a:solidFill>
              </a:rPr>
              <a:t> 47,87 км/с, </a:t>
            </a:r>
            <a:r>
              <a:rPr lang="ru-RU" b="1" dirty="0" err="1">
                <a:solidFill>
                  <a:srgbClr val="FFFF00"/>
                </a:solidFill>
              </a:rPr>
              <a:t>що</a:t>
            </a:r>
            <a:r>
              <a:rPr lang="ru-RU" b="1" dirty="0">
                <a:solidFill>
                  <a:srgbClr val="FFFF00"/>
                </a:solidFill>
              </a:rPr>
              <a:t> </a:t>
            </a:r>
            <a:r>
              <a:rPr lang="ru-RU" b="1" dirty="0" err="1">
                <a:solidFill>
                  <a:srgbClr val="FFFF00"/>
                </a:solidFill>
              </a:rPr>
              <a:t>майже</a:t>
            </a:r>
            <a:r>
              <a:rPr lang="ru-RU" b="1" dirty="0">
                <a:solidFill>
                  <a:srgbClr val="FFFF00"/>
                </a:solidFill>
              </a:rPr>
              <a:t> </a:t>
            </a:r>
            <a:r>
              <a:rPr lang="ru-RU" b="1" dirty="0" err="1">
                <a:solidFill>
                  <a:srgbClr val="FFFF00"/>
                </a:solidFill>
              </a:rPr>
              <a:t>вдвічі</a:t>
            </a:r>
            <a:r>
              <a:rPr lang="ru-RU" b="1" dirty="0">
                <a:solidFill>
                  <a:srgbClr val="FFFF00"/>
                </a:solidFill>
              </a:rPr>
              <a:t> </a:t>
            </a:r>
            <a:r>
              <a:rPr lang="ru-RU" b="1" dirty="0" err="1">
                <a:solidFill>
                  <a:srgbClr val="FFFF00"/>
                </a:solidFill>
              </a:rPr>
              <a:t>більше</a:t>
            </a:r>
            <a:r>
              <a:rPr lang="ru-RU" b="1" dirty="0">
                <a:solidFill>
                  <a:srgbClr val="FFFF00"/>
                </a:solidFill>
              </a:rPr>
              <a:t> </a:t>
            </a:r>
            <a:r>
              <a:rPr lang="ru-RU" b="1" dirty="0" err="1">
                <a:solidFill>
                  <a:srgbClr val="FFFF00"/>
                </a:solidFill>
              </a:rPr>
              <a:t>швидкості</a:t>
            </a:r>
            <a:r>
              <a:rPr lang="ru-RU" b="1" dirty="0">
                <a:solidFill>
                  <a:srgbClr val="FFFF00"/>
                </a:solidFill>
              </a:rPr>
              <a:t> </a:t>
            </a:r>
            <a:r>
              <a:rPr lang="ru-RU" b="1" dirty="0" err="1">
                <a:solidFill>
                  <a:srgbClr val="FFFF00"/>
                </a:solidFill>
              </a:rPr>
              <a:t>Землі</a:t>
            </a:r>
            <a:r>
              <a:rPr lang="ru-RU" b="1" dirty="0">
                <a:solidFill>
                  <a:srgbClr val="FFFF00"/>
                </a:solidFill>
              </a:rPr>
              <a:t>. </a:t>
            </a:r>
            <a:r>
              <a:rPr lang="ru-RU" b="1" dirty="0" err="1">
                <a:solidFill>
                  <a:srgbClr val="FFFF00"/>
                </a:solidFill>
              </a:rPr>
              <a:t>Така</a:t>
            </a:r>
            <a:r>
              <a:rPr lang="ru-RU" b="1" dirty="0">
                <a:solidFill>
                  <a:srgbClr val="FFFF00"/>
                </a:solidFill>
              </a:rPr>
              <a:t> </a:t>
            </a:r>
            <a:r>
              <a:rPr lang="ru-RU" b="1" dirty="0" err="1">
                <a:solidFill>
                  <a:srgbClr val="FFFF00"/>
                </a:solidFill>
              </a:rPr>
              <a:t>швидкість</a:t>
            </a:r>
            <a:r>
              <a:rPr lang="ru-RU" b="1" dirty="0">
                <a:solidFill>
                  <a:srgbClr val="FFFF00"/>
                </a:solidFill>
              </a:rPr>
              <a:t> і той факт, </a:t>
            </a:r>
            <a:r>
              <a:rPr lang="ru-RU" b="1" dirty="0" err="1">
                <a:solidFill>
                  <a:srgbClr val="FFFF00"/>
                </a:solidFill>
              </a:rPr>
              <a:t>що</a:t>
            </a:r>
            <a:r>
              <a:rPr lang="ru-RU" b="1" dirty="0">
                <a:solidFill>
                  <a:srgbClr val="FFFF00"/>
                </a:solidFill>
              </a:rPr>
              <a:t> </a:t>
            </a:r>
            <a:r>
              <a:rPr lang="ru-RU" b="1" dirty="0" err="1">
                <a:solidFill>
                  <a:srgbClr val="FFFF00"/>
                </a:solidFill>
              </a:rPr>
              <a:t>Меркурій</a:t>
            </a:r>
            <a:r>
              <a:rPr lang="ru-RU" b="1" dirty="0">
                <a:solidFill>
                  <a:srgbClr val="FFFF00"/>
                </a:solidFill>
              </a:rPr>
              <a:t> </a:t>
            </a:r>
            <a:r>
              <a:rPr lang="ru-RU" b="1" dirty="0" err="1">
                <a:solidFill>
                  <a:srgbClr val="FFFF00"/>
                </a:solidFill>
              </a:rPr>
              <a:t>розміщений</a:t>
            </a:r>
            <a:r>
              <a:rPr lang="ru-RU" b="1" dirty="0">
                <a:solidFill>
                  <a:srgbClr val="FFFF00"/>
                </a:solidFill>
              </a:rPr>
              <a:t> </a:t>
            </a:r>
            <a:r>
              <a:rPr lang="ru-RU" b="1" dirty="0" err="1">
                <a:solidFill>
                  <a:srgbClr val="FFFF00"/>
                </a:solidFill>
              </a:rPr>
              <a:t>ближче</a:t>
            </a:r>
            <a:r>
              <a:rPr lang="ru-RU" b="1" dirty="0">
                <a:solidFill>
                  <a:srgbClr val="FFFF00"/>
                </a:solidFill>
              </a:rPr>
              <a:t> до </a:t>
            </a:r>
            <a:r>
              <a:rPr lang="ru-RU" b="1" dirty="0" err="1">
                <a:solidFill>
                  <a:srgbClr val="FFFF00"/>
                </a:solidFill>
              </a:rPr>
              <a:t>Сонця</a:t>
            </a:r>
            <a:r>
              <a:rPr lang="ru-RU" b="1" dirty="0">
                <a:solidFill>
                  <a:srgbClr val="FFFF00"/>
                </a:solidFill>
              </a:rPr>
              <a:t>, </a:t>
            </a:r>
            <a:r>
              <a:rPr lang="ru-RU" b="1" dirty="0" err="1">
                <a:solidFill>
                  <a:srgbClr val="FFFF00"/>
                </a:solidFill>
              </a:rPr>
              <a:t>ніж</a:t>
            </a:r>
            <a:r>
              <a:rPr lang="ru-RU" b="1" dirty="0">
                <a:solidFill>
                  <a:srgbClr val="FFFF00"/>
                </a:solidFill>
              </a:rPr>
              <a:t> Земля, </a:t>
            </a:r>
            <a:r>
              <a:rPr lang="ru-RU" b="1" dirty="0" err="1">
                <a:solidFill>
                  <a:srgbClr val="FFFF00"/>
                </a:solidFill>
              </a:rPr>
              <a:t>приводять</a:t>
            </a:r>
            <a:r>
              <a:rPr lang="ru-RU" b="1" dirty="0">
                <a:solidFill>
                  <a:srgbClr val="FFFF00"/>
                </a:solidFill>
              </a:rPr>
              <a:t> до того, </a:t>
            </a:r>
            <a:r>
              <a:rPr lang="ru-RU" b="1" dirty="0" err="1">
                <a:solidFill>
                  <a:srgbClr val="FFFF00"/>
                </a:solidFill>
              </a:rPr>
              <a:t>що</a:t>
            </a:r>
            <a:r>
              <a:rPr lang="ru-RU" b="1" dirty="0">
                <a:solidFill>
                  <a:srgbClr val="FFFF00"/>
                </a:solidFill>
              </a:rPr>
              <a:t> один </a:t>
            </a:r>
            <a:r>
              <a:rPr lang="ru-RU" b="1" dirty="0" err="1">
                <a:solidFill>
                  <a:srgbClr val="FFFF00"/>
                </a:solidFill>
              </a:rPr>
              <a:t>рік</a:t>
            </a:r>
            <a:r>
              <a:rPr lang="ru-RU" b="1" dirty="0">
                <a:solidFill>
                  <a:srgbClr val="FFFF00"/>
                </a:solidFill>
              </a:rPr>
              <a:t> на </a:t>
            </a:r>
            <a:r>
              <a:rPr lang="ru-RU" b="1" dirty="0" err="1">
                <a:solidFill>
                  <a:srgbClr val="FFFF00"/>
                </a:solidFill>
              </a:rPr>
              <a:t>Меркурії</a:t>
            </a:r>
            <a:r>
              <a:rPr lang="ru-RU" b="1" dirty="0">
                <a:solidFill>
                  <a:srgbClr val="FFFF00"/>
                </a:solidFill>
              </a:rPr>
              <a:t> становить </a:t>
            </a:r>
            <a:r>
              <a:rPr lang="ru-RU" b="1" dirty="0" err="1">
                <a:solidFill>
                  <a:srgbClr val="FFFF00"/>
                </a:solidFill>
              </a:rPr>
              <a:t>усього</a:t>
            </a:r>
            <a:r>
              <a:rPr lang="ru-RU" b="1" dirty="0">
                <a:solidFill>
                  <a:srgbClr val="FFFF00"/>
                </a:solidFill>
              </a:rPr>
              <a:t> 87,99 </a:t>
            </a:r>
            <a:r>
              <a:rPr lang="ru-RU" b="1" dirty="0" err="1">
                <a:solidFill>
                  <a:srgbClr val="FFFF00"/>
                </a:solidFill>
              </a:rPr>
              <a:t>днів</a:t>
            </a:r>
            <a:r>
              <a:rPr lang="ru-RU" b="1" dirty="0">
                <a:solidFill>
                  <a:srgbClr val="FFFF00"/>
                </a:solidFill>
              </a:rPr>
              <a:t>. </a:t>
            </a:r>
            <a:endParaRPr lang="ru-RU" dirty="0">
              <a:solidFill>
                <a:srgbClr val="FFFF00"/>
              </a:solidFill>
            </a:endParaRPr>
          </a:p>
        </p:txBody>
      </p:sp>
    </p:spTree>
    <p:extLst>
      <p:ext uri="{BB962C8B-B14F-4D97-AF65-F5344CB8AC3E}">
        <p14:creationId xmlns:p14="http://schemas.microsoft.com/office/powerpoint/2010/main" val="53158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71500" indent="-571500" algn="ctr">
              <a:buFont typeface="Arial" panose="020B0604020202020204" pitchFamily="34" charset="0"/>
              <a:buChar char="•"/>
            </a:pPr>
            <a:r>
              <a:rPr lang="uk-UA" dirty="0" smtClean="0">
                <a:solidFill>
                  <a:srgbClr val="FFFF00"/>
                </a:solidFill>
              </a:rPr>
              <a:t>Ціль уроку</a:t>
            </a:r>
            <a:endParaRPr lang="ru-RU" dirty="0">
              <a:solidFill>
                <a:srgbClr val="FFFF00"/>
              </a:solidFill>
            </a:endParaRPr>
          </a:p>
        </p:txBody>
      </p:sp>
      <p:sp>
        <p:nvSpPr>
          <p:cNvPr id="3" name="Объект 2"/>
          <p:cNvSpPr>
            <a:spLocks noGrp="1"/>
          </p:cNvSpPr>
          <p:nvPr>
            <p:ph idx="1"/>
          </p:nvPr>
        </p:nvSpPr>
        <p:spPr/>
        <p:txBody>
          <a:bodyPr>
            <a:normAutofit/>
          </a:bodyPr>
          <a:lstStyle/>
          <a:p>
            <a:r>
              <a:rPr lang="uk-UA" sz="2800" dirty="0" smtClean="0"/>
              <a:t>1. Довідатися про історію вивчення планети , з античних часів.</a:t>
            </a:r>
          </a:p>
          <a:p>
            <a:r>
              <a:rPr lang="uk-UA" sz="2800" dirty="0" smtClean="0"/>
              <a:t>2. Вивчити основні характеристики планети.</a:t>
            </a:r>
          </a:p>
          <a:p>
            <a:r>
              <a:rPr lang="uk-UA" sz="2800" dirty="0" smtClean="0"/>
              <a:t>3.Підсумування вивченого.</a:t>
            </a:r>
            <a:endParaRPr lang="ru-RU" sz="2800" dirty="0"/>
          </a:p>
        </p:txBody>
      </p:sp>
    </p:spTree>
    <p:extLst>
      <p:ext uri="{BB962C8B-B14F-4D97-AF65-F5344CB8AC3E}">
        <p14:creationId xmlns:p14="http://schemas.microsoft.com/office/powerpoint/2010/main" val="9797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2" name="Заголовок 1"/>
          <p:cNvSpPr>
            <a:spLocks noGrp="1"/>
          </p:cNvSpPr>
          <p:nvPr>
            <p:ph type="title"/>
          </p:nvPr>
        </p:nvSpPr>
        <p:spPr>
          <a:xfrm>
            <a:off x="0" y="1705970"/>
            <a:ext cx="12191999" cy="5152030"/>
          </a:xfrm>
        </p:spPr>
        <p:txBody>
          <a:bodyPr>
            <a:noAutofit/>
          </a:bodyPr>
          <a:lstStyle/>
          <a:p>
            <a:r>
              <a:rPr lang="ru-RU" dirty="0" err="1">
                <a:solidFill>
                  <a:srgbClr val="FFFF00"/>
                </a:solidFill>
              </a:rPr>
              <a:t>Мерку́рій</a:t>
            </a:r>
            <a:r>
              <a:rPr lang="ru-RU" dirty="0"/>
              <a:t> — </a:t>
            </a:r>
            <a:r>
              <a:rPr lang="ru-RU" i="1" u="sng" dirty="0" err="1">
                <a:solidFill>
                  <a:srgbClr val="FFFF00"/>
                </a:solidFill>
              </a:rPr>
              <a:t>найближча</a:t>
            </a:r>
            <a:r>
              <a:rPr lang="ru-RU" i="1" u="sng" dirty="0">
                <a:solidFill>
                  <a:srgbClr val="FFFF00"/>
                </a:solidFill>
              </a:rPr>
              <a:t> до </a:t>
            </a:r>
            <a:r>
              <a:rPr lang="ru-RU" i="1" u="sng" dirty="0" err="1">
                <a:solidFill>
                  <a:srgbClr val="FFFF00"/>
                </a:solidFill>
              </a:rPr>
              <a:t>Сонця</a:t>
            </a:r>
            <a:r>
              <a:rPr lang="ru-RU" i="1" u="sng" dirty="0">
                <a:solidFill>
                  <a:srgbClr val="FFFF00"/>
                </a:solidFill>
              </a:rPr>
              <a:t> велика планета </a:t>
            </a:r>
            <a:r>
              <a:rPr lang="ru-RU" i="1" u="sng" dirty="0" err="1">
                <a:solidFill>
                  <a:srgbClr val="FFFF00"/>
                </a:solidFill>
              </a:rPr>
              <a:t>Сонячної</a:t>
            </a:r>
            <a:r>
              <a:rPr lang="ru-RU" i="1" u="sng" dirty="0">
                <a:solidFill>
                  <a:srgbClr val="FFFF00"/>
                </a:solidFill>
              </a:rPr>
              <a:t> </a:t>
            </a:r>
            <a:r>
              <a:rPr lang="ru-RU" i="1" u="sng" dirty="0" err="1">
                <a:solidFill>
                  <a:srgbClr val="FFFF00"/>
                </a:solidFill>
              </a:rPr>
              <a:t>системи</a:t>
            </a:r>
            <a:r>
              <a:rPr lang="ru-RU" i="1" u="sng" dirty="0">
                <a:solidFill>
                  <a:srgbClr val="FFFF00"/>
                </a:solidFill>
              </a:rPr>
              <a:t>. </a:t>
            </a:r>
            <a:r>
              <a:rPr lang="ru-RU" i="1" u="sng" dirty="0" err="1">
                <a:solidFill>
                  <a:srgbClr val="FFFF00"/>
                </a:solidFill>
              </a:rPr>
              <a:t>Обертається</a:t>
            </a:r>
            <a:r>
              <a:rPr lang="ru-RU" i="1" u="sng" dirty="0">
                <a:solidFill>
                  <a:srgbClr val="FFFF00"/>
                </a:solidFill>
              </a:rPr>
              <a:t> </a:t>
            </a:r>
            <a:r>
              <a:rPr lang="ru-RU" i="1" u="sng" dirty="0" err="1">
                <a:solidFill>
                  <a:srgbClr val="FFFF00"/>
                </a:solidFill>
              </a:rPr>
              <a:t>навкола</a:t>
            </a:r>
            <a:r>
              <a:rPr lang="ru-RU" i="1" u="sng" dirty="0">
                <a:solidFill>
                  <a:srgbClr val="FFFF00"/>
                </a:solidFill>
              </a:rPr>
              <a:t> </a:t>
            </a:r>
            <a:r>
              <a:rPr lang="ru-RU" i="1" u="sng" dirty="0" err="1">
                <a:solidFill>
                  <a:srgbClr val="FFFF00"/>
                </a:solidFill>
              </a:rPr>
              <a:t>Сонця</a:t>
            </a:r>
            <a:r>
              <a:rPr lang="ru-RU" i="1" u="sng" dirty="0">
                <a:solidFill>
                  <a:srgbClr val="FFFF00"/>
                </a:solidFill>
              </a:rPr>
              <a:t> за 87,969 </a:t>
            </a:r>
            <a:r>
              <a:rPr lang="ru-RU" i="1" u="sng" dirty="0" err="1">
                <a:solidFill>
                  <a:srgbClr val="FFFF00"/>
                </a:solidFill>
              </a:rPr>
              <a:t>земних</a:t>
            </a:r>
            <a:r>
              <a:rPr lang="ru-RU" i="1" u="sng" dirty="0">
                <a:solidFill>
                  <a:srgbClr val="FFFF00"/>
                </a:solidFill>
              </a:rPr>
              <a:t> </a:t>
            </a:r>
            <a:r>
              <a:rPr lang="ru-RU" i="1" u="sng" dirty="0" err="1">
                <a:solidFill>
                  <a:srgbClr val="FFFF00"/>
                </a:solidFill>
              </a:rPr>
              <a:t>діб</a:t>
            </a:r>
            <a:r>
              <a:rPr lang="ru-RU" i="1" u="sng" dirty="0">
                <a:solidFill>
                  <a:srgbClr val="FFFF00"/>
                </a:solidFill>
              </a:rPr>
              <a:t>. </a:t>
            </a:r>
            <a:r>
              <a:rPr lang="ru-RU" i="1" u="sng" dirty="0" err="1">
                <a:solidFill>
                  <a:srgbClr val="FFFF00"/>
                </a:solidFill>
              </a:rPr>
              <a:t>Меркурій</a:t>
            </a:r>
            <a:r>
              <a:rPr lang="ru-RU" i="1" u="sng" dirty="0">
                <a:solidFill>
                  <a:srgbClr val="FFFF00"/>
                </a:solidFill>
              </a:rPr>
              <a:t> </a:t>
            </a:r>
            <a:r>
              <a:rPr lang="ru-RU" i="1" u="sng" dirty="0" err="1">
                <a:solidFill>
                  <a:srgbClr val="FFFF00"/>
                </a:solidFill>
              </a:rPr>
              <a:t>належить</a:t>
            </a:r>
            <a:r>
              <a:rPr lang="ru-RU" i="1" u="sng" dirty="0">
                <a:solidFill>
                  <a:srgbClr val="FFFF00"/>
                </a:solidFill>
              </a:rPr>
              <a:t> до </a:t>
            </a:r>
            <a:r>
              <a:rPr lang="ru-RU" i="1" u="sng" dirty="0" err="1">
                <a:solidFill>
                  <a:srgbClr val="FFFF00"/>
                </a:solidFill>
              </a:rPr>
              <a:t>внутрішніх</a:t>
            </a:r>
            <a:r>
              <a:rPr lang="ru-RU" i="1" u="sng" dirty="0">
                <a:solidFill>
                  <a:srgbClr val="FFFF00"/>
                </a:solidFill>
              </a:rPr>
              <a:t> планет, </a:t>
            </a:r>
            <a:r>
              <a:rPr lang="ru-RU" i="1" u="sng" dirty="0" err="1">
                <a:solidFill>
                  <a:srgbClr val="FFFF00"/>
                </a:solidFill>
              </a:rPr>
              <a:t>оскільки</a:t>
            </a:r>
            <a:r>
              <a:rPr lang="ru-RU" i="1" u="sng" dirty="0">
                <a:solidFill>
                  <a:srgbClr val="FFFF00"/>
                </a:solidFill>
              </a:rPr>
              <a:t> </a:t>
            </a:r>
            <a:r>
              <a:rPr lang="ru-RU" i="1" u="sng" dirty="0" err="1">
                <a:solidFill>
                  <a:srgbClr val="FFFF00"/>
                </a:solidFill>
              </a:rPr>
              <a:t>його</a:t>
            </a:r>
            <a:r>
              <a:rPr lang="ru-RU" i="1" u="sng" dirty="0">
                <a:solidFill>
                  <a:srgbClr val="FFFF00"/>
                </a:solidFill>
              </a:rPr>
              <a:t> </a:t>
            </a:r>
            <a:r>
              <a:rPr lang="ru-RU" i="1" u="sng" dirty="0" err="1">
                <a:solidFill>
                  <a:srgbClr val="FFFF00"/>
                </a:solidFill>
              </a:rPr>
              <a:t>орбіта</a:t>
            </a:r>
            <a:r>
              <a:rPr lang="ru-RU" i="1" u="sng" dirty="0">
                <a:solidFill>
                  <a:srgbClr val="FFFF00"/>
                </a:solidFill>
              </a:rPr>
              <a:t> </a:t>
            </a:r>
            <a:r>
              <a:rPr lang="ru-RU" i="1" u="sng" dirty="0" err="1">
                <a:solidFill>
                  <a:srgbClr val="FFFF00"/>
                </a:solidFill>
              </a:rPr>
              <a:t>лежить</a:t>
            </a:r>
            <a:r>
              <a:rPr lang="ru-RU" i="1" u="sng" dirty="0">
                <a:solidFill>
                  <a:srgbClr val="FFFF00"/>
                </a:solidFill>
              </a:rPr>
              <a:t> </a:t>
            </a:r>
            <a:r>
              <a:rPr lang="ru-RU" i="1" u="sng" dirty="0" err="1">
                <a:solidFill>
                  <a:srgbClr val="FFFF00"/>
                </a:solidFill>
              </a:rPr>
              <a:t>ближче</a:t>
            </a:r>
            <a:r>
              <a:rPr lang="ru-RU" i="1" u="sng" dirty="0">
                <a:solidFill>
                  <a:srgbClr val="FFFF00"/>
                </a:solidFill>
              </a:rPr>
              <a:t> до </a:t>
            </a:r>
            <a:r>
              <a:rPr lang="ru-RU" i="1" u="sng" dirty="0" err="1">
                <a:solidFill>
                  <a:srgbClr val="FFFF00"/>
                </a:solidFill>
              </a:rPr>
              <a:t>Сонця</a:t>
            </a:r>
            <a:r>
              <a:rPr lang="ru-RU" i="1" u="sng" dirty="0">
                <a:solidFill>
                  <a:srgbClr val="FFFF00"/>
                </a:solidFill>
              </a:rPr>
              <a:t>, </a:t>
            </a:r>
            <a:r>
              <a:rPr lang="ru-RU" i="1" u="sng" dirty="0" err="1">
                <a:solidFill>
                  <a:srgbClr val="FFFF00"/>
                </a:solidFill>
              </a:rPr>
              <a:t>ніж</a:t>
            </a:r>
            <a:r>
              <a:rPr lang="ru-RU" i="1" u="sng" dirty="0">
                <a:solidFill>
                  <a:srgbClr val="FFFF00"/>
                </a:solidFill>
              </a:rPr>
              <a:t> пояс </a:t>
            </a:r>
            <a:r>
              <a:rPr lang="ru-RU" i="1" u="sng" dirty="0" err="1">
                <a:solidFill>
                  <a:srgbClr val="FFFF00"/>
                </a:solidFill>
              </a:rPr>
              <a:t>астероїдів</a:t>
            </a:r>
            <a:r>
              <a:rPr lang="ru-RU" i="1" u="sng" dirty="0">
                <a:solidFill>
                  <a:srgbClr val="FFFF00"/>
                </a:solidFill>
              </a:rPr>
              <a:t>. </a:t>
            </a:r>
            <a:r>
              <a:rPr lang="ru-RU" i="1" u="sng" dirty="0" err="1">
                <a:solidFill>
                  <a:srgbClr val="FFFF00"/>
                </a:solidFill>
              </a:rPr>
              <a:t>Після</a:t>
            </a:r>
            <a:r>
              <a:rPr lang="ru-RU" i="1" u="sng" dirty="0">
                <a:solidFill>
                  <a:srgbClr val="FFFF00"/>
                </a:solidFill>
              </a:rPr>
              <a:t> </a:t>
            </a:r>
            <a:r>
              <a:rPr lang="ru-RU" i="1" u="sng" dirty="0" err="1">
                <a:solidFill>
                  <a:srgbClr val="FFFF00"/>
                </a:solidFill>
              </a:rPr>
              <a:t>позбавлення</a:t>
            </a:r>
            <a:r>
              <a:rPr lang="ru-RU" i="1" u="sng" dirty="0">
                <a:solidFill>
                  <a:srgbClr val="FFFF00"/>
                </a:solidFill>
              </a:rPr>
              <a:t> </a:t>
            </a:r>
            <a:r>
              <a:rPr lang="ru-RU" i="1" u="sng" dirty="0" err="1">
                <a:solidFill>
                  <a:srgbClr val="FFFF00"/>
                </a:solidFill>
              </a:rPr>
              <a:t>Плутонастатусу</a:t>
            </a:r>
            <a:r>
              <a:rPr lang="ru-RU" i="1" u="sng" dirty="0">
                <a:solidFill>
                  <a:srgbClr val="FFFF00"/>
                </a:solidFill>
              </a:rPr>
              <a:t> </a:t>
            </a:r>
            <a:r>
              <a:rPr lang="ru-RU" i="1" u="sng" dirty="0" err="1">
                <a:solidFill>
                  <a:srgbClr val="FFFF00"/>
                </a:solidFill>
              </a:rPr>
              <a:t>планети</a:t>
            </a:r>
            <a:r>
              <a:rPr lang="ru-RU" i="1" u="sng" dirty="0">
                <a:solidFill>
                  <a:srgbClr val="FFFF00"/>
                </a:solidFill>
              </a:rPr>
              <a:t>, </a:t>
            </a:r>
            <a:r>
              <a:rPr lang="ru-RU" i="1" u="sng" dirty="0" err="1">
                <a:solidFill>
                  <a:srgbClr val="FFFF00"/>
                </a:solidFill>
              </a:rPr>
              <a:t>Меркурій</a:t>
            </a:r>
            <a:r>
              <a:rPr lang="ru-RU" i="1" u="sng" dirty="0">
                <a:solidFill>
                  <a:srgbClr val="FFFF00"/>
                </a:solidFill>
              </a:rPr>
              <a:t> є </a:t>
            </a:r>
            <a:r>
              <a:rPr lang="ru-RU" i="1" u="sng" dirty="0" err="1">
                <a:solidFill>
                  <a:srgbClr val="FFFF00"/>
                </a:solidFill>
              </a:rPr>
              <a:t>найменшою</a:t>
            </a:r>
            <a:r>
              <a:rPr lang="ru-RU" i="1" u="sng" dirty="0">
                <a:solidFill>
                  <a:srgbClr val="FFFF00"/>
                </a:solidFill>
              </a:rPr>
              <a:t> планетою </a:t>
            </a:r>
            <a:r>
              <a:rPr lang="ru-RU" i="1" u="sng" dirty="0" err="1">
                <a:solidFill>
                  <a:srgbClr val="FFFF00"/>
                </a:solidFill>
              </a:rPr>
              <a:t>Сонячної</a:t>
            </a:r>
            <a:r>
              <a:rPr lang="ru-RU" i="1" u="sng" dirty="0">
                <a:solidFill>
                  <a:srgbClr val="FFFF00"/>
                </a:solidFill>
              </a:rPr>
              <a:t> </a:t>
            </a:r>
            <a:r>
              <a:rPr lang="ru-RU" i="1" u="sng" dirty="0" err="1">
                <a:solidFill>
                  <a:srgbClr val="FFFF00"/>
                </a:solidFill>
              </a:rPr>
              <a:t>системи</a:t>
            </a:r>
            <a:r>
              <a:rPr lang="ru-RU" i="1" u="sng" dirty="0">
                <a:solidFill>
                  <a:srgbClr val="FFFF00"/>
                </a:solidFill>
              </a:rPr>
              <a:t>.</a:t>
            </a:r>
            <a:endParaRPr lang="ru-RU" i="1" u="sng" dirty="0">
              <a:solidFill>
                <a:srgbClr val="FFFF00"/>
              </a:solidFill>
            </a:endParaRPr>
          </a:p>
        </p:txBody>
      </p:sp>
    </p:spTree>
    <p:extLst>
      <p:ext uri="{BB962C8B-B14F-4D97-AF65-F5344CB8AC3E}">
        <p14:creationId xmlns:p14="http://schemas.microsoft.com/office/powerpoint/2010/main" val="14213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12192000" cy="6847011"/>
          </a:xfrm>
        </p:spPr>
      </p:pic>
      <p:sp>
        <p:nvSpPr>
          <p:cNvPr id="2" name="Заголовок 1"/>
          <p:cNvSpPr>
            <a:spLocks noGrp="1"/>
          </p:cNvSpPr>
          <p:nvPr>
            <p:ph type="title"/>
          </p:nvPr>
        </p:nvSpPr>
        <p:spPr>
          <a:xfrm>
            <a:off x="0" y="0"/>
            <a:ext cx="12191999" cy="6858000"/>
          </a:xfrm>
        </p:spPr>
        <p:txBody>
          <a:bodyPr>
            <a:normAutofit/>
          </a:bodyPr>
          <a:lstStyle/>
          <a:p>
            <a:r>
              <a:rPr lang="ru-RU" sz="4000" b="1" u="sng" dirty="0">
                <a:solidFill>
                  <a:srgbClr val="FFFF00"/>
                </a:solidFill>
              </a:rPr>
              <a:t>Планету названо на честь </a:t>
            </a:r>
            <a:r>
              <a:rPr lang="ru-RU" sz="4000" b="1" u="sng" dirty="0" err="1">
                <a:solidFill>
                  <a:srgbClr val="FFFF00"/>
                </a:solidFill>
              </a:rPr>
              <a:t>римського</a:t>
            </a:r>
            <a:r>
              <a:rPr lang="ru-RU" sz="4000" b="1" u="sng" dirty="0">
                <a:solidFill>
                  <a:srgbClr val="FFFF00"/>
                </a:solidFill>
              </a:rPr>
              <a:t> бога </a:t>
            </a:r>
            <a:r>
              <a:rPr lang="ru-RU" sz="4000" b="1" u="sng" dirty="0" err="1">
                <a:solidFill>
                  <a:srgbClr val="FFFF00"/>
                </a:solidFill>
              </a:rPr>
              <a:t>Меркурія</a:t>
            </a:r>
            <a:r>
              <a:rPr lang="ru-RU" sz="4000" b="1" u="sng" dirty="0">
                <a:solidFill>
                  <a:srgbClr val="FFFF00"/>
                </a:solidFill>
              </a:rPr>
              <a:t>, </a:t>
            </a:r>
            <a:r>
              <a:rPr lang="ru-RU" sz="4000" b="1" u="sng" dirty="0" err="1">
                <a:solidFill>
                  <a:srgbClr val="FFFF00"/>
                </a:solidFill>
              </a:rPr>
              <a:t>послідовника</a:t>
            </a:r>
            <a:r>
              <a:rPr lang="ru-RU" sz="4000" b="1" u="sng" dirty="0">
                <a:solidFill>
                  <a:srgbClr val="FFFF00"/>
                </a:solidFill>
              </a:rPr>
              <a:t> </a:t>
            </a:r>
            <a:r>
              <a:rPr lang="ru-RU" sz="4000" b="1" u="sng" dirty="0" err="1">
                <a:solidFill>
                  <a:srgbClr val="FFFF00"/>
                </a:solidFill>
              </a:rPr>
              <a:t>грецького</a:t>
            </a:r>
            <a:r>
              <a:rPr lang="ru-RU" sz="4000" b="1" u="sng" dirty="0">
                <a:solidFill>
                  <a:srgbClr val="FFFF00"/>
                </a:solidFill>
              </a:rPr>
              <a:t> Гермеса </a:t>
            </a:r>
            <a:r>
              <a:rPr lang="ru-RU" sz="4000" b="1" u="sng" dirty="0" smtClean="0">
                <a:solidFill>
                  <a:srgbClr val="FFFF00"/>
                </a:solidFill>
              </a:rPr>
              <a:t>та </a:t>
            </a:r>
            <a:r>
              <a:rPr lang="ru-RU" sz="4000" b="1" u="sng" dirty="0" err="1" smtClean="0">
                <a:solidFill>
                  <a:srgbClr val="FFFF00"/>
                </a:solidFill>
              </a:rPr>
              <a:t>вавілонського</a:t>
            </a:r>
            <a:r>
              <a:rPr lang="ru-RU" sz="4000" b="1" u="sng" dirty="0">
                <a:solidFill>
                  <a:srgbClr val="FFFF00"/>
                </a:solidFill>
              </a:rPr>
              <a:t> </a:t>
            </a:r>
            <a:r>
              <a:rPr lang="ru-RU" sz="4000" b="1" u="sng" dirty="0" err="1">
                <a:solidFill>
                  <a:srgbClr val="FFFF00"/>
                </a:solidFill>
              </a:rPr>
              <a:t>Набу</a:t>
            </a:r>
            <a:r>
              <a:rPr lang="ru-RU" sz="4000" b="1" u="sng" dirty="0">
                <a:solidFill>
                  <a:srgbClr val="FFFF00"/>
                </a:solidFill>
              </a:rPr>
              <a:t>.. До V </a:t>
            </a:r>
            <a:r>
              <a:rPr lang="ru-RU" sz="4000" b="1" u="sng" dirty="0" err="1">
                <a:solidFill>
                  <a:srgbClr val="FFFF00"/>
                </a:solidFill>
              </a:rPr>
              <a:t>століття</a:t>
            </a:r>
            <a:r>
              <a:rPr lang="ru-RU" sz="4000" b="1" u="sng" dirty="0">
                <a:solidFill>
                  <a:srgbClr val="FFFF00"/>
                </a:solidFill>
              </a:rPr>
              <a:t> до н. е. греки </a:t>
            </a:r>
            <a:r>
              <a:rPr lang="ru-RU" sz="4000" b="1" u="sng" dirty="0" err="1">
                <a:solidFill>
                  <a:srgbClr val="FFFF00"/>
                </a:solidFill>
              </a:rPr>
              <a:t>вважали</a:t>
            </a:r>
            <a:r>
              <a:rPr lang="ru-RU" sz="4000" b="1" u="sng" dirty="0">
                <a:solidFill>
                  <a:srgbClr val="FFFF00"/>
                </a:solidFill>
              </a:rPr>
              <a:t>, </a:t>
            </a:r>
            <a:r>
              <a:rPr lang="ru-RU" sz="4000" b="1" u="sng" dirty="0" err="1">
                <a:solidFill>
                  <a:srgbClr val="FFFF00"/>
                </a:solidFill>
              </a:rPr>
              <a:t>що</a:t>
            </a:r>
            <a:r>
              <a:rPr lang="ru-RU" sz="4000" b="1" u="sng" dirty="0">
                <a:solidFill>
                  <a:srgbClr val="FFFF00"/>
                </a:solidFill>
              </a:rPr>
              <a:t> </a:t>
            </a:r>
            <a:r>
              <a:rPr lang="ru-RU" sz="4000" b="1" u="sng" dirty="0" err="1">
                <a:solidFill>
                  <a:srgbClr val="FFFF00"/>
                </a:solidFill>
              </a:rPr>
              <a:t>Меркурій</a:t>
            </a:r>
            <a:r>
              <a:rPr lang="ru-RU" sz="4000" b="1" u="sng" dirty="0">
                <a:solidFill>
                  <a:srgbClr val="FFFF00"/>
                </a:solidFill>
              </a:rPr>
              <a:t>, </a:t>
            </a:r>
            <a:r>
              <a:rPr lang="ru-RU" sz="4000" b="1" u="sng" dirty="0" err="1">
                <a:solidFill>
                  <a:srgbClr val="FFFF00"/>
                </a:solidFill>
              </a:rPr>
              <a:t>видимий</a:t>
            </a:r>
            <a:r>
              <a:rPr lang="ru-RU" sz="4000" b="1" u="sng" dirty="0">
                <a:solidFill>
                  <a:srgbClr val="FFFF00"/>
                </a:solidFill>
              </a:rPr>
              <a:t> на </a:t>
            </a:r>
            <a:r>
              <a:rPr lang="ru-RU" sz="4000" b="1" u="sng" dirty="0" err="1">
                <a:solidFill>
                  <a:srgbClr val="FFFF00"/>
                </a:solidFill>
              </a:rPr>
              <a:t>вечірньому</a:t>
            </a:r>
            <a:r>
              <a:rPr lang="ru-RU" sz="4000" b="1" u="sng" dirty="0">
                <a:solidFill>
                  <a:srgbClr val="FFFF00"/>
                </a:solidFill>
              </a:rPr>
              <a:t> та </a:t>
            </a:r>
            <a:r>
              <a:rPr lang="ru-RU" sz="4000" b="1" u="sng" dirty="0" err="1">
                <a:solidFill>
                  <a:srgbClr val="FFFF00"/>
                </a:solidFill>
              </a:rPr>
              <a:t>вранішньому</a:t>
            </a:r>
            <a:r>
              <a:rPr lang="ru-RU" sz="4000" b="1" u="sng" dirty="0">
                <a:solidFill>
                  <a:srgbClr val="FFFF00"/>
                </a:solidFill>
              </a:rPr>
              <a:t> </a:t>
            </a:r>
            <a:r>
              <a:rPr lang="ru-RU" sz="4000" b="1" u="sng" dirty="0" err="1">
                <a:solidFill>
                  <a:srgbClr val="FFFF00"/>
                </a:solidFill>
              </a:rPr>
              <a:t>небі</a:t>
            </a:r>
            <a:r>
              <a:rPr lang="ru-RU" sz="4000" b="1" u="sng" dirty="0">
                <a:solidFill>
                  <a:srgbClr val="FFFF00"/>
                </a:solidFill>
              </a:rPr>
              <a:t> — </a:t>
            </a:r>
            <a:r>
              <a:rPr lang="ru-RU" sz="4000" b="1" u="sng" dirty="0" err="1">
                <a:solidFill>
                  <a:srgbClr val="FFFF00"/>
                </a:solidFill>
              </a:rPr>
              <a:t>це</a:t>
            </a:r>
            <a:r>
              <a:rPr lang="ru-RU" sz="4000" b="1" u="sng" dirty="0">
                <a:solidFill>
                  <a:srgbClr val="FFFF00"/>
                </a:solidFill>
              </a:rPr>
              <a:t> два </a:t>
            </a:r>
            <a:r>
              <a:rPr lang="ru-RU" sz="4000" b="1" u="sng" dirty="0" err="1">
                <a:solidFill>
                  <a:srgbClr val="FFFF00"/>
                </a:solidFill>
              </a:rPr>
              <a:t>різні</a:t>
            </a:r>
            <a:r>
              <a:rPr lang="ru-RU" sz="4000" b="1" u="sng" dirty="0">
                <a:solidFill>
                  <a:srgbClr val="FFFF00"/>
                </a:solidFill>
              </a:rPr>
              <a:t> </a:t>
            </a:r>
            <a:r>
              <a:rPr lang="ru-RU" sz="4000" b="1" u="sng" dirty="0" err="1">
                <a:solidFill>
                  <a:srgbClr val="FFFF00"/>
                </a:solidFill>
              </a:rPr>
              <a:t>об'єкти</a:t>
            </a:r>
            <a:r>
              <a:rPr lang="ru-RU" sz="4000" b="1" u="sng" dirty="0">
                <a:solidFill>
                  <a:srgbClr val="FFFF00"/>
                </a:solidFill>
              </a:rPr>
              <a:t>. У </a:t>
            </a:r>
            <a:r>
              <a:rPr lang="ru-RU" sz="4000" b="1" u="sng" dirty="0" err="1">
                <a:solidFill>
                  <a:srgbClr val="FFFF00"/>
                </a:solidFill>
              </a:rPr>
              <a:t>Стародавній</a:t>
            </a:r>
            <a:r>
              <a:rPr lang="ru-RU" sz="4000" b="1" u="sng" dirty="0">
                <a:solidFill>
                  <a:srgbClr val="FFFF00"/>
                </a:solidFill>
              </a:rPr>
              <a:t> </a:t>
            </a:r>
            <a:r>
              <a:rPr lang="ru-RU" sz="4000" b="1" u="sng" dirty="0" err="1">
                <a:solidFill>
                  <a:srgbClr val="FFFF00"/>
                </a:solidFill>
              </a:rPr>
              <a:t>Індії</a:t>
            </a:r>
            <a:r>
              <a:rPr lang="ru-RU" sz="4000" b="1" u="sng" dirty="0">
                <a:solidFill>
                  <a:srgbClr val="FFFF00"/>
                </a:solidFill>
              </a:rPr>
              <a:t> </a:t>
            </a:r>
            <a:r>
              <a:rPr lang="ru-RU" sz="4000" b="1" u="sng" dirty="0" err="1">
                <a:solidFill>
                  <a:srgbClr val="FFFF00"/>
                </a:solidFill>
              </a:rPr>
              <a:t>Меркурій</a:t>
            </a:r>
            <a:r>
              <a:rPr lang="ru-RU" sz="4000" b="1" u="sng" dirty="0">
                <a:solidFill>
                  <a:srgbClr val="FFFF00"/>
                </a:solidFill>
              </a:rPr>
              <a:t> </a:t>
            </a:r>
            <a:r>
              <a:rPr lang="ru-RU" sz="4000" b="1" u="sng" dirty="0" err="1">
                <a:solidFill>
                  <a:srgbClr val="FFFF00"/>
                </a:solidFill>
              </a:rPr>
              <a:t>називали</a:t>
            </a:r>
            <a:r>
              <a:rPr lang="ru-RU" sz="4000" b="1" u="sng" dirty="0">
                <a:solidFill>
                  <a:srgbClr val="FFFF00"/>
                </a:solidFill>
              </a:rPr>
              <a:t> Будда  та </a:t>
            </a:r>
            <a:r>
              <a:rPr lang="ru-RU" sz="4000" b="1" u="sng" dirty="0" err="1">
                <a:solidFill>
                  <a:srgbClr val="FFFF00"/>
                </a:solidFill>
              </a:rPr>
              <a:t>Рогінея</a:t>
            </a:r>
            <a:r>
              <a:rPr lang="ru-RU" sz="4000" b="1" u="sng" dirty="0">
                <a:solidFill>
                  <a:srgbClr val="FFFF00"/>
                </a:solidFill>
              </a:rPr>
              <a:t>. У </a:t>
            </a:r>
            <a:r>
              <a:rPr lang="ru-RU" sz="4000" b="1" u="sng" dirty="0" err="1">
                <a:solidFill>
                  <a:srgbClr val="FFFF00"/>
                </a:solidFill>
              </a:rPr>
              <a:t>китайській</a:t>
            </a:r>
            <a:r>
              <a:rPr lang="ru-RU" sz="4000" b="1" u="sng" dirty="0">
                <a:solidFill>
                  <a:srgbClr val="FFFF00"/>
                </a:solidFill>
              </a:rPr>
              <a:t>, </a:t>
            </a:r>
            <a:r>
              <a:rPr lang="ru-RU" sz="4000" b="1" u="sng" dirty="0" err="1">
                <a:solidFill>
                  <a:srgbClr val="FFFF00"/>
                </a:solidFill>
              </a:rPr>
              <a:t>японській</a:t>
            </a:r>
            <a:r>
              <a:rPr lang="ru-RU" sz="4000" b="1" u="sng" dirty="0">
                <a:solidFill>
                  <a:srgbClr val="FFFF00"/>
                </a:solidFill>
              </a:rPr>
              <a:t>, </a:t>
            </a:r>
            <a:r>
              <a:rPr lang="ru-RU" sz="4000" b="1" u="sng" dirty="0" err="1">
                <a:solidFill>
                  <a:srgbClr val="FFFF00"/>
                </a:solidFill>
              </a:rPr>
              <a:t>в'єтнамській</a:t>
            </a:r>
            <a:r>
              <a:rPr lang="ru-RU" sz="4000" b="1" u="sng" dirty="0">
                <a:solidFill>
                  <a:srgbClr val="FFFF00"/>
                </a:solidFill>
              </a:rPr>
              <a:t> та </a:t>
            </a:r>
            <a:r>
              <a:rPr lang="ru-RU" sz="4000" b="1" u="sng" dirty="0" err="1">
                <a:solidFill>
                  <a:srgbClr val="FFFF00"/>
                </a:solidFill>
              </a:rPr>
              <a:t>корейських</a:t>
            </a:r>
            <a:r>
              <a:rPr lang="ru-RU" sz="4000" b="1" u="sng" dirty="0">
                <a:solidFill>
                  <a:srgbClr val="FFFF00"/>
                </a:solidFill>
              </a:rPr>
              <a:t> </a:t>
            </a:r>
            <a:r>
              <a:rPr lang="ru-RU" sz="4000" b="1" u="sng" dirty="0" err="1">
                <a:solidFill>
                  <a:srgbClr val="FFFF00"/>
                </a:solidFill>
              </a:rPr>
              <a:t>мовах</a:t>
            </a:r>
            <a:r>
              <a:rPr lang="ru-RU" sz="4000" b="1" u="sng" dirty="0">
                <a:solidFill>
                  <a:srgbClr val="FFFF00"/>
                </a:solidFill>
              </a:rPr>
              <a:t> </a:t>
            </a:r>
            <a:r>
              <a:rPr lang="ru-RU" sz="4000" b="1" u="sng" dirty="0" err="1">
                <a:solidFill>
                  <a:srgbClr val="FFFF00"/>
                </a:solidFill>
              </a:rPr>
              <a:t>Меркурій</a:t>
            </a:r>
            <a:r>
              <a:rPr lang="ru-RU" sz="4000" b="1" u="sng" dirty="0">
                <a:solidFill>
                  <a:srgbClr val="FFFF00"/>
                </a:solidFill>
              </a:rPr>
              <a:t> </a:t>
            </a:r>
            <a:r>
              <a:rPr lang="ru-RU" sz="4000" b="1" u="sng" dirty="0" err="1">
                <a:solidFill>
                  <a:srgbClr val="FFFF00"/>
                </a:solidFill>
              </a:rPr>
              <a:t>називають</a:t>
            </a:r>
            <a:r>
              <a:rPr lang="ru-RU" sz="4000" b="1" u="sng" dirty="0">
                <a:solidFill>
                  <a:srgbClr val="FFFF00"/>
                </a:solidFill>
              </a:rPr>
              <a:t> </a:t>
            </a:r>
            <a:r>
              <a:rPr lang="ru-RU" sz="4000" b="1" i="1" u="sng" dirty="0">
                <a:solidFill>
                  <a:srgbClr val="FFFF00"/>
                </a:solidFill>
              </a:rPr>
              <a:t>Водяною </a:t>
            </a:r>
            <a:r>
              <a:rPr lang="ru-RU" sz="4000" b="1" i="1" u="sng" dirty="0" err="1">
                <a:solidFill>
                  <a:srgbClr val="FFFF00"/>
                </a:solidFill>
              </a:rPr>
              <a:t>зіркою</a:t>
            </a:r>
            <a:r>
              <a:rPr lang="ru-RU" sz="4000" b="1" u="sng" dirty="0">
                <a:solidFill>
                  <a:srgbClr val="FFFF00"/>
                </a:solidFill>
              </a:rPr>
              <a:t> </a:t>
            </a:r>
            <a:endParaRPr lang="ru-RU" sz="4000" b="1" u="sng" dirty="0">
              <a:solidFill>
                <a:srgbClr val="FFFF00"/>
              </a:solidFill>
            </a:endParaRPr>
          </a:p>
        </p:txBody>
      </p:sp>
    </p:spTree>
    <p:extLst>
      <p:ext uri="{BB962C8B-B14F-4D97-AF65-F5344CB8AC3E}">
        <p14:creationId xmlns:p14="http://schemas.microsoft.com/office/powerpoint/2010/main" val="16315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 y="1"/>
            <a:ext cx="7192369" cy="1160059"/>
          </a:xfrm>
        </p:spPr>
        <p:txBody>
          <a:bodyPr>
            <a:normAutofit/>
          </a:bodyPr>
          <a:lstStyle/>
          <a:p>
            <a:r>
              <a:rPr lang="ru-RU" sz="6600" b="1" dirty="0">
                <a:solidFill>
                  <a:srgbClr val="FFFF00"/>
                </a:solidFill>
              </a:rPr>
              <a:t>Особливості руху</a:t>
            </a:r>
            <a:endParaRPr lang="ru-RU" sz="6600" dirty="0">
              <a:solidFill>
                <a:srgbClr val="FFFF00"/>
              </a:solidFill>
            </a:endParaRPr>
          </a:p>
        </p:txBody>
      </p:sp>
      <p:sp>
        <p:nvSpPr>
          <p:cNvPr id="5" name="TextBox 4"/>
          <p:cNvSpPr txBox="1"/>
          <p:nvPr/>
        </p:nvSpPr>
        <p:spPr>
          <a:xfrm>
            <a:off x="204716" y="1460309"/>
            <a:ext cx="11000096" cy="4401205"/>
          </a:xfrm>
          <a:prstGeom prst="rect">
            <a:avLst/>
          </a:prstGeom>
          <a:noFill/>
        </p:spPr>
        <p:txBody>
          <a:bodyPr wrap="square" rtlCol="0">
            <a:spAutoFit/>
          </a:bodyPr>
          <a:lstStyle/>
          <a:p>
            <a:r>
              <a:rPr lang="ru-RU" sz="2800" dirty="0" err="1">
                <a:solidFill>
                  <a:srgbClr val="FFFF00"/>
                </a:solidFill>
              </a:rPr>
              <a:t>Меркурій</a:t>
            </a:r>
            <a:r>
              <a:rPr lang="ru-RU" sz="2800" dirty="0">
                <a:solidFill>
                  <a:srgbClr val="FFFF00"/>
                </a:solidFill>
              </a:rPr>
              <a:t> </a:t>
            </a:r>
            <a:r>
              <a:rPr lang="ru-RU" sz="2800" dirty="0" err="1">
                <a:solidFill>
                  <a:srgbClr val="FFFF00"/>
                </a:solidFill>
              </a:rPr>
              <a:t>обертається</a:t>
            </a:r>
            <a:r>
              <a:rPr lang="ru-RU" sz="2800" dirty="0">
                <a:solidFill>
                  <a:srgbClr val="FFFF00"/>
                </a:solidFill>
              </a:rPr>
              <a:t> </a:t>
            </a:r>
            <a:r>
              <a:rPr lang="ru-RU" sz="2800" dirty="0" err="1">
                <a:solidFill>
                  <a:srgbClr val="FFFF00"/>
                </a:solidFill>
              </a:rPr>
              <a:t>навколо</a:t>
            </a:r>
            <a:r>
              <a:rPr lang="ru-RU" sz="2800" dirty="0">
                <a:solidFill>
                  <a:srgbClr val="FFFF00"/>
                </a:solidFill>
              </a:rPr>
              <a:t> </a:t>
            </a:r>
            <a:r>
              <a:rPr lang="ru-RU" sz="2800" u="sng" dirty="0" err="1">
                <a:solidFill>
                  <a:srgbClr val="FFFF00"/>
                </a:solidFill>
              </a:rPr>
              <a:t>Сонця</a:t>
            </a:r>
            <a:r>
              <a:rPr lang="ru-RU" sz="2800" dirty="0">
                <a:solidFill>
                  <a:srgbClr val="FFFF00"/>
                </a:solidFill>
              </a:rPr>
              <a:t> </a:t>
            </a:r>
            <a:r>
              <a:rPr lang="ru-RU" sz="2800" dirty="0" err="1">
                <a:solidFill>
                  <a:srgbClr val="FFFF00"/>
                </a:solidFill>
              </a:rPr>
              <a:t>доволі</a:t>
            </a:r>
            <a:r>
              <a:rPr lang="ru-RU" sz="2800" dirty="0">
                <a:solidFill>
                  <a:srgbClr val="FFFF00"/>
                </a:solidFill>
              </a:rPr>
              <a:t> </a:t>
            </a:r>
            <a:r>
              <a:rPr lang="ru-RU" sz="2800" dirty="0" err="1">
                <a:solidFill>
                  <a:srgbClr val="FFFF00"/>
                </a:solidFill>
              </a:rPr>
              <a:t>витягнутою</a:t>
            </a:r>
            <a:r>
              <a:rPr lang="ru-RU" sz="2800" dirty="0">
                <a:solidFill>
                  <a:srgbClr val="FFFF00"/>
                </a:solidFill>
              </a:rPr>
              <a:t> </a:t>
            </a:r>
            <a:r>
              <a:rPr lang="ru-RU" sz="2800" u="sng" dirty="0" err="1">
                <a:solidFill>
                  <a:srgbClr val="FFFF00"/>
                </a:solidFill>
              </a:rPr>
              <a:t>еліптичною</a:t>
            </a:r>
            <a:r>
              <a:rPr lang="ru-RU" sz="2800" u="sng" dirty="0">
                <a:solidFill>
                  <a:srgbClr val="FFFF00"/>
                </a:solidFill>
              </a:rPr>
              <a:t> </a:t>
            </a:r>
            <a:r>
              <a:rPr lang="ru-RU" sz="2800" u="sng" dirty="0" err="1">
                <a:solidFill>
                  <a:srgbClr val="FFFF00"/>
                </a:solidFill>
              </a:rPr>
              <a:t>орбітою</a:t>
            </a:r>
            <a:r>
              <a:rPr lang="ru-RU" sz="2800" dirty="0">
                <a:solidFill>
                  <a:srgbClr val="FFFF00"/>
                </a:solidFill>
              </a:rPr>
              <a:t>, </a:t>
            </a:r>
            <a:r>
              <a:rPr lang="ru-RU" sz="2800" dirty="0" err="1">
                <a:solidFill>
                  <a:srgbClr val="FFFF00"/>
                </a:solidFill>
              </a:rPr>
              <a:t>площина</a:t>
            </a:r>
            <a:r>
              <a:rPr lang="ru-RU" sz="2800" dirty="0">
                <a:solidFill>
                  <a:srgbClr val="FFFF00"/>
                </a:solidFill>
              </a:rPr>
              <a:t> </a:t>
            </a:r>
            <a:r>
              <a:rPr lang="ru-RU" sz="2800" dirty="0" err="1">
                <a:solidFill>
                  <a:srgbClr val="FFFF00"/>
                </a:solidFill>
              </a:rPr>
              <a:t>якої</a:t>
            </a:r>
            <a:r>
              <a:rPr lang="ru-RU" sz="2800" dirty="0">
                <a:solidFill>
                  <a:srgbClr val="FFFF00"/>
                </a:solidFill>
              </a:rPr>
              <a:t> </a:t>
            </a:r>
            <a:r>
              <a:rPr lang="ru-RU" sz="2800" dirty="0" err="1">
                <a:solidFill>
                  <a:srgbClr val="FFFF00"/>
                </a:solidFill>
              </a:rPr>
              <a:t>нахилена</a:t>
            </a:r>
            <a:r>
              <a:rPr lang="ru-RU" sz="2800" dirty="0">
                <a:solidFill>
                  <a:srgbClr val="FFFF00"/>
                </a:solidFill>
              </a:rPr>
              <a:t> до </a:t>
            </a:r>
            <a:r>
              <a:rPr lang="ru-RU" sz="2800" dirty="0" err="1">
                <a:solidFill>
                  <a:srgbClr val="FFFF00"/>
                </a:solidFill>
              </a:rPr>
              <a:t>площини</a:t>
            </a:r>
            <a:r>
              <a:rPr lang="ru-RU" sz="2800" dirty="0">
                <a:solidFill>
                  <a:srgbClr val="FFFF00"/>
                </a:solidFill>
              </a:rPr>
              <a:t> </a:t>
            </a:r>
            <a:r>
              <a:rPr lang="ru-RU" sz="2800" u="sng" dirty="0" err="1">
                <a:solidFill>
                  <a:srgbClr val="FFFF00"/>
                </a:solidFill>
              </a:rPr>
              <a:t>екліптики</a:t>
            </a:r>
            <a:r>
              <a:rPr lang="ru-RU" sz="2800" dirty="0">
                <a:solidFill>
                  <a:srgbClr val="FFFF00"/>
                </a:solidFill>
              </a:rPr>
              <a:t> </a:t>
            </a:r>
            <a:r>
              <a:rPr lang="ru-RU" sz="2800" dirty="0" err="1">
                <a:solidFill>
                  <a:srgbClr val="FFFF00"/>
                </a:solidFill>
              </a:rPr>
              <a:t>під</a:t>
            </a:r>
            <a:r>
              <a:rPr lang="ru-RU" sz="2800" dirty="0">
                <a:solidFill>
                  <a:srgbClr val="FFFF00"/>
                </a:solidFill>
              </a:rPr>
              <a:t> кутом 7°00'15". </a:t>
            </a:r>
            <a:r>
              <a:rPr lang="ru-RU" sz="2800" dirty="0" err="1">
                <a:solidFill>
                  <a:srgbClr val="FFFF00"/>
                </a:solidFill>
              </a:rPr>
              <a:t>Відстань</a:t>
            </a:r>
            <a:r>
              <a:rPr lang="ru-RU" sz="2800" dirty="0">
                <a:solidFill>
                  <a:srgbClr val="FFFF00"/>
                </a:solidFill>
              </a:rPr>
              <a:t> </a:t>
            </a:r>
            <a:r>
              <a:rPr lang="ru-RU" sz="2800" dirty="0" err="1">
                <a:solidFill>
                  <a:srgbClr val="FFFF00"/>
                </a:solidFill>
              </a:rPr>
              <a:t>від</a:t>
            </a:r>
            <a:r>
              <a:rPr lang="ru-RU" sz="2800" dirty="0">
                <a:solidFill>
                  <a:srgbClr val="FFFF00"/>
                </a:solidFill>
              </a:rPr>
              <a:t> </a:t>
            </a:r>
            <a:r>
              <a:rPr lang="ru-RU" sz="2800" dirty="0" err="1">
                <a:solidFill>
                  <a:srgbClr val="FFFF00"/>
                </a:solidFill>
              </a:rPr>
              <a:t>Меркурія</a:t>
            </a:r>
            <a:r>
              <a:rPr lang="ru-RU" sz="2800" dirty="0">
                <a:solidFill>
                  <a:srgbClr val="FFFF00"/>
                </a:solidFill>
              </a:rPr>
              <a:t> до </a:t>
            </a:r>
            <a:r>
              <a:rPr lang="ru-RU" sz="2800" dirty="0" err="1">
                <a:solidFill>
                  <a:srgbClr val="FFFF00"/>
                </a:solidFill>
              </a:rPr>
              <a:t>Сонця</a:t>
            </a:r>
            <a:r>
              <a:rPr lang="ru-RU" sz="2800" dirty="0">
                <a:solidFill>
                  <a:srgbClr val="FFFF00"/>
                </a:solidFill>
              </a:rPr>
              <a:t> </a:t>
            </a:r>
            <a:r>
              <a:rPr lang="ru-RU" sz="2800" dirty="0" err="1">
                <a:solidFill>
                  <a:srgbClr val="FFFF00"/>
                </a:solidFill>
              </a:rPr>
              <a:t>змінюється</a:t>
            </a:r>
            <a:r>
              <a:rPr lang="ru-RU" sz="2800" dirty="0">
                <a:solidFill>
                  <a:srgbClr val="FFFF00"/>
                </a:solidFill>
              </a:rPr>
              <a:t> </a:t>
            </a:r>
            <a:r>
              <a:rPr lang="ru-RU" sz="2800" dirty="0" err="1">
                <a:solidFill>
                  <a:srgbClr val="FFFF00"/>
                </a:solidFill>
              </a:rPr>
              <a:t>від</a:t>
            </a:r>
            <a:r>
              <a:rPr lang="ru-RU" sz="2800" dirty="0">
                <a:solidFill>
                  <a:srgbClr val="FFFF00"/>
                </a:solidFill>
              </a:rPr>
              <a:t> 46,08 млн км до 68,86 млн км. </a:t>
            </a:r>
            <a:r>
              <a:rPr lang="ru-RU" sz="2800" dirty="0" err="1">
                <a:solidFill>
                  <a:srgbClr val="FFFF00"/>
                </a:solidFill>
              </a:rPr>
              <a:t>Період</a:t>
            </a:r>
            <a:r>
              <a:rPr lang="ru-RU" sz="2800" dirty="0">
                <a:solidFill>
                  <a:srgbClr val="FFFF00"/>
                </a:solidFill>
              </a:rPr>
              <a:t> </a:t>
            </a:r>
            <a:r>
              <a:rPr lang="ru-RU" sz="2800" dirty="0" err="1">
                <a:solidFill>
                  <a:srgbClr val="FFFF00"/>
                </a:solidFill>
              </a:rPr>
              <a:t>обертання</a:t>
            </a:r>
            <a:r>
              <a:rPr lang="ru-RU" sz="2800" dirty="0">
                <a:solidFill>
                  <a:srgbClr val="FFFF00"/>
                </a:solidFill>
              </a:rPr>
              <a:t> </a:t>
            </a:r>
            <a:r>
              <a:rPr lang="ru-RU" sz="2800" dirty="0" err="1">
                <a:solidFill>
                  <a:srgbClr val="FFFF00"/>
                </a:solidFill>
              </a:rPr>
              <a:t>навколо</a:t>
            </a:r>
            <a:r>
              <a:rPr lang="ru-RU" sz="2800" dirty="0">
                <a:solidFill>
                  <a:srgbClr val="FFFF00"/>
                </a:solidFill>
              </a:rPr>
              <a:t> </a:t>
            </a:r>
            <a:r>
              <a:rPr lang="ru-RU" sz="2800" dirty="0" err="1">
                <a:solidFill>
                  <a:srgbClr val="FFFF00"/>
                </a:solidFill>
              </a:rPr>
              <a:t>Сонця</a:t>
            </a:r>
            <a:r>
              <a:rPr lang="ru-RU" sz="2800" dirty="0">
                <a:solidFill>
                  <a:srgbClr val="FFFF00"/>
                </a:solidFill>
              </a:rPr>
              <a:t> (</a:t>
            </a:r>
            <a:r>
              <a:rPr lang="ru-RU" sz="2800" dirty="0" err="1">
                <a:solidFill>
                  <a:srgbClr val="FFFF00"/>
                </a:solidFill>
              </a:rPr>
              <a:t>меркуріанський</a:t>
            </a:r>
            <a:r>
              <a:rPr lang="ru-RU" sz="2800" dirty="0">
                <a:solidFill>
                  <a:srgbClr val="FFFF00"/>
                </a:solidFill>
              </a:rPr>
              <a:t> </a:t>
            </a:r>
            <a:r>
              <a:rPr lang="ru-RU" sz="2800" dirty="0" err="1">
                <a:solidFill>
                  <a:srgbClr val="FFFF00"/>
                </a:solidFill>
              </a:rPr>
              <a:t>рік</a:t>
            </a:r>
            <a:r>
              <a:rPr lang="ru-RU" sz="2800" dirty="0">
                <a:solidFill>
                  <a:srgbClr val="FFFF00"/>
                </a:solidFill>
              </a:rPr>
              <a:t>) становить 87,97 </a:t>
            </a:r>
            <a:r>
              <a:rPr lang="ru-RU" sz="2800" dirty="0" err="1">
                <a:solidFill>
                  <a:srgbClr val="FFFF00"/>
                </a:solidFill>
              </a:rPr>
              <a:t>земної</a:t>
            </a:r>
            <a:r>
              <a:rPr lang="ru-RU" sz="2800" dirty="0">
                <a:solidFill>
                  <a:srgbClr val="FFFF00"/>
                </a:solidFill>
              </a:rPr>
              <a:t> </a:t>
            </a:r>
            <a:r>
              <a:rPr lang="ru-RU" sz="2800" dirty="0" err="1">
                <a:solidFill>
                  <a:srgbClr val="FFFF00"/>
                </a:solidFill>
              </a:rPr>
              <a:t>доби</a:t>
            </a:r>
            <a:r>
              <a:rPr lang="ru-RU" sz="2800" dirty="0">
                <a:solidFill>
                  <a:srgbClr val="FFFF00"/>
                </a:solidFill>
              </a:rPr>
              <a:t>, а </a:t>
            </a:r>
            <a:r>
              <a:rPr lang="ru-RU" sz="2800" dirty="0" err="1">
                <a:solidFill>
                  <a:srgbClr val="FFFF00"/>
                </a:solidFill>
              </a:rPr>
              <a:t>середній</a:t>
            </a:r>
            <a:r>
              <a:rPr lang="ru-RU" sz="2800" dirty="0">
                <a:solidFill>
                  <a:srgbClr val="FFFF00"/>
                </a:solidFill>
              </a:rPr>
              <a:t> </a:t>
            </a:r>
            <a:r>
              <a:rPr lang="ru-RU" sz="2800" dirty="0" err="1">
                <a:solidFill>
                  <a:srgbClr val="FFFF00"/>
                </a:solidFill>
              </a:rPr>
              <a:t>інтервал</a:t>
            </a:r>
            <a:r>
              <a:rPr lang="ru-RU" sz="2800" dirty="0">
                <a:solidFill>
                  <a:srgbClr val="FFFF00"/>
                </a:solidFill>
              </a:rPr>
              <a:t> </a:t>
            </a:r>
            <a:r>
              <a:rPr lang="ru-RU" sz="2800" dirty="0" err="1">
                <a:solidFill>
                  <a:srgbClr val="FFFF00"/>
                </a:solidFill>
              </a:rPr>
              <a:t>між</a:t>
            </a:r>
            <a:r>
              <a:rPr lang="ru-RU" sz="2800" dirty="0">
                <a:solidFill>
                  <a:srgbClr val="FFFF00"/>
                </a:solidFill>
              </a:rPr>
              <a:t> </a:t>
            </a:r>
            <a:r>
              <a:rPr lang="ru-RU" sz="2800" dirty="0" err="1">
                <a:solidFill>
                  <a:srgbClr val="FFFF00"/>
                </a:solidFill>
              </a:rPr>
              <a:t>однаковими</a:t>
            </a:r>
            <a:r>
              <a:rPr lang="ru-RU" sz="2800" dirty="0">
                <a:solidFill>
                  <a:srgbClr val="FFFF00"/>
                </a:solidFill>
              </a:rPr>
              <a:t> фазами (— 115,9 </a:t>
            </a:r>
            <a:r>
              <a:rPr lang="ru-RU" sz="2800" dirty="0" err="1">
                <a:solidFill>
                  <a:srgbClr val="FFFF00"/>
                </a:solidFill>
              </a:rPr>
              <a:t>земної</a:t>
            </a:r>
            <a:r>
              <a:rPr lang="ru-RU" sz="2800" dirty="0">
                <a:solidFill>
                  <a:srgbClr val="FFFF00"/>
                </a:solidFill>
              </a:rPr>
              <a:t> </a:t>
            </a:r>
            <a:r>
              <a:rPr lang="ru-RU" sz="2800" dirty="0" err="1">
                <a:solidFill>
                  <a:srgbClr val="FFFF00"/>
                </a:solidFill>
              </a:rPr>
              <a:t>доби</a:t>
            </a:r>
            <a:r>
              <a:rPr lang="ru-RU" sz="2800" dirty="0">
                <a:solidFill>
                  <a:srgbClr val="FFFF00"/>
                </a:solidFill>
              </a:rPr>
              <a:t>. </a:t>
            </a:r>
            <a:r>
              <a:rPr lang="ru-RU" sz="2800" dirty="0" err="1">
                <a:solidFill>
                  <a:srgbClr val="FFFF00"/>
                </a:solidFill>
              </a:rPr>
              <a:t>Відстань</a:t>
            </a:r>
            <a:r>
              <a:rPr lang="ru-RU" sz="2800" dirty="0">
                <a:solidFill>
                  <a:srgbClr val="FFFF00"/>
                </a:solidFill>
              </a:rPr>
              <a:t> до </a:t>
            </a:r>
            <a:r>
              <a:rPr lang="ru-RU" sz="2800" dirty="0" err="1">
                <a:solidFill>
                  <a:srgbClr val="FFFF00"/>
                </a:solidFill>
              </a:rPr>
              <a:t>Меркурія</a:t>
            </a:r>
            <a:r>
              <a:rPr lang="ru-RU" sz="2800" dirty="0">
                <a:solidFill>
                  <a:srgbClr val="FFFF00"/>
                </a:solidFill>
              </a:rPr>
              <a:t> </a:t>
            </a:r>
            <a:r>
              <a:rPr lang="ru-RU" sz="2800" dirty="0" err="1">
                <a:solidFill>
                  <a:srgbClr val="FFFF00"/>
                </a:solidFill>
              </a:rPr>
              <a:t>від</a:t>
            </a:r>
            <a:r>
              <a:rPr lang="ru-RU" sz="2800" dirty="0">
                <a:solidFill>
                  <a:srgbClr val="FFFF00"/>
                </a:solidFill>
              </a:rPr>
              <a:t> </a:t>
            </a:r>
            <a:r>
              <a:rPr lang="ru-RU" sz="2800" u="sng" dirty="0" err="1" smtClean="0">
                <a:solidFill>
                  <a:srgbClr val="FFFF00"/>
                </a:solidFill>
              </a:rPr>
              <a:t>Землі</a:t>
            </a:r>
            <a:r>
              <a:rPr lang="ru-RU" sz="2800" u="sng" dirty="0">
                <a:solidFill>
                  <a:srgbClr val="FFFF00"/>
                </a:solidFill>
              </a:rPr>
              <a:t> </a:t>
            </a:r>
            <a:r>
              <a:rPr lang="ru-RU" sz="2800" dirty="0" err="1" smtClean="0">
                <a:solidFill>
                  <a:srgbClr val="FFFF00"/>
                </a:solidFill>
              </a:rPr>
              <a:t>змінюється</a:t>
            </a:r>
            <a:r>
              <a:rPr lang="ru-RU" sz="2800" dirty="0" smtClean="0">
                <a:solidFill>
                  <a:srgbClr val="FFFF00"/>
                </a:solidFill>
              </a:rPr>
              <a:t> </a:t>
            </a:r>
            <a:r>
              <a:rPr lang="ru-RU" sz="2800" dirty="0" err="1">
                <a:solidFill>
                  <a:srgbClr val="FFFF00"/>
                </a:solidFill>
              </a:rPr>
              <a:t>від</a:t>
            </a:r>
            <a:r>
              <a:rPr lang="ru-RU" sz="2800" dirty="0">
                <a:solidFill>
                  <a:srgbClr val="FFFF00"/>
                </a:solidFill>
              </a:rPr>
              <a:t> 82 до 217 млн км. </a:t>
            </a:r>
            <a:r>
              <a:rPr lang="ru-RU" sz="2800" dirty="0" err="1">
                <a:solidFill>
                  <a:srgbClr val="FFFF00"/>
                </a:solidFill>
              </a:rPr>
              <a:t>Максимальний</a:t>
            </a:r>
            <a:r>
              <a:rPr lang="ru-RU" sz="2800" dirty="0">
                <a:solidFill>
                  <a:srgbClr val="FFFF00"/>
                </a:solidFill>
              </a:rPr>
              <a:t> </a:t>
            </a:r>
            <a:r>
              <a:rPr lang="ru-RU" sz="2800" dirty="0" err="1">
                <a:solidFill>
                  <a:srgbClr val="FFFF00"/>
                </a:solidFill>
              </a:rPr>
              <a:t>кутовий</a:t>
            </a:r>
            <a:r>
              <a:rPr lang="ru-RU" sz="2800" dirty="0">
                <a:solidFill>
                  <a:srgbClr val="FFFF00"/>
                </a:solidFill>
              </a:rPr>
              <a:t> </a:t>
            </a:r>
            <a:r>
              <a:rPr lang="ru-RU" sz="2800" dirty="0" err="1">
                <a:solidFill>
                  <a:srgbClr val="FFFF00"/>
                </a:solidFill>
              </a:rPr>
              <a:t>розмір</a:t>
            </a:r>
            <a:r>
              <a:rPr lang="ru-RU" sz="2800" dirty="0">
                <a:solidFill>
                  <a:srgbClr val="FFFF00"/>
                </a:solidFill>
              </a:rPr>
              <a:t> </a:t>
            </a:r>
            <a:r>
              <a:rPr lang="ru-RU" sz="2800" dirty="0" err="1">
                <a:solidFill>
                  <a:srgbClr val="FFFF00"/>
                </a:solidFill>
              </a:rPr>
              <a:t>планети</a:t>
            </a:r>
            <a:r>
              <a:rPr lang="ru-RU" sz="2800" dirty="0">
                <a:solidFill>
                  <a:srgbClr val="FFFF00"/>
                </a:solidFill>
              </a:rPr>
              <a:t> при </a:t>
            </a:r>
            <a:r>
              <a:rPr lang="ru-RU" sz="2800" dirty="0" err="1">
                <a:solidFill>
                  <a:srgbClr val="FFFF00"/>
                </a:solidFill>
              </a:rPr>
              <a:t>спостереженні</a:t>
            </a:r>
            <a:r>
              <a:rPr lang="ru-RU" sz="2800" dirty="0">
                <a:solidFill>
                  <a:srgbClr val="FFFF00"/>
                </a:solidFill>
              </a:rPr>
              <a:t> з </a:t>
            </a:r>
            <a:r>
              <a:rPr lang="ru-RU" sz="2800" dirty="0" err="1">
                <a:solidFill>
                  <a:srgbClr val="FFFF00"/>
                </a:solidFill>
              </a:rPr>
              <a:t>Землі</a:t>
            </a:r>
            <a:r>
              <a:rPr lang="ru-RU" sz="2800" dirty="0">
                <a:solidFill>
                  <a:srgbClr val="FFFF00"/>
                </a:solidFill>
              </a:rPr>
              <a:t> становить 13", </a:t>
            </a:r>
            <a:r>
              <a:rPr lang="ru-RU" sz="2800" dirty="0" err="1">
                <a:solidFill>
                  <a:srgbClr val="FFFF00"/>
                </a:solidFill>
              </a:rPr>
              <a:t>мінімальний</a:t>
            </a:r>
            <a:r>
              <a:rPr lang="ru-RU" sz="2800" dirty="0">
                <a:solidFill>
                  <a:srgbClr val="FFFF00"/>
                </a:solidFill>
              </a:rPr>
              <a:t> — 5". </a:t>
            </a:r>
            <a:r>
              <a:rPr lang="ru-RU" sz="2800" dirty="0" err="1">
                <a:solidFill>
                  <a:srgbClr val="FFFF00"/>
                </a:solidFill>
              </a:rPr>
              <a:t>Середня</a:t>
            </a:r>
            <a:r>
              <a:rPr lang="ru-RU" sz="2800" dirty="0">
                <a:solidFill>
                  <a:srgbClr val="FFFF00"/>
                </a:solidFill>
              </a:rPr>
              <a:t> </a:t>
            </a:r>
            <a:r>
              <a:rPr lang="ru-RU" sz="2800" dirty="0" err="1">
                <a:solidFill>
                  <a:srgbClr val="FFFF00"/>
                </a:solidFill>
              </a:rPr>
              <a:t>швидкість</a:t>
            </a:r>
            <a:r>
              <a:rPr lang="ru-RU" sz="2800" dirty="0">
                <a:solidFill>
                  <a:srgbClr val="FFFF00"/>
                </a:solidFill>
              </a:rPr>
              <a:t> руху </a:t>
            </a:r>
            <a:r>
              <a:rPr lang="ru-RU" sz="2800" dirty="0" err="1">
                <a:solidFill>
                  <a:srgbClr val="FFFF00"/>
                </a:solidFill>
              </a:rPr>
              <a:t>Меркурія</a:t>
            </a:r>
            <a:r>
              <a:rPr lang="ru-RU" sz="2800" dirty="0">
                <a:solidFill>
                  <a:srgbClr val="FFFF00"/>
                </a:solidFill>
              </a:rPr>
              <a:t> </a:t>
            </a:r>
            <a:r>
              <a:rPr lang="ru-RU" sz="2800" dirty="0" err="1">
                <a:solidFill>
                  <a:srgbClr val="FFFF00"/>
                </a:solidFill>
              </a:rPr>
              <a:t>орбітою</a:t>
            </a:r>
            <a:r>
              <a:rPr lang="ru-RU" sz="2800" dirty="0">
                <a:solidFill>
                  <a:srgbClr val="FFFF00"/>
                </a:solidFill>
              </a:rPr>
              <a:t> </a:t>
            </a:r>
            <a:r>
              <a:rPr lang="ru-RU" sz="2800" dirty="0" err="1">
                <a:solidFill>
                  <a:srgbClr val="FFFF00"/>
                </a:solidFill>
              </a:rPr>
              <a:t>навколо</a:t>
            </a:r>
            <a:r>
              <a:rPr lang="ru-RU" sz="2800" dirty="0">
                <a:solidFill>
                  <a:srgbClr val="FFFF00"/>
                </a:solidFill>
              </a:rPr>
              <a:t> </a:t>
            </a:r>
            <a:r>
              <a:rPr lang="ru-RU" sz="2800" dirty="0" err="1">
                <a:solidFill>
                  <a:srgbClr val="FFFF00"/>
                </a:solidFill>
              </a:rPr>
              <a:t>Сонця</a:t>
            </a:r>
            <a:r>
              <a:rPr lang="ru-RU" sz="2800" dirty="0">
                <a:solidFill>
                  <a:srgbClr val="FFFF00"/>
                </a:solidFill>
              </a:rPr>
              <a:t> — 47,89 км/с</a:t>
            </a:r>
            <a:r>
              <a:rPr lang="ru-RU" dirty="0"/>
              <a:t>.</a:t>
            </a:r>
          </a:p>
        </p:txBody>
      </p:sp>
    </p:spTree>
    <p:extLst>
      <p:ext uri="{BB962C8B-B14F-4D97-AF65-F5344CB8AC3E}">
        <p14:creationId xmlns:p14="http://schemas.microsoft.com/office/powerpoint/2010/main" val="14669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7999"/>
          </a:xfrm>
        </p:spPr>
      </p:pic>
      <p:sp>
        <p:nvSpPr>
          <p:cNvPr id="2" name="Заголовок 1"/>
          <p:cNvSpPr>
            <a:spLocks noGrp="1"/>
          </p:cNvSpPr>
          <p:nvPr>
            <p:ph type="title"/>
          </p:nvPr>
        </p:nvSpPr>
        <p:spPr>
          <a:xfrm>
            <a:off x="0" y="532263"/>
            <a:ext cx="12191999" cy="6325736"/>
          </a:xfrm>
        </p:spPr>
        <p:txBody>
          <a:bodyPr>
            <a:noAutofit/>
          </a:bodyPr>
          <a:lstStyle/>
          <a:p>
            <a:r>
              <a:rPr lang="ru-RU" sz="3200" u="sng" dirty="0" err="1">
                <a:solidFill>
                  <a:srgbClr val="FFFF00"/>
                </a:solidFill>
              </a:rPr>
              <a:t>Період</a:t>
            </a:r>
            <a:r>
              <a:rPr lang="ru-RU" sz="3200" u="sng" dirty="0">
                <a:solidFill>
                  <a:srgbClr val="FFFF00"/>
                </a:solidFill>
              </a:rPr>
              <a:t> </a:t>
            </a:r>
            <a:r>
              <a:rPr lang="ru-RU" sz="3200" u="sng" dirty="0" err="1">
                <a:solidFill>
                  <a:srgbClr val="FFFF00"/>
                </a:solidFill>
              </a:rPr>
              <a:t>обертання</a:t>
            </a:r>
            <a:r>
              <a:rPr lang="ru-RU" sz="3200" dirty="0"/>
              <a:t> </a:t>
            </a:r>
            <a:r>
              <a:rPr lang="ru-RU" sz="2800" i="1" u="sng" dirty="0" err="1">
                <a:solidFill>
                  <a:srgbClr val="FFFF00"/>
                </a:solidFill>
              </a:rPr>
              <a:t>Меркурія</a:t>
            </a:r>
            <a:r>
              <a:rPr lang="ru-RU" sz="2800" i="1" u="sng" dirty="0">
                <a:solidFill>
                  <a:srgbClr val="FFFF00"/>
                </a:solidFill>
              </a:rPr>
              <a:t> </a:t>
            </a:r>
            <a:r>
              <a:rPr lang="ru-RU" sz="2800" i="1" u="sng" dirty="0" err="1">
                <a:solidFill>
                  <a:srgbClr val="FFFF00"/>
                </a:solidFill>
              </a:rPr>
              <a:t>навколо</a:t>
            </a:r>
            <a:r>
              <a:rPr lang="ru-RU" sz="2800" i="1" u="sng" dirty="0">
                <a:solidFill>
                  <a:srgbClr val="FFFF00"/>
                </a:solidFill>
              </a:rPr>
              <a:t> </a:t>
            </a:r>
            <a:r>
              <a:rPr lang="ru-RU" sz="2800" i="1" u="sng" dirty="0" err="1">
                <a:solidFill>
                  <a:srgbClr val="FFFF00"/>
                </a:solidFill>
              </a:rPr>
              <a:t>своєї</a:t>
            </a:r>
            <a:r>
              <a:rPr lang="ru-RU" sz="2800" i="1" u="sng" dirty="0">
                <a:solidFill>
                  <a:srgbClr val="FFFF00"/>
                </a:solidFill>
              </a:rPr>
              <a:t> </a:t>
            </a:r>
            <a:r>
              <a:rPr lang="ru-RU" sz="2800" i="1" u="sng" dirty="0" err="1">
                <a:solidFill>
                  <a:srgbClr val="FFFF00"/>
                </a:solidFill>
              </a:rPr>
              <a:t>осі</a:t>
            </a:r>
            <a:r>
              <a:rPr lang="ru-RU" sz="2800" i="1" u="sng" dirty="0">
                <a:solidFill>
                  <a:srgbClr val="FFFF00"/>
                </a:solidFill>
              </a:rPr>
              <a:t> </a:t>
            </a:r>
            <a:r>
              <a:rPr lang="ru-RU" sz="2800" i="1" u="sng" dirty="0" err="1">
                <a:solidFill>
                  <a:srgbClr val="FFFF00"/>
                </a:solidFill>
              </a:rPr>
              <a:t>дорівнює</a:t>
            </a:r>
            <a:r>
              <a:rPr lang="ru-RU" sz="2800" i="1" u="sng" dirty="0">
                <a:solidFill>
                  <a:srgbClr val="FFFF00"/>
                </a:solidFill>
              </a:rPr>
              <a:t> 58,646 </a:t>
            </a:r>
            <a:r>
              <a:rPr lang="ru-RU" sz="2800" i="1" u="sng" dirty="0" err="1">
                <a:solidFill>
                  <a:srgbClr val="FFFF00"/>
                </a:solidFill>
              </a:rPr>
              <a:t>діб</a:t>
            </a:r>
            <a:r>
              <a:rPr lang="ru-RU" sz="2800" i="1" u="sng" dirty="0">
                <a:solidFill>
                  <a:srgbClr val="FFFF00"/>
                </a:solidFill>
              </a:rPr>
              <a:t>, </a:t>
            </a:r>
            <a:r>
              <a:rPr lang="ru-RU" sz="2800" i="1" u="sng" dirty="0" err="1">
                <a:solidFill>
                  <a:srgbClr val="FFFF00"/>
                </a:solidFill>
              </a:rPr>
              <a:t>що</a:t>
            </a:r>
            <a:r>
              <a:rPr lang="ru-RU" sz="2800" i="1" u="sng" dirty="0">
                <a:solidFill>
                  <a:srgbClr val="FFFF00"/>
                </a:solidFill>
              </a:rPr>
              <a:t> становить 2/3 </a:t>
            </a:r>
            <a:r>
              <a:rPr lang="ru-RU" sz="2800" i="1" u="sng" dirty="0" err="1">
                <a:solidFill>
                  <a:srgbClr val="FFFF00"/>
                </a:solidFill>
              </a:rPr>
              <a:t>від</a:t>
            </a:r>
            <a:r>
              <a:rPr lang="ru-RU" sz="2800" i="1" u="sng" dirty="0">
                <a:solidFill>
                  <a:srgbClr val="FFFF00"/>
                </a:solidFill>
              </a:rPr>
              <a:t> </a:t>
            </a:r>
            <a:r>
              <a:rPr lang="ru-RU" sz="2800" i="1" u="sng" dirty="0" err="1">
                <a:solidFill>
                  <a:srgbClr val="FFFF00"/>
                </a:solidFill>
              </a:rPr>
              <a:t>періоду</a:t>
            </a:r>
            <a:r>
              <a:rPr lang="ru-RU" sz="2800" i="1" u="sng" dirty="0">
                <a:solidFill>
                  <a:srgbClr val="FFFF00"/>
                </a:solidFill>
              </a:rPr>
              <a:t> </a:t>
            </a:r>
            <a:r>
              <a:rPr lang="ru-RU" sz="2800" i="1" u="sng" dirty="0" err="1">
                <a:solidFill>
                  <a:srgbClr val="FFFF00"/>
                </a:solidFill>
              </a:rPr>
              <a:t>обертання</a:t>
            </a:r>
            <a:r>
              <a:rPr lang="ru-RU" sz="2800" i="1" u="sng" dirty="0">
                <a:solidFill>
                  <a:srgbClr val="FFFF00"/>
                </a:solidFill>
              </a:rPr>
              <a:t> </a:t>
            </a:r>
            <a:r>
              <a:rPr lang="ru-RU" sz="2800" i="1" u="sng" dirty="0" err="1">
                <a:solidFill>
                  <a:srgbClr val="FFFF00"/>
                </a:solidFill>
              </a:rPr>
              <a:t>навколо</a:t>
            </a:r>
            <a:r>
              <a:rPr lang="ru-RU" sz="2800" i="1" u="sng" dirty="0">
                <a:solidFill>
                  <a:srgbClr val="FFFF00"/>
                </a:solidFill>
              </a:rPr>
              <a:t> </a:t>
            </a:r>
            <a:r>
              <a:rPr lang="ru-RU" sz="2800" i="1" u="sng" dirty="0" err="1">
                <a:solidFill>
                  <a:srgbClr val="FFFF00"/>
                </a:solidFill>
              </a:rPr>
              <a:t>Сонця.Це</a:t>
            </a:r>
            <a:r>
              <a:rPr lang="ru-RU" sz="2800" i="1" u="sng" dirty="0">
                <a:solidFill>
                  <a:srgbClr val="FFFF00"/>
                </a:solidFill>
              </a:rPr>
              <a:t> становить </a:t>
            </a:r>
            <a:r>
              <a:rPr lang="ru-RU" sz="2800" i="1" u="sng" dirty="0" err="1">
                <a:solidFill>
                  <a:srgbClr val="FFFF00"/>
                </a:solidFill>
              </a:rPr>
              <a:t>близько</a:t>
            </a:r>
            <a:r>
              <a:rPr lang="ru-RU" sz="2800" i="1" u="sng" dirty="0">
                <a:solidFill>
                  <a:srgbClr val="FFFF00"/>
                </a:solidFill>
              </a:rPr>
              <a:t> 175,92 </a:t>
            </a:r>
            <a:r>
              <a:rPr lang="ru-RU" sz="2800" i="1" u="sng" dirty="0" err="1">
                <a:solidFill>
                  <a:srgbClr val="FFFF00"/>
                </a:solidFill>
              </a:rPr>
              <a:t>земної</a:t>
            </a:r>
            <a:r>
              <a:rPr lang="ru-RU" sz="2800" i="1" u="sng" dirty="0">
                <a:solidFill>
                  <a:srgbClr val="FFFF00"/>
                </a:solidFill>
              </a:rPr>
              <a:t> </a:t>
            </a:r>
            <a:r>
              <a:rPr lang="ru-RU" sz="2800" i="1" u="sng" dirty="0" err="1">
                <a:solidFill>
                  <a:srgbClr val="FFFF00"/>
                </a:solidFill>
              </a:rPr>
              <a:t>доби</a:t>
            </a:r>
            <a:r>
              <a:rPr lang="ru-RU" sz="2800" i="1" u="sng" dirty="0">
                <a:solidFill>
                  <a:srgbClr val="FFFF00"/>
                </a:solidFill>
              </a:rPr>
              <a:t>. </a:t>
            </a:r>
            <a:r>
              <a:rPr lang="ru-RU" sz="2800" i="1" u="sng" dirty="0" err="1">
                <a:solidFill>
                  <a:srgbClr val="FFFF00"/>
                </a:solidFill>
              </a:rPr>
              <a:t>Обертання</a:t>
            </a:r>
            <a:r>
              <a:rPr lang="ru-RU" sz="2800" i="1" u="sng" dirty="0">
                <a:solidFill>
                  <a:srgbClr val="FFFF00"/>
                </a:solidFill>
              </a:rPr>
              <a:t> </a:t>
            </a:r>
            <a:r>
              <a:rPr lang="ru-RU" sz="2800" i="1" u="sng" dirty="0" err="1">
                <a:solidFill>
                  <a:srgbClr val="FFFF00"/>
                </a:solidFill>
              </a:rPr>
              <a:t>Меркурія</a:t>
            </a:r>
            <a:r>
              <a:rPr lang="ru-RU" sz="2800" i="1" u="sng" dirty="0">
                <a:solidFill>
                  <a:srgbClr val="FFFF00"/>
                </a:solidFill>
              </a:rPr>
              <a:t> є результатом </a:t>
            </a:r>
            <a:r>
              <a:rPr lang="ru-RU" sz="2800" i="1" u="sng" dirty="0" err="1">
                <a:solidFill>
                  <a:srgbClr val="FFFF00"/>
                </a:solidFill>
              </a:rPr>
              <a:t>дії</a:t>
            </a:r>
            <a:r>
              <a:rPr lang="ru-RU" sz="2800" i="1" u="sng" dirty="0">
                <a:solidFill>
                  <a:srgbClr val="FFFF00"/>
                </a:solidFill>
              </a:rPr>
              <a:t> </a:t>
            </a:r>
            <a:r>
              <a:rPr lang="ru-RU" sz="2800" i="1" u="sng" dirty="0" err="1">
                <a:solidFill>
                  <a:srgbClr val="FFFF00"/>
                </a:solidFill>
              </a:rPr>
              <a:t>припливного</a:t>
            </a:r>
            <a:r>
              <a:rPr lang="ru-RU" sz="2800" i="1" u="sng" dirty="0">
                <a:solidFill>
                  <a:srgbClr val="FFFF00"/>
                </a:solidFill>
              </a:rPr>
              <a:t> </a:t>
            </a:r>
            <a:r>
              <a:rPr lang="ru-RU" sz="2800" i="1" u="sng" dirty="0" err="1">
                <a:solidFill>
                  <a:srgbClr val="FFFF00"/>
                </a:solidFill>
              </a:rPr>
              <a:t>тертя</a:t>
            </a:r>
            <a:r>
              <a:rPr lang="ru-RU" sz="2800" i="1" u="sng" dirty="0">
                <a:solidFill>
                  <a:srgbClr val="FFFF00"/>
                </a:solidFill>
              </a:rPr>
              <a:t> і </a:t>
            </a:r>
            <a:r>
              <a:rPr lang="ru-RU" sz="2800" i="1" u="sng" dirty="0" err="1">
                <a:solidFill>
                  <a:srgbClr val="FFFF00"/>
                </a:solidFill>
              </a:rPr>
              <a:t>крутного</a:t>
            </a:r>
            <a:r>
              <a:rPr lang="ru-RU" sz="2800" i="1" u="sng" dirty="0">
                <a:solidFill>
                  <a:srgbClr val="FFFF00"/>
                </a:solidFill>
              </a:rPr>
              <a:t> моменту </a:t>
            </a:r>
            <a:r>
              <a:rPr lang="ru-RU" sz="2800" i="1" u="sng" dirty="0" err="1">
                <a:solidFill>
                  <a:srgbClr val="FFFF00"/>
                </a:solidFill>
              </a:rPr>
              <a:t>гравітаційних</a:t>
            </a:r>
            <a:r>
              <a:rPr lang="ru-RU" sz="2800" i="1" u="sng" dirty="0">
                <a:solidFill>
                  <a:srgbClr val="FFFF00"/>
                </a:solidFill>
              </a:rPr>
              <a:t> сил з боку </a:t>
            </a:r>
            <a:r>
              <a:rPr lang="ru-RU" sz="2800" i="1" u="sng" dirty="0" err="1">
                <a:solidFill>
                  <a:srgbClr val="FFFF00"/>
                </a:solidFill>
              </a:rPr>
              <a:t>Сонця</a:t>
            </a:r>
            <a:r>
              <a:rPr lang="ru-RU" sz="2800" i="1" u="sng" dirty="0">
                <a:solidFill>
                  <a:srgbClr val="FFFF00"/>
                </a:solidFill>
              </a:rPr>
              <a:t>, </a:t>
            </a:r>
            <a:r>
              <a:rPr lang="ru-RU" sz="2800" i="1" u="sng" dirty="0" err="1">
                <a:solidFill>
                  <a:srgbClr val="FFFF00"/>
                </a:solidFill>
              </a:rPr>
              <a:t>зумовленого</a:t>
            </a:r>
            <a:r>
              <a:rPr lang="ru-RU" sz="2800" i="1" u="sng" dirty="0">
                <a:solidFill>
                  <a:srgbClr val="FFFF00"/>
                </a:solidFill>
              </a:rPr>
              <a:t> </a:t>
            </a:r>
            <a:r>
              <a:rPr lang="ru-RU" sz="2800" i="1" u="sng" dirty="0" err="1">
                <a:solidFill>
                  <a:srgbClr val="FFFF00"/>
                </a:solidFill>
              </a:rPr>
              <a:t>тим</a:t>
            </a:r>
            <a:r>
              <a:rPr lang="ru-RU" sz="2800" i="1" u="sng" dirty="0">
                <a:solidFill>
                  <a:srgbClr val="FFFF00"/>
                </a:solidFill>
              </a:rPr>
              <a:t>, </a:t>
            </a:r>
            <a:r>
              <a:rPr lang="ru-RU" sz="2800" i="1" u="sng" dirty="0" err="1">
                <a:solidFill>
                  <a:srgbClr val="FFFF00"/>
                </a:solidFill>
              </a:rPr>
              <a:t>що</a:t>
            </a:r>
            <a:r>
              <a:rPr lang="ru-RU" sz="2800" i="1" u="sng" dirty="0">
                <a:solidFill>
                  <a:srgbClr val="FFFF00"/>
                </a:solidFill>
              </a:rPr>
              <a:t> на </a:t>
            </a:r>
            <a:r>
              <a:rPr lang="ru-RU" sz="2800" i="1" u="sng" dirty="0" err="1">
                <a:solidFill>
                  <a:srgbClr val="FFFF00"/>
                </a:solidFill>
              </a:rPr>
              <a:t>Меркурії</a:t>
            </a:r>
            <a:r>
              <a:rPr lang="ru-RU" sz="2800" i="1" u="sng" dirty="0">
                <a:solidFill>
                  <a:srgbClr val="FFFF00"/>
                </a:solidFill>
              </a:rPr>
              <a:t> </a:t>
            </a:r>
            <a:r>
              <a:rPr lang="ru-RU" sz="2800" i="1" u="sng" dirty="0" err="1">
                <a:solidFill>
                  <a:srgbClr val="FFFF00"/>
                </a:solidFill>
              </a:rPr>
              <a:t>розподіл</a:t>
            </a:r>
            <a:r>
              <a:rPr lang="ru-RU" sz="2800" i="1" u="sng" dirty="0">
                <a:solidFill>
                  <a:srgbClr val="FFFF00"/>
                </a:solidFill>
              </a:rPr>
              <a:t> </a:t>
            </a:r>
            <a:r>
              <a:rPr lang="ru-RU" sz="2800" i="1" u="sng" dirty="0" err="1">
                <a:solidFill>
                  <a:srgbClr val="FFFF00"/>
                </a:solidFill>
              </a:rPr>
              <a:t>мас</a:t>
            </a:r>
            <a:r>
              <a:rPr lang="ru-RU" sz="2800" i="1" u="sng" dirty="0">
                <a:solidFill>
                  <a:srgbClr val="FFFF00"/>
                </a:solidFill>
              </a:rPr>
              <a:t> не є строго </a:t>
            </a:r>
            <a:r>
              <a:rPr lang="ru-RU" sz="2800" i="1" u="sng" dirty="0" err="1">
                <a:solidFill>
                  <a:srgbClr val="FFFF00"/>
                </a:solidFill>
              </a:rPr>
              <a:t>концентричним</a:t>
            </a:r>
            <a:r>
              <a:rPr lang="ru-RU" sz="2800" i="1" u="sng" dirty="0">
                <a:solidFill>
                  <a:srgbClr val="FFFF00"/>
                </a:solidFill>
              </a:rPr>
              <a:t> </a:t>
            </a:r>
            <a:r>
              <a:rPr lang="ru-RU" sz="2800" i="1" u="sng" dirty="0" err="1">
                <a:solidFill>
                  <a:srgbClr val="FFFF00"/>
                </a:solidFill>
              </a:rPr>
              <a:t>Вісь</a:t>
            </a:r>
            <a:r>
              <a:rPr lang="ru-RU" sz="2800" i="1" u="sng" dirty="0">
                <a:solidFill>
                  <a:srgbClr val="FFFF00"/>
                </a:solidFill>
              </a:rPr>
              <a:t> </a:t>
            </a:r>
            <a:r>
              <a:rPr lang="ru-RU" sz="2800" i="1" u="sng" dirty="0" err="1">
                <a:solidFill>
                  <a:srgbClr val="FFFF00"/>
                </a:solidFill>
              </a:rPr>
              <a:t>обертання</a:t>
            </a:r>
            <a:r>
              <a:rPr lang="ru-RU" sz="2800" i="1" u="sng" dirty="0">
                <a:solidFill>
                  <a:srgbClr val="FFFF00"/>
                </a:solidFill>
              </a:rPr>
              <a:t> </a:t>
            </a:r>
            <a:r>
              <a:rPr lang="ru-RU" sz="2800" i="1" u="sng" dirty="0" err="1">
                <a:solidFill>
                  <a:srgbClr val="FFFF00"/>
                </a:solidFill>
              </a:rPr>
              <a:t>Меркурія</a:t>
            </a:r>
            <a:r>
              <a:rPr lang="ru-RU" sz="2800" i="1" u="sng" dirty="0">
                <a:solidFill>
                  <a:srgbClr val="FFFF00"/>
                </a:solidFill>
              </a:rPr>
              <a:t> </a:t>
            </a:r>
            <a:r>
              <a:rPr lang="ru-RU" sz="2800" i="1" u="sng" dirty="0" err="1">
                <a:solidFill>
                  <a:srgbClr val="FFFF00"/>
                </a:solidFill>
              </a:rPr>
              <a:t>нахилена</a:t>
            </a:r>
            <a:r>
              <a:rPr lang="ru-RU" sz="2800" i="1" u="sng" dirty="0">
                <a:solidFill>
                  <a:srgbClr val="FFFF00"/>
                </a:solidFill>
              </a:rPr>
              <a:t> до </a:t>
            </a:r>
            <a:r>
              <a:rPr lang="ru-RU" sz="2800" i="1" u="sng" dirty="0" err="1">
                <a:solidFill>
                  <a:srgbClr val="FFFF00"/>
                </a:solidFill>
              </a:rPr>
              <a:t>площини</a:t>
            </a:r>
            <a:r>
              <a:rPr lang="ru-RU" sz="2800" i="1" u="sng" dirty="0">
                <a:solidFill>
                  <a:srgbClr val="FFFF00"/>
                </a:solidFill>
              </a:rPr>
              <a:t> </a:t>
            </a:r>
            <a:r>
              <a:rPr lang="ru-RU" sz="2800" i="1" u="sng" dirty="0" err="1">
                <a:solidFill>
                  <a:srgbClr val="FFFF00"/>
                </a:solidFill>
              </a:rPr>
              <a:t>його</a:t>
            </a:r>
            <a:r>
              <a:rPr lang="ru-RU" sz="2800" i="1" u="sng" dirty="0">
                <a:solidFill>
                  <a:srgbClr val="FFFF00"/>
                </a:solidFill>
              </a:rPr>
              <a:t> </a:t>
            </a:r>
            <a:r>
              <a:rPr lang="ru-RU" sz="2800" i="1" u="sng" dirty="0" err="1">
                <a:solidFill>
                  <a:srgbClr val="FFFF00"/>
                </a:solidFill>
              </a:rPr>
              <a:t>орбіти</a:t>
            </a:r>
            <a:r>
              <a:rPr lang="ru-RU" sz="2800" i="1" u="sng" dirty="0">
                <a:solidFill>
                  <a:srgbClr val="FFFF00"/>
                </a:solidFill>
              </a:rPr>
              <a:t> не </a:t>
            </a:r>
            <a:r>
              <a:rPr lang="ru-RU" sz="2800" i="1" u="sng" dirty="0" err="1">
                <a:solidFill>
                  <a:srgbClr val="FFFF00"/>
                </a:solidFill>
              </a:rPr>
              <a:t>більш</a:t>
            </a:r>
            <a:r>
              <a:rPr lang="ru-RU" sz="2800" i="1" u="sng" dirty="0">
                <a:solidFill>
                  <a:srgbClr val="FFFF00"/>
                </a:solidFill>
              </a:rPr>
              <a:t> </a:t>
            </a:r>
            <a:r>
              <a:rPr lang="ru-RU" sz="2800" i="1" u="sng" dirty="0" err="1">
                <a:solidFill>
                  <a:srgbClr val="FFFF00"/>
                </a:solidFill>
              </a:rPr>
              <a:t>ніж</a:t>
            </a:r>
            <a:r>
              <a:rPr lang="ru-RU" sz="2800" i="1" u="sng" dirty="0">
                <a:solidFill>
                  <a:srgbClr val="FFFF00"/>
                </a:solidFill>
              </a:rPr>
              <a:t> на 3, тому </a:t>
            </a:r>
            <a:r>
              <a:rPr lang="ru-RU" sz="2800" i="1" u="sng" dirty="0" err="1">
                <a:solidFill>
                  <a:srgbClr val="FFFF00"/>
                </a:solidFill>
              </a:rPr>
              <a:t>помітних</a:t>
            </a:r>
            <a:r>
              <a:rPr lang="ru-RU" sz="2800" i="1" u="sng" dirty="0">
                <a:solidFill>
                  <a:srgbClr val="FFFF00"/>
                </a:solidFill>
              </a:rPr>
              <a:t> </a:t>
            </a:r>
            <a:r>
              <a:rPr lang="ru-RU" sz="2800" i="1" u="sng" dirty="0" err="1">
                <a:solidFill>
                  <a:srgbClr val="FFFF00"/>
                </a:solidFill>
              </a:rPr>
              <a:t>сезонних</a:t>
            </a:r>
            <a:r>
              <a:rPr lang="ru-RU" sz="2800" i="1" u="sng" dirty="0">
                <a:solidFill>
                  <a:srgbClr val="FFFF00"/>
                </a:solidFill>
              </a:rPr>
              <a:t> </a:t>
            </a:r>
            <a:r>
              <a:rPr lang="ru-RU" sz="2800" i="1" u="sng" dirty="0" err="1">
                <a:solidFill>
                  <a:srgbClr val="FFFF00"/>
                </a:solidFill>
              </a:rPr>
              <a:t>змін</a:t>
            </a:r>
            <a:r>
              <a:rPr lang="ru-RU" sz="2800" i="1" u="sng" dirty="0">
                <a:solidFill>
                  <a:srgbClr val="FFFF00"/>
                </a:solidFill>
              </a:rPr>
              <a:t> на </a:t>
            </a:r>
            <a:r>
              <a:rPr lang="ru-RU" sz="2800" i="1" u="sng" dirty="0" err="1">
                <a:solidFill>
                  <a:srgbClr val="FFFF00"/>
                </a:solidFill>
              </a:rPr>
              <a:t>цій</a:t>
            </a:r>
            <a:r>
              <a:rPr lang="ru-RU" sz="2800" i="1" u="sng" dirty="0">
                <a:solidFill>
                  <a:srgbClr val="FFFF00"/>
                </a:solidFill>
              </a:rPr>
              <a:t> </a:t>
            </a:r>
            <a:r>
              <a:rPr lang="ru-RU" sz="2800" i="1" u="sng" dirty="0" err="1">
                <a:solidFill>
                  <a:srgbClr val="FFFF00"/>
                </a:solidFill>
              </a:rPr>
              <a:t>планеті</a:t>
            </a:r>
            <a:r>
              <a:rPr lang="ru-RU" sz="2800" i="1" u="sng" dirty="0">
                <a:solidFill>
                  <a:srgbClr val="FFFF00"/>
                </a:solidFill>
              </a:rPr>
              <a:t> не повинно </a:t>
            </a:r>
            <a:r>
              <a:rPr lang="ru-RU" sz="2800" i="1" u="sng" dirty="0" err="1">
                <a:solidFill>
                  <a:srgbClr val="FFFF00"/>
                </a:solidFill>
              </a:rPr>
              <a:t>існувати</a:t>
            </a:r>
            <a:r>
              <a:rPr lang="ru-RU" sz="2800" i="1" u="sng" dirty="0">
                <a:solidFill>
                  <a:srgbClr val="FFFF00"/>
                </a:solidFill>
              </a:rPr>
              <a:t>. Для </a:t>
            </a:r>
            <a:r>
              <a:rPr lang="ru-RU" sz="2800" i="1" u="sng" dirty="0" err="1">
                <a:solidFill>
                  <a:srgbClr val="FFFF00"/>
                </a:solidFill>
              </a:rPr>
              <a:t>спостережень</a:t>
            </a:r>
            <a:r>
              <a:rPr lang="ru-RU" sz="2800" i="1" u="sng" dirty="0">
                <a:solidFill>
                  <a:srgbClr val="FFFF00"/>
                </a:solidFill>
              </a:rPr>
              <a:t> </a:t>
            </a:r>
            <a:r>
              <a:rPr lang="ru-RU" sz="2800" i="1" u="sng" dirty="0" err="1">
                <a:solidFill>
                  <a:srgbClr val="FFFF00"/>
                </a:solidFill>
              </a:rPr>
              <a:t>із</a:t>
            </a:r>
            <a:r>
              <a:rPr lang="ru-RU" sz="2800" i="1" u="sng" dirty="0">
                <a:solidFill>
                  <a:srgbClr val="FFFF00"/>
                </a:solidFill>
              </a:rPr>
              <a:t> </a:t>
            </a:r>
            <a:r>
              <a:rPr lang="ru-RU" sz="2800" i="1" u="sng" dirty="0" err="1">
                <a:solidFill>
                  <a:srgbClr val="FFFF00"/>
                </a:solidFill>
              </a:rPr>
              <a:t>Землі</a:t>
            </a:r>
            <a:r>
              <a:rPr lang="ru-RU" sz="2800" i="1" u="sng" dirty="0">
                <a:solidFill>
                  <a:srgbClr val="FFFF00"/>
                </a:solidFill>
              </a:rPr>
              <a:t> </a:t>
            </a:r>
            <a:r>
              <a:rPr lang="ru-RU" sz="2800" i="1" u="sng" dirty="0" err="1">
                <a:solidFill>
                  <a:srgbClr val="FFFF00"/>
                </a:solidFill>
              </a:rPr>
              <a:t>Меркурій</a:t>
            </a:r>
            <a:r>
              <a:rPr lang="ru-RU" sz="2800" i="1" u="sng" dirty="0">
                <a:solidFill>
                  <a:srgbClr val="FFFF00"/>
                </a:solidFill>
              </a:rPr>
              <a:t> — </a:t>
            </a:r>
            <a:r>
              <a:rPr lang="ru-RU" sz="2800" i="1" u="sng" dirty="0" err="1">
                <a:solidFill>
                  <a:srgbClr val="FFFF00"/>
                </a:solidFill>
              </a:rPr>
              <a:t>незручний</a:t>
            </a:r>
            <a:r>
              <a:rPr lang="ru-RU" sz="2800" i="1" u="sng" dirty="0">
                <a:solidFill>
                  <a:srgbClr val="FFFF00"/>
                </a:solidFill>
              </a:rPr>
              <a:t> </a:t>
            </a:r>
            <a:r>
              <a:rPr lang="ru-RU" sz="2800" i="1" u="sng" dirty="0" err="1">
                <a:solidFill>
                  <a:srgbClr val="FFFF00"/>
                </a:solidFill>
              </a:rPr>
              <a:t>об'єкт</a:t>
            </a:r>
            <a:r>
              <a:rPr lang="ru-RU" sz="2800" i="1" u="sng" dirty="0">
                <a:solidFill>
                  <a:srgbClr val="FFFF00"/>
                </a:solidFill>
              </a:rPr>
              <a:t>. Як </a:t>
            </a:r>
            <a:r>
              <a:rPr lang="ru-RU" sz="2800" i="1" u="sng" dirty="0" err="1">
                <a:solidFill>
                  <a:srgbClr val="FFFF00"/>
                </a:solidFill>
              </a:rPr>
              <a:t>внутрішня</a:t>
            </a:r>
            <a:r>
              <a:rPr lang="ru-RU" sz="2800" i="1" u="sng" dirty="0">
                <a:solidFill>
                  <a:srgbClr val="FFFF00"/>
                </a:solidFill>
              </a:rPr>
              <a:t> планета, </a:t>
            </a:r>
            <a:r>
              <a:rPr lang="ru-RU" sz="2800" i="1" u="sng" dirty="0" err="1">
                <a:solidFill>
                  <a:srgbClr val="FFFF00"/>
                </a:solidFill>
              </a:rPr>
              <a:t>він</a:t>
            </a:r>
            <a:r>
              <a:rPr lang="ru-RU" sz="2800" i="1" u="sng" dirty="0">
                <a:solidFill>
                  <a:srgbClr val="FFFF00"/>
                </a:solidFill>
              </a:rPr>
              <a:t> не </a:t>
            </a:r>
            <a:r>
              <a:rPr lang="ru-RU" sz="2800" i="1" u="sng" dirty="0" err="1">
                <a:solidFill>
                  <a:srgbClr val="FFFF00"/>
                </a:solidFill>
              </a:rPr>
              <a:t>віддаляється</a:t>
            </a:r>
            <a:r>
              <a:rPr lang="ru-RU" sz="2800" i="1" u="sng" dirty="0">
                <a:solidFill>
                  <a:srgbClr val="FFFF00"/>
                </a:solidFill>
              </a:rPr>
              <a:t> </a:t>
            </a:r>
            <a:r>
              <a:rPr lang="ru-RU" sz="2800" i="1" u="sng" dirty="0" err="1">
                <a:solidFill>
                  <a:srgbClr val="FFFF00"/>
                </a:solidFill>
              </a:rPr>
              <a:t>від</a:t>
            </a:r>
            <a:r>
              <a:rPr lang="ru-RU" sz="2800" i="1" u="sng" dirty="0">
                <a:solidFill>
                  <a:srgbClr val="FFFF00"/>
                </a:solidFill>
              </a:rPr>
              <a:t> </a:t>
            </a:r>
            <a:r>
              <a:rPr lang="ru-RU" sz="2800" i="1" u="sng" dirty="0" err="1">
                <a:solidFill>
                  <a:srgbClr val="FFFF00"/>
                </a:solidFill>
              </a:rPr>
              <a:t>Сонця</a:t>
            </a:r>
            <a:r>
              <a:rPr lang="ru-RU" sz="2800" i="1" u="sng" dirty="0">
                <a:solidFill>
                  <a:srgbClr val="FFFF00"/>
                </a:solidFill>
              </a:rPr>
              <a:t> </a:t>
            </a:r>
            <a:r>
              <a:rPr lang="ru-RU" sz="2800" i="1" u="sng" dirty="0" err="1">
                <a:solidFill>
                  <a:srgbClr val="FFFF00"/>
                </a:solidFill>
              </a:rPr>
              <a:t>більш</a:t>
            </a:r>
            <a:r>
              <a:rPr lang="ru-RU" sz="2800" i="1" u="sng" dirty="0">
                <a:solidFill>
                  <a:srgbClr val="FFFF00"/>
                </a:solidFill>
              </a:rPr>
              <a:t> </a:t>
            </a:r>
            <a:r>
              <a:rPr lang="ru-RU" sz="2800" i="1" u="sng" dirty="0" err="1">
                <a:solidFill>
                  <a:srgbClr val="FFFF00"/>
                </a:solidFill>
              </a:rPr>
              <a:t>ніж</a:t>
            </a:r>
            <a:r>
              <a:rPr lang="ru-RU" sz="2800" i="1" u="sng" dirty="0">
                <a:solidFill>
                  <a:srgbClr val="FFFF00"/>
                </a:solidFill>
              </a:rPr>
              <a:t> на 28° і </a:t>
            </a:r>
            <a:r>
              <a:rPr lang="ru-RU" sz="2800" i="1" u="sng" dirty="0" err="1">
                <a:solidFill>
                  <a:srgbClr val="FFFF00"/>
                </a:solidFill>
              </a:rPr>
              <a:t>видимий</a:t>
            </a:r>
            <a:r>
              <a:rPr lang="ru-RU" sz="2800" i="1" u="sng" dirty="0">
                <a:solidFill>
                  <a:srgbClr val="FFFF00"/>
                </a:solidFill>
              </a:rPr>
              <a:t> </a:t>
            </a:r>
            <a:r>
              <a:rPr lang="ru-RU" sz="2800" i="1" u="sng" dirty="0" err="1">
                <a:solidFill>
                  <a:srgbClr val="FFFF00"/>
                </a:solidFill>
              </a:rPr>
              <a:t>лише</a:t>
            </a:r>
            <a:r>
              <a:rPr lang="ru-RU" sz="2800" i="1" u="sng" dirty="0">
                <a:solidFill>
                  <a:srgbClr val="FFFF00"/>
                </a:solidFill>
              </a:rPr>
              <a:t> на </a:t>
            </a:r>
            <a:r>
              <a:rPr lang="ru-RU" sz="2800" i="1" u="sng" dirty="0" err="1">
                <a:solidFill>
                  <a:srgbClr val="FFFF00"/>
                </a:solidFill>
              </a:rPr>
              <a:t>фоні</a:t>
            </a:r>
            <a:r>
              <a:rPr lang="ru-RU" sz="2800" i="1" u="sng" dirty="0">
                <a:solidFill>
                  <a:srgbClr val="FFFF00"/>
                </a:solidFill>
              </a:rPr>
              <a:t> </a:t>
            </a:r>
            <a:r>
              <a:rPr lang="ru-RU" sz="2800" i="1" u="sng" dirty="0" err="1">
                <a:solidFill>
                  <a:srgbClr val="FFFF00"/>
                </a:solidFill>
              </a:rPr>
              <a:t>вечірньої</a:t>
            </a:r>
            <a:r>
              <a:rPr lang="ru-RU" sz="2800" i="1" u="sng" dirty="0">
                <a:solidFill>
                  <a:srgbClr val="FFFF00"/>
                </a:solidFill>
              </a:rPr>
              <a:t> </a:t>
            </a:r>
            <a:r>
              <a:rPr lang="ru-RU" sz="2800" i="1" u="sng" dirty="0" err="1">
                <a:solidFill>
                  <a:srgbClr val="FFFF00"/>
                </a:solidFill>
              </a:rPr>
              <a:t>або</a:t>
            </a:r>
            <a:r>
              <a:rPr lang="ru-RU" sz="2800" i="1" u="sng" dirty="0">
                <a:solidFill>
                  <a:srgbClr val="FFFF00"/>
                </a:solidFill>
              </a:rPr>
              <a:t> </a:t>
            </a:r>
            <a:r>
              <a:rPr lang="ru-RU" sz="2800" i="1" u="sng" dirty="0" err="1">
                <a:solidFill>
                  <a:srgbClr val="FFFF00"/>
                </a:solidFill>
              </a:rPr>
              <a:t>ранкової</a:t>
            </a:r>
            <a:r>
              <a:rPr lang="ru-RU" sz="2800" i="1" u="sng" dirty="0">
                <a:solidFill>
                  <a:srgbClr val="FFFF00"/>
                </a:solidFill>
              </a:rPr>
              <a:t> </a:t>
            </a:r>
            <a:r>
              <a:rPr lang="ru-RU" sz="2800" i="1" u="sng" dirty="0" err="1">
                <a:solidFill>
                  <a:srgbClr val="FFFF00"/>
                </a:solidFill>
              </a:rPr>
              <a:t>зорі</a:t>
            </a:r>
            <a:r>
              <a:rPr lang="ru-RU" sz="2800" i="1" u="sng" dirty="0">
                <a:solidFill>
                  <a:srgbClr val="FFFF00"/>
                </a:solidFill>
              </a:rPr>
              <a:t>.</a:t>
            </a:r>
            <a:br>
              <a:rPr lang="ru-RU" sz="2800" i="1" u="sng" dirty="0">
                <a:solidFill>
                  <a:srgbClr val="FFFF00"/>
                </a:solidFill>
              </a:rPr>
            </a:br>
            <a:endParaRPr lang="ru-RU" sz="2800" i="1" u="sng" dirty="0">
              <a:solidFill>
                <a:srgbClr val="FFFF00"/>
              </a:solidFill>
            </a:endParaRPr>
          </a:p>
        </p:txBody>
      </p:sp>
    </p:spTree>
    <p:extLst>
      <p:ext uri="{BB962C8B-B14F-4D97-AF65-F5344CB8AC3E}">
        <p14:creationId xmlns:p14="http://schemas.microsoft.com/office/powerpoint/2010/main" val="13221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31621"/>
          </a:xfrm>
        </p:spPr>
      </p:pic>
      <p:sp>
        <p:nvSpPr>
          <p:cNvPr id="2" name="Заголовок 1"/>
          <p:cNvSpPr>
            <a:spLocks noGrp="1"/>
          </p:cNvSpPr>
          <p:nvPr>
            <p:ph type="title"/>
          </p:nvPr>
        </p:nvSpPr>
        <p:spPr>
          <a:xfrm>
            <a:off x="0" y="1"/>
            <a:ext cx="12191999" cy="1487605"/>
          </a:xfrm>
        </p:spPr>
        <p:txBody>
          <a:bodyPr>
            <a:normAutofit/>
          </a:bodyPr>
          <a:lstStyle/>
          <a:p>
            <a:r>
              <a:rPr lang="ru-RU" sz="4800" dirty="0" err="1">
                <a:solidFill>
                  <a:srgbClr val="FFFF00"/>
                </a:solidFill>
              </a:rPr>
              <a:t>Меркурій</a:t>
            </a:r>
            <a:r>
              <a:rPr lang="ru-RU" sz="4800" dirty="0">
                <a:solidFill>
                  <a:srgbClr val="FFFF00"/>
                </a:solidFill>
              </a:rPr>
              <a:t> у </a:t>
            </a:r>
            <a:r>
              <a:rPr lang="ru-RU" sz="4800" dirty="0" err="1">
                <a:solidFill>
                  <a:srgbClr val="FFFF00"/>
                </a:solidFill>
              </a:rPr>
              <a:t>стародавній</a:t>
            </a:r>
            <a:r>
              <a:rPr lang="ru-RU" sz="4800" dirty="0">
                <a:solidFill>
                  <a:srgbClr val="FFFF00"/>
                </a:solidFill>
              </a:rPr>
              <a:t> </a:t>
            </a:r>
            <a:r>
              <a:rPr lang="ru-RU" sz="4800" dirty="0" err="1">
                <a:solidFill>
                  <a:srgbClr val="FFFF00"/>
                </a:solidFill>
              </a:rPr>
              <a:t>астрономії</a:t>
            </a:r>
            <a:endParaRPr lang="ru-RU" sz="4800" dirty="0">
              <a:solidFill>
                <a:srgbClr val="FFFF00"/>
              </a:solidFill>
            </a:endParaRPr>
          </a:p>
        </p:txBody>
      </p:sp>
      <p:sp>
        <p:nvSpPr>
          <p:cNvPr id="5" name="TextBox 4"/>
          <p:cNvSpPr txBox="1"/>
          <p:nvPr/>
        </p:nvSpPr>
        <p:spPr>
          <a:xfrm>
            <a:off x="1" y="1392072"/>
            <a:ext cx="12191999" cy="4524315"/>
          </a:xfrm>
          <a:prstGeom prst="rect">
            <a:avLst/>
          </a:prstGeom>
          <a:noFill/>
        </p:spPr>
        <p:txBody>
          <a:bodyPr wrap="square" rtlCol="0">
            <a:spAutoFit/>
          </a:bodyPr>
          <a:lstStyle/>
          <a:p>
            <a:r>
              <a:rPr lang="ru-RU" sz="3200" dirty="0">
                <a:solidFill>
                  <a:srgbClr val="FFFF00"/>
                </a:solidFill>
              </a:rPr>
              <a:t>У </a:t>
            </a:r>
            <a:r>
              <a:rPr lang="ru-RU" sz="3200" u="sng" dirty="0" err="1">
                <a:solidFill>
                  <a:srgbClr val="FFFF00"/>
                </a:solidFill>
              </a:rPr>
              <a:t>Стародавній</a:t>
            </a:r>
            <a:r>
              <a:rPr lang="ru-RU" sz="3200" u="sng" dirty="0">
                <a:solidFill>
                  <a:srgbClr val="FFFF00"/>
                </a:solidFill>
              </a:rPr>
              <a:t> </a:t>
            </a:r>
            <a:r>
              <a:rPr lang="ru-RU" sz="3200" u="sng" dirty="0" err="1">
                <a:solidFill>
                  <a:srgbClr val="FFFF00"/>
                </a:solidFill>
              </a:rPr>
              <a:t>Греції</a:t>
            </a:r>
            <a:r>
              <a:rPr lang="ru-RU" sz="3200" dirty="0">
                <a:solidFill>
                  <a:srgbClr val="FFFF00"/>
                </a:solidFill>
              </a:rPr>
              <a:t> </a:t>
            </a:r>
            <a:r>
              <a:rPr lang="ru-RU" sz="3200" i="1" dirty="0">
                <a:solidFill>
                  <a:srgbClr val="FFFF00"/>
                </a:solidFill>
              </a:rPr>
              <a:t>у </a:t>
            </a:r>
            <a:r>
              <a:rPr lang="ru-RU" sz="3200" i="1" dirty="0" err="1">
                <a:solidFill>
                  <a:srgbClr val="FFFF00"/>
                </a:solidFill>
              </a:rPr>
              <a:t>часи</a:t>
            </a:r>
            <a:r>
              <a:rPr lang="ru-RU" sz="3200" i="1" dirty="0">
                <a:solidFill>
                  <a:srgbClr val="FFFF00"/>
                </a:solidFill>
              </a:rPr>
              <a:t> </a:t>
            </a:r>
            <a:r>
              <a:rPr lang="ru-RU" sz="3200" i="1" u="sng" dirty="0" err="1">
                <a:solidFill>
                  <a:srgbClr val="FFFF00"/>
                </a:solidFill>
              </a:rPr>
              <a:t>Гесіода</a:t>
            </a:r>
            <a:r>
              <a:rPr lang="ru-RU" sz="3200" i="1" dirty="0">
                <a:solidFill>
                  <a:srgbClr val="FFFF00"/>
                </a:solidFill>
              </a:rPr>
              <a:t> планета </a:t>
            </a:r>
            <a:r>
              <a:rPr lang="ru-RU" sz="3200" i="1" dirty="0" err="1">
                <a:solidFill>
                  <a:srgbClr val="FFFF00"/>
                </a:solidFill>
              </a:rPr>
              <a:t>була</a:t>
            </a:r>
            <a:r>
              <a:rPr lang="ru-RU" sz="3200" i="1" dirty="0">
                <a:solidFill>
                  <a:srgbClr val="FFFF00"/>
                </a:solidFill>
              </a:rPr>
              <a:t> </a:t>
            </a:r>
            <a:r>
              <a:rPr lang="ru-RU" sz="3200" i="1" dirty="0" err="1">
                <a:solidFill>
                  <a:srgbClr val="FFFF00"/>
                </a:solidFill>
              </a:rPr>
              <a:t>відома</a:t>
            </a:r>
            <a:r>
              <a:rPr lang="ru-RU" sz="3200" i="1" dirty="0">
                <a:solidFill>
                  <a:srgbClr val="FFFF00"/>
                </a:solidFill>
              </a:rPr>
              <a:t> </a:t>
            </a:r>
            <a:r>
              <a:rPr lang="ru-RU" sz="3200" i="1" dirty="0" err="1">
                <a:solidFill>
                  <a:srgbClr val="FFFF00"/>
                </a:solidFill>
              </a:rPr>
              <a:t>під</a:t>
            </a:r>
            <a:r>
              <a:rPr lang="ru-RU" sz="3200" i="1" dirty="0">
                <a:solidFill>
                  <a:srgbClr val="FFFF00"/>
                </a:solidFill>
              </a:rPr>
              <a:t> </a:t>
            </a:r>
            <a:r>
              <a:rPr lang="ru-RU" sz="3200" i="1" dirty="0" err="1">
                <a:solidFill>
                  <a:srgbClr val="FFFF00"/>
                </a:solidFill>
              </a:rPr>
              <a:t>назвами</a:t>
            </a:r>
            <a:r>
              <a:rPr lang="ru-RU" sz="3200" i="1" dirty="0">
                <a:solidFill>
                  <a:srgbClr val="FFFF00"/>
                </a:solidFill>
              </a:rPr>
              <a:t> («</a:t>
            </a:r>
            <a:r>
              <a:rPr lang="ru-RU" sz="3200" i="1" dirty="0" err="1">
                <a:solidFill>
                  <a:srgbClr val="FFFF00"/>
                </a:solidFill>
              </a:rPr>
              <a:t>Стілбон</a:t>
            </a:r>
            <a:r>
              <a:rPr lang="ru-RU" sz="3200" i="1" dirty="0">
                <a:solidFill>
                  <a:srgbClr val="FFFF00"/>
                </a:solidFill>
              </a:rPr>
              <a:t>»), </a:t>
            </a:r>
            <a:r>
              <a:rPr lang="ru-RU" sz="3200" i="1" dirty="0" err="1">
                <a:solidFill>
                  <a:srgbClr val="FFFF00"/>
                </a:solidFill>
              </a:rPr>
              <a:t>що</a:t>
            </a:r>
            <a:r>
              <a:rPr lang="ru-RU" sz="3200" i="1" dirty="0">
                <a:solidFill>
                  <a:srgbClr val="FFFF00"/>
                </a:solidFill>
              </a:rPr>
              <a:t> </a:t>
            </a:r>
            <a:r>
              <a:rPr lang="ru-RU" sz="3200" i="1" dirty="0" err="1">
                <a:solidFill>
                  <a:srgbClr val="FFFF00"/>
                </a:solidFill>
              </a:rPr>
              <a:t>означає</a:t>
            </a:r>
            <a:r>
              <a:rPr lang="ru-RU" sz="3200" i="1" dirty="0">
                <a:solidFill>
                  <a:srgbClr val="FFFF00"/>
                </a:solidFill>
              </a:rPr>
              <a:t> </a:t>
            </a:r>
            <a:r>
              <a:rPr lang="ru-RU" sz="3200" i="1" dirty="0" err="1">
                <a:solidFill>
                  <a:srgbClr val="FFFF00"/>
                </a:solidFill>
              </a:rPr>
              <a:t>мерехтіння</a:t>
            </a:r>
            <a:r>
              <a:rPr lang="ru-RU" sz="3200" i="1" dirty="0">
                <a:solidFill>
                  <a:srgbClr val="FFFF00"/>
                </a:solidFill>
              </a:rPr>
              <a:t>, та («</a:t>
            </a:r>
            <a:r>
              <a:rPr lang="ru-RU" sz="3200" i="1" dirty="0" err="1">
                <a:solidFill>
                  <a:srgbClr val="FFFF00"/>
                </a:solidFill>
              </a:rPr>
              <a:t>Гермаон</a:t>
            </a:r>
            <a:r>
              <a:rPr lang="ru-RU" sz="3200" i="1" dirty="0">
                <a:solidFill>
                  <a:srgbClr val="FFFF00"/>
                </a:solidFill>
              </a:rPr>
              <a:t>»), </a:t>
            </a:r>
            <a:r>
              <a:rPr lang="ru-RU" sz="3200" i="1" dirty="0" err="1">
                <a:solidFill>
                  <a:srgbClr val="FFFF00"/>
                </a:solidFill>
              </a:rPr>
              <a:t>що</a:t>
            </a:r>
            <a:r>
              <a:rPr lang="ru-RU" sz="3200" i="1" dirty="0">
                <a:solidFill>
                  <a:srgbClr val="FFFF00"/>
                </a:solidFill>
              </a:rPr>
              <a:t> є формою </a:t>
            </a:r>
            <a:r>
              <a:rPr lang="ru-RU" sz="3200" i="1" dirty="0" err="1">
                <a:solidFill>
                  <a:srgbClr val="FFFF00"/>
                </a:solidFill>
              </a:rPr>
              <a:t>імені</a:t>
            </a:r>
            <a:r>
              <a:rPr lang="ru-RU" sz="3200" i="1" dirty="0">
                <a:solidFill>
                  <a:srgbClr val="FFFF00"/>
                </a:solidFill>
              </a:rPr>
              <a:t> бога Гермеса. </a:t>
            </a:r>
            <a:r>
              <a:rPr lang="ru-RU" sz="3200" i="1" dirty="0" err="1">
                <a:solidFill>
                  <a:srgbClr val="FFFF00"/>
                </a:solidFill>
              </a:rPr>
              <a:t>Пізніше</a:t>
            </a:r>
            <a:r>
              <a:rPr lang="ru-RU" sz="3200" i="1" dirty="0">
                <a:solidFill>
                  <a:srgbClr val="FFFF00"/>
                </a:solidFill>
              </a:rPr>
              <a:t> греки почали </a:t>
            </a:r>
            <a:r>
              <a:rPr lang="ru-RU" sz="3200" i="1" dirty="0" err="1">
                <a:solidFill>
                  <a:srgbClr val="FFFF00"/>
                </a:solidFill>
              </a:rPr>
              <a:t>назвати</a:t>
            </a:r>
            <a:r>
              <a:rPr lang="ru-RU" sz="3200" i="1" dirty="0">
                <a:solidFill>
                  <a:srgbClr val="FFFF00"/>
                </a:solidFill>
              </a:rPr>
              <a:t> планету «</a:t>
            </a:r>
            <a:r>
              <a:rPr lang="ru-RU" sz="3200" i="1" dirty="0" err="1">
                <a:solidFill>
                  <a:srgbClr val="FFFF00"/>
                </a:solidFill>
              </a:rPr>
              <a:t>Апполон</a:t>
            </a:r>
            <a:r>
              <a:rPr lang="ru-RU" sz="3200" i="1" dirty="0">
                <a:solidFill>
                  <a:srgbClr val="FFFF00"/>
                </a:solidFill>
              </a:rPr>
              <a:t>», коли вона </a:t>
            </a:r>
            <a:r>
              <a:rPr lang="ru-RU" sz="3200" i="1" dirty="0" err="1">
                <a:solidFill>
                  <a:srgbClr val="FFFF00"/>
                </a:solidFill>
              </a:rPr>
              <a:t>була</a:t>
            </a:r>
            <a:r>
              <a:rPr lang="ru-RU" sz="3200" i="1" dirty="0">
                <a:solidFill>
                  <a:srgbClr val="FFFF00"/>
                </a:solidFill>
              </a:rPr>
              <a:t> видимою на </a:t>
            </a:r>
            <a:r>
              <a:rPr lang="ru-RU" sz="3200" i="1" dirty="0" err="1">
                <a:solidFill>
                  <a:srgbClr val="FFFF00"/>
                </a:solidFill>
              </a:rPr>
              <a:t>ранковому</a:t>
            </a:r>
            <a:r>
              <a:rPr lang="ru-RU" sz="3200" i="1" dirty="0">
                <a:solidFill>
                  <a:srgbClr val="FFFF00"/>
                </a:solidFill>
              </a:rPr>
              <a:t> </a:t>
            </a:r>
            <a:r>
              <a:rPr lang="ru-RU" sz="3200" i="1" dirty="0" err="1">
                <a:solidFill>
                  <a:srgbClr val="FFFF00"/>
                </a:solidFill>
              </a:rPr>
              <a:t>небі</a:t>
            </a:r>
            <a:r>
              <a:rPr lang="ru-RU" sz="3200" i="1" dirty="0">
                <a:solidFill>
                  <a:srgbClr val="FFFF00"/>
                </a:solidFill>
              </a:rPr>
              <a:t>, і «Гермес», коли </a:t>
            </a:r>
            <a:r>
              <a:rPr lang="ru-RU" sz="3200" i="1" dirty="0" err="1">
                <a:solidFill>
                  <a:srgbClr val="FFFF00"/>
                </a:solidFill>
              </a:rPr>
              <a:t>її</a:t>
            </a:r>
            <a:r>
              <a:rPr lang="ru-RU" sz="3200" i="1" dirty="0">
                <a:solidFill>
                  <a:srgbClr val="FFFF00"/>
                </a:solidFill>
              </a:rPr>
              <a:t> </a:t>
            </a:r>
            <a:r>
              <a:rPr lang="ru-RU" sz="3200" i="1" dirty="0" err="1">
                <a:solidFill>
                  <a:srgbClr val="FFFF00"/>
                </a:solidFill>
              </a:rPr>
              <a:t>було</a:t>
            </a:r>
            <a:r>
              <a:rPr lang="ru-RU" sz="3200" i="1" dirty="0">
                <a:solidFill>
                  <a:srgbClr val="FFFF00"/>
                </a:solidFill>
              </a:rPr>
              <a:t> видно </a:t>
            </a:r>
            <a:r>
              <a:rPr lang="ru-RU" sz="3200" i="1" dirty="0" err="1">
                <a:solidFill>
                  <a:srgbClr val="FFFF00"/>
                </a:solidFill>
              </a:rPr>
              <a:t>ввечері</a:t>
            </a:r>
            <a:r>
              <a:rPr lang="ru-RU" sz="3200" i="1" dirty="0">
                <a:solidFill>
                  <a:srgbClr val="FFFF00"/>
                </a:solidFill>
              </a:rPr>
              <a:t>. </a:t>
            </a:r>
            <a:r>
              <a:rPr lang="ru-RU" sz="3200" i="1" dirty="0" err="1">
                <a:solidFill>
                  <a:srgbClr val="FFFF00"/>
                </a:solidFill>
              </a:rPr>
              <a:t>Близько</a:t>
            </a:r>
            <a:r>
              <a:rPr lang="ru-RU" sz="3200" i="1" dirty="0">
                <a:solidFill>
                  <a:srgbClr val="FFFF00"/>
                </a:solidFill>
              </a:rPr>
              <a:t> IV ст. до н. е. </a:t>
            </a:r>
            <a:r>
              <a:rPr lang="ru-RU" sz="3200" i="1" dirty="0" err="1">
                <a:solidFill>
                  <a:srgbClr val="FFFF00"/>
                </a:solidFill>
              </a:rPr>
              <a:t>грецькі</a:t>
            </a:r>
            <a:r>
              <a:rPr lang="ru-RU" sz="3200" i="1" dirty="0">
                <a:solidFill>
                  <a:srgbClr val="FFFF00"/>
                </a:solidFill>
              </a:rPr>
              <a:t> </a:t>
            </a:r>
            <a:r>
              <a:rPr lang="ru-RU" sz="3200" i="1" dirty="0" err="1">
                <a:solidFill>
                  <a:srgbClr val="FFFF00"/>
                </a:solidFill>
              </a:rPr>
              <a:t>астрономи</a:t>
            </a:r>
            <a:r>
              <a:rPr lang="ru-RU" sz="3200" i="1" dirty="0">
                <a:solidFill>
                  <a:srgbClr val="FFFF00"/>
                </a:solidFill>
              </a:rPr>
              <a:t> </a:t>
            </a:r>
            <a:r>
              <a:rPr lang="ru-RU" sz="3200" i="1" dirty="0" err="1">
                <a:solidFill>
                  <a:srgbClr val="FFFF00"/>
                </a:solidFill>
              </a:rPr>
              <a:t>усвідомили</a:t>
            </a:r>
            <a:r>
              <a:rPr lang="ru-RU" sz="3200" i="1" dirty="0">
                <a:solidFill>
                  <a:srgbClr val="FFFF00"/>
                </a:solidFill>
              </a:rPr>
              <a:t>, </a:t>
            </a:r>
            <a:r>
              <a:rPr lang="ru-RU" sz="3200" i="1" dirty="0" err="1">
                <a:solidFill>
                  <a:srgbClr val="FFFF00"/>
                </a:solidFill>
              </a:rPr>
              <a:t>що</a:t>
            </a:r>
            <a:r>
              <a:rPr lang="ru-RU" sz="3200" i="1" dirty="0">
                <a:solidFill>
                  <a:srgbClr val="FFFF00"/>
                </a:solidFill>
              </a:rPr>
              <a:t> </a:t>
            </a:r>
            <a:r>
              <a:rPr lang="ru-RU" sz="3200" i="1" dirty="0" err="1">
                <a:solidFill>
                  <a:srgbClr val="FFFF00"/>
                </a:solidFill>
              </a:rPr>
              <a:t>насправді</a:t>
            </a:r>
            <a:r>
              <a:rPr lang="ru-RU" sz="3200" i="1" dirty="0">
                <a:solidFill>
                  <a:srgbClr val="FFFF00"/>
                </a:solidFill>
              </a:rPr>
              <a:t> </a:t>
            </a:r>
            <a:r>
              <a:rPr lang="ru-RU" sz="3200" i="1" dirty="0" err="1">
                <a:solidFill>
                  <a:srgbClr val="FFFF00"/>
                </a:solidFill>
              </a:rPr>
              <a:t>ці</a:t>
            </a:r>
            <a:r>
              <a:rPr lang="ru-RU" sz="3200" i="1" dirty="0">
                <a:solidFill>
                  <a:srgbClr val="FFFF00"/>
                </a:solidFill>
              </a:rPr>
              <a:t> два </a:t>
            </a:r>
            <a:r>
              <a:rPr lang="ru-RU" sz="3200" i="1" dirty="0" err="1">
                <a:solidFill>
                  <a:srgbClr val="FFFF00"/>
                </a:solidFill>
              </a:rPr>
              <a:t>об'єкти</a:t>
            </a:r>
            <a:r>
              <a:rPr lang="ru-RU" sz="3200" i="1" dirty="0">
                <a:solidFill>
                  <a:srgbClr val="FFFF00"/>
                </a:solidFill>
              </a:rPr>
              <a:t> — </a:t>
            </a:r>
            <a:r>
              <a:rPr lang="ru-RU" sz="3200" i="1" dirty="0" err="1">
                <a:solidFill>
                  <a:srgbClr val="FFFF00"/>
                </a:solidFill>
              </a:rPr>
              <a:t>одне</a:t>
            </a:r>
            <a:r>
              <a:rPr lang="ru-RU" sz="3200" i="1" dirty="0">
                <a:solidFill>
                  <a:srgbClr val="FFFF00"/>
                </a:solidFill>
              </a:rPr>
              <a:t> й те </a:t>
            </a:r>
            <a:r>
              <a:rPr lang="ru-RU" sz="3200" i="1" dirty="0" err="1">
                <a:solidFill>
                  <a:srgbClr val="FFFF00"/>
                </a:solidFill>
              </a:rPr>
              <a:t>саме</a:t>
            </a:r>
            <a:r>
              <a:rPr lang="ru-RU" sz="3200" i="1" dirty="0">
                <a:solidFill>
                  <a:srgbClr val="FFFF00"/>
                </a:solidFill>
              </a:rPr>
              <a:t> </a:t>
            </a:r>
            <a:r>
              <a:rPr lang="ru-RU" sz="3200" i="1" dirty="0" err="1">
                <a:solidFill>
                  <a:srgbClr val="FFFF00"/>
                </a:solidFill>
              </a:rPr>
              <a:t>небесне</a:t>
            </a:r>
            <a:r>
              <a:rPr lang="ru-RU" sz="3200" i="1" dirty="0">
                <a:solidFill>
                  <a:srgbClr val="FFFF00"/>
                </a:solidFill>
              </a:rPr>
              <a:t> </a:t>
            </a:r>
            <a:r>
              <a:rPr lang="ru-RU" sz="3200" i="1" dirty="0" err="1">
                <a:solidFill>
                  <a:srgbClr val="FFFF00"/>
                </a:solidFill>
              </a:rPr>
              <a:t>тіло</a:t>
            </a:r>
            <a:r>
              <a:rPr lang="ru-RU" sz="3200" i="1" dirty="0">
                <a:solidFill>
                  <a:srgbClr val="FFFF00"/>
                </a:solidFill>
              </a:rPr>
              <a:t>. </a:t>
            </a:r>
            <a:r>
              <a:rPr lang="ru-RU" sz="3200" i="1" dirty="0" err="1">
                <a:solidFill>
                  <a:srgbClr val="FFFF00"/>
                </a:solidFill>
              </a:rPr>
              <a:t>Римляни</a:t>
            </a:r>
            <a:r>
              <a:rPr lang="ru-RU" sz="3200" i="1" dirty="0">
                <a:solidFill>
                  <a:srgbClr val="FFFF00"/>
                </a:solidFill>
              </a:rPr>
              <a:t> назвали планету на честь </a:t>
            </a:r>
            <a:r>
              <a:rPr lang="ru-RU" sz="3200" i="1" dirty="0" err="1">
                <a:solidFill>
                  <a:srgbClr val="FFFF00"/>
                </a:solidFill>
              </a:rPr>
              <a:t>швидконогого</a:t>
            </a:r>
            <a:r>
              <a:rPr lang="ru-RU" sz="3200" i="1" dirty="0">
                <a:solidFill>
                  <a:srgbClr val="FFFF00"/>
                </a:solidFill>
              </a:rPr>
              <a:t> бога </a:t>
            </a:r>
            <a:r>
              <a:rPr lang="ru-RU" sz="3200" i="1" dirty="0" err="1">
                <a:solidFill>
                  <a:srgbClr val="FFFF00"/>
                </a:solidFill>
              </a:rPr>
              <a:t>торгівлі</a:t>
            </a:r>
            <a:r>
              <a:rPr lang="ru-RU" sz="3200" i="1" dirty="0">
                <a:solidFill>
                  <a:srgbClr val="FFFF00"/>
                </a:solidFill>
              </a:rPr>
              <a:t> </a:t>
            </a:r>
            <a:r>
              <a:rPr lang="ru-RU" sz="3200" i="1" dirty="0" err="1">
                <a:solidFill>
                  <a:srgbClr val="FFFF00"/>
                </a:solidFill>
              </a:rPr>
              <a:t>Меркурія</a:t>
            </a:r>
            <a:r>
              <a:rPr lang="ru-RU" sz="3200" i="1" dirty="0">
                <a:solidFill>
                  <a:srgbClr val="FFFF00"/>
                </a:solidFill>
              </a:rPr>
              <a:t>, </a:t>
            </a:r>
            <a:r>
              <a:rPr lang="ru-RU" sz="3200" i="1" dirty="0" err="1">
                <a:solidFill>
                  <a:srgbClr val="FFFF00"/>
                </a:solidFill>
              </a:rPr>
              <a:t>який</a:t>
            </a:r>
            <a:r>
              <a:rPr lang="ru-RU" sz="3200" i="1" dirty="0">
                <a:solidFill>
                  <a:srgbClr val="FFFF00"/>
                </a:solidFill>
              </a:rPr>
              <a:t> є </a:t>
            </a:r>
            <a:r>
              <a:rPr lang="ru-RU" sz="3200" i="1" dirty="0" err="1">
                <a:solidFill>
                  <a:srgbClr val="FFFF00"/>
                </a:solidFill>
              </a:rPr>
              <a:t>наступником</a:t>
            </a:r>
            <a:r>
              <a:rPr lang="ru-RU" sz="3200" i="1" dirty="0">
                <a:solidFill>
                  <a:srgbClr val="FFFF00"/>
                </a:solidFill>
              </a:rPr>
              <a:t> </a:t>
            </a:r>
            <a:r>
              <a:rPr lang="ru-RU" sz="3200" i="1" dirty="0" err="1">
                <a:solidFill>
                  <a:srgbClr val="FFFF00"/>
                </a:solidFill>
              </a:rPr>
              <a:t>грецького</a:t>
            </a:r>
            <a:r>
              <a:rPr lang="ru-RU" sz="3200" i="1" dirty="0">
                <a:solidFill>
                  <a:srgbClr val="FFFF00"/>
                </a:solidFill>
              </a:rPr>
              <a:t> Гермеса, через те, </a:t>
            </a:r>
            <a:r>
              <a:rPr lang="ru-RU" sz="3200" i="1" dirty="0" err="1">
                <a:solidFill>
                  <a:srgbClr val="FFFF00"/>
                </a:solidFill>
              </a:rPr>
              <a:t>що</a:t>
            </a:r>
            <a:r>
              <a:rPr lang="ru-RU" sz="3200" i="1" dirty="0">
                <a:solidFill>
                  <a:srgbClr val="FFFF00"/>
                </a:solidFill>
              </a:rPr>
              <a:t> вона </a:t>
            </a:r>
            <a:r>
              <a:rPr lang="ru-RU" sz="3200" i="1" dirty="0" err="1">
                <a:solidFill>
                  <a:srgbClr val="FFFF00"/>
                </a:solidFill>
              </a:rPr>
              <a:t>пересувається</a:t>
            </a:r>
            <a:r>
              <a:rPr lang="ru-RU" sz="3200" i="1" dirty="0">
                <a:solidFill>
                  <a:srgbClr val="FFFF00"/>
                </a:solidFill>
              </a:rPr>
              <a:t> на </a:t>
            </a:r>
            <a:r>
              <a:rPr lang="ru-RU" sz="3200" i="1" dirty="0" err="1">
                <a:solidFill>
                  <a:srgbClr val="FFFF00"/>
                </a:solidFill>
              </a:rPr>
              <a:t>небі</a:t>
            </a:r>
            <a:r>
              <a:rPr lang="ru-RU" sz="3200" i="1" dirty="0">
                <a:solidFill>
                  <a:srgbClr val="FFFF00"/>
                </a:solidFill>
              </a:rPr>
              <a:t> </a:t>
            </a:r>
            <a:r>
              <a:rPr lang="ru-RU" sz="3200" i="1" dirty="0" err="1">
                <a:solidFill>
                  <a:srgbClr val="FFFF00"/>
                </a:solidFill>
              </a:rPr>
              <a:t>швидше</a:t>
            </a:r>
            <a:r>
              <a:rPr lang="ru-RU" sz="3200" i="1" dirty="0">
                <a:solidFill>
                  <a:srgbClr val="FFFF00"/>
                </a:solidFill>
              </a:rPr>
              <a:t> за </a:t>
            </a:r>
            <a:r>
              <a:rPr lang="ru-RU" sz="3200" i="1" dirty="0" err="1">
                <a:solidFill>
                  <a:srgbClr val="FFFF00"/>
                </a:solidFill>
              </a:rPr>
              <a:t>інші</a:t>
            </a:r>
            <a:r>
              <a:rPr lang="ru-RU" sz="3200" i="1" dirty="0">
                <a:solidFill>
                  <a:srgbClr val="FFFF00"/>
                </a:solidFill>
              </a:rPr>
              <a:t> </a:t>
            </a:r>
            <a:r>
              <a:rPr lang="ru-RU" sz="3200" i="1" dirty="0" err="1">
                <a:solidFill>
                  <a:srgbClr val="FFFF00"/>
                </a:solidFill>
              </a:rPr>
              <a:t>планети</a:t>
            </a:r>
            <a:endParaRPr lang="ru-RU" sz="3200" i="1" dirty="0">
              <a:solidFill>
                <a:srgbClr val="FFFF00"/>
              </a:solidFill>
            </a:endParaRPr>
          </a:p>
        </p:txBody>
      </p:sp>
    </p:spTree>
    <p:extLst>
      <p:ext uri="{BB962C8B-B14F-4D97-AF65-F5344CB8AC3E}">
        <p14:creationId xmlns:p14="http://schemas.microsoft.com/office/powerpoint/2010/main" val="39849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61690"/>
          </a:xfrm>
        </p:spPr>
      </p:pic>
      <p:sp>
        <p:nvSpPr>
          <p:cNvPr id="2" name="Заголовок 1"/>
          <p:cNvSpPr>
            <a:spLocks noGrp="1"/>
          </p:cNvSpPr>
          <p:nvPr>
            <p:ph type="title"/>
          </p:nvPr>
        </p:nvSpPr>
        <p:spPr>
          <a:xfrm>
            <a:off x="0" y="0"/>
            <a:ext cx="12191999" cy="7028597"/>
          </a:xfrm>
        </p:spPr>
        <p:txBody>
          <a:bodyPr>
            <a:noAutofit/>
          </a:bodyPr>
          <a:lstStyle/>
          <a:p>
            <a:r>
              <a:rPr lang="ru-RU" i="1" u="sng" dirty="0">
                <a:solidFill>
                  <a:srgbClr val="FFFF00"/>
                </a:solidFill>
              </a:rPr>
              <a:t>У </a:t>
            </a:r>
            <a:r>
              <a:rPr lang="ru-RU" i="1" u="sng" dirty="0" err="1">
                <a:solidFill>
                  <a:srgbClr val="FFFF00"/>
                </a:solidFill>
              </a:rPr>
              <a:t>Стародавньому</a:t>
            </a:r>
            <a:r>
              <a:rPr lang="ru-RU" i="1" u="sng" dirty="0">
                <a:solidFill>
                  <a:srgbClr val="FFFF00"/>
                </a:solidFill>
              </a:rPr>
              <a:t> </a:t>
            </a:r>
            <a:r>
              <a:rPr lang="ru-RU" i="1" u="sng" dirty="0" err="1">
                <a:solidFill>
                  <a:srgbClr val="FFFF00"/>
                </a:solidFill>
              </a:rPr>
              <a:t>Китаї</a:t>
            </a:r>
            <a:r>
              <a:rPr lang="ru-RU" i="1" u="sng" dirty="0">
                <a:solidFill>
                  <a:srgbClr val="FFFF00"/>
                </a:solidFill>
              </a:rPr>
              <a:t> </a:t>
            </a:r>
            <a:r>
              <a:rPr lang="ru-RU" i="1" u="sng" dirty="0" err="1">
                <a:solidFill>
                  <a:srgbClr val="FFFF00"/>
                </a:solidFill>
              </a:rPr>
              <a:t>Меркурій</a:t>
            </a:r>
            <a:r>
              <a:rPr lang="ru-RU" i="1" u="sng" dirty="0">
                <a:solidFill>
                  <a:srgbClr val="FFFF00"/>
                </a:solidFill>
              </a:rPr>
              <a:t> </a:t>
            </a:r>
            <a:r>
              <a:rPr lang="ru-RU" i="1" u="sng" dirty="0" err="1">
                <a:solidFill>
                  <a:srgbClr val="FFFF00"/>
                </a:solidFill>
              </a:rPr>
              <a:t>мав</a:t>
            </a:r>
            <a:r>
              <a:rPr lang="ru-RU" i="1" u="sng" dirty="0">
                <a:solidFill>
                  <a:srgbClr val="FFFF00"/>
                </a:solidFill>
              </a:rPr>
              <a:t> </a:t>
            </a:r>
            <a:r>
              <a:rPr lang="ru-RU" i="1" u="sng" dirty="0" err="1">
                <a:solidFill>
                  <a:srgbClr val="FFFF00"/>
                </a:solidFill>
              </a:rPr>
              <a:t>назву</a:t>
            </a:r>
            <a:r>
              <a:rPr lang="ru-RU" i="1" u="sng" dirty="0">
                <a:solidFill>
                  <a:srgbClr val="FFFF00"/>
                </a:solidFill>
              </a:rPr>
              <a:t> </a:t>
            </a:r>
            <a:r>
              <a:rPr lang="ru-RU" i="1" u="sng" dirty="0" err="1">
                <a:solidFill>
                  <a:srgbClr val="FFFF00"/>
                </a:solidFill>
              </a:rPr>
              <a:t>Чень-сін</a:t>
            </a:r>
            <a:r>
              <a:rPr lang="ru-RU" i="1" u="sng" dirty="0">
                <a:solidFill>
                  <a:srgbClr val="FFFF00"/>
                </a:solidFill>
              </a:rPr>
              <a:t>  «</a:t>
            </a:r>
            <a:r>
              <a:rPr lang="ru-RU" i="1" u="sng" dirty="0" err="1">
                <a:solidFill>
                  <a:srgbClr val="FFFF00"/>
                </a:solidFill>
              </a:rPr>
              <a:t>Ранкова</a:t>
            </a:r>
            <a:r>
              <a:rPr lang="ru-RU" i="1" u="sng" dirty="0">
                <a:solidFill>
                  <a:srgbClr val="FFFF00"/>
                </a:solidFill>
              </a:rPr>
              <a:t> зоря». </a:t>
            </a:r>
            <a:r>
              <a:rPr lang="ru-RU" i="1" u="sng" dirty="0" err="1">
                <a:solidFill>
                  <a:srgbClr val="FFFF00"/>
                </a:solidFill>
              </a:rPr>
              <a:t>Він</a:t>
            </a:r>
            <a:r>
              <a:rPr lang="ru-RU" i="1" u="sng" dirty="0">
                <a:solidFill>
                  <a:srgbClr val="FFFF00"/>
                </a:solidFill>
              </a:rPr>
              <a:t> </a:t>
            </a:r>
            <a:r>
              <a:rPr lang="ru-RU" i="1" u="sng" dirty="0" err="1">
                <a:solidFill>
                  <a:srgbClr val="FFFF00"/>
                </a:solidFill>
              </a:rPr>
              <a:t>асоціювався</a:t>
            </a:r>
            <a:r>
              <a:rPr lang="ru-RU" i="1" u="sng" dirty="0">
                <a:solidFill>
                  <a:srgbClr val="FFFF00"/>
                </a:solidFill>
              </a:rPr>
              <a:t> з </a:t>
            </a:r>
            <a:r>
              <a:rPr lang="ru-RU" i="1" u="sng" dirty="0" err="1">
                <a:solidFill>
                  <a:srgbClr val="FFFF00"/>
                </a:solidFill>
              </a:rPr>
              <a:t>напрямком</a:t>
            </a:r>
            <a:r>
              <a:rPr lang="ru-RU" i="1" u="sng" dirty="0">
                <a:solidFill>
                  <a:srgbClr val="FFFF00"/>
                </a:solidFill>
              </a:rPr>
              <a:t> на </a:t>
            </a:r>
            <a:r>
              <a:rPr lang="ru-RU" i="1" u="sng" dirty="0" err="1">
                <a:solidFill>
                  <a:srgbClr val="FFFF00"/>
                </a:solidFill>
              </a:rPr>
              <a:t>північ</a:t>
            </a:r>
            <a:r>
              <a:rPr lang="ru-RU" i="1" u="sng" dirty="0">
                <a:solidFill>
                  <a:srgbClr val="FFFF00"/>
                </a:solidFill>
              </a:rPr>
              <a:t>, </a:t>
            </a:r>
            <a:r>
              <a:rPr lang="ru-RU" i="1" u="sng" dirty="0" err="1">
                <a:solidFill>
                  <a:srgbClr val="FFFF00"/>
                </a:solidFill>
              </a:rPr>
              <a:t>чорним</a:t>
            </a:r>
            <a:r>
              <a:rPr lang="ru-RU" i="1" u="sng" dirty="0">
                <a:solidFill>
                  <a:srgbClr val="FFFF00"/>
                </a:solidFill>
              </a:rPr>
              <a:t> </a:t>
            </a:r>
            <a:r>
              <a:rPr lang="ru-RU" i="1" u="sng" dirty="0" err="1">
                <a:solidFill>
                  <a:srgbClr val="FFFF00"/>
                </a:solidFill>
              </a:rPr>
              <a:t>кольором</a:t>
            </a:r>
            <a:r>
              <a:rPr lang="ru-RU" i="1" u="sng" dirty="0">
                <a:solidFill>
                  <a:srgbClr val="FFFF00"/>
                </a:solidFill>
              </a:rPr>
              <a:t> і </a:t>
            </a:r>
            <a:r>
              <a:rPr lang="ru-RU" i="1" u="sng" dirty="0" err="1">
                <a:solidFill>
                  <a:srgbClr val="FFFF00"/>
                </a:solidFill>
              </a:rPr>
              <a:t>елементом</a:t>
            </a:r>
            <a:r>
              <a:rPr lang="ru-RU" i="1" u="sng" dirty="0">
                <a:solidFill>
                  <a:srgbClr val="FFFF00"/>
                </a:solidFill>
              </a:rPr>
              <a:t> води в У </a:t>
            </a:r>
            <a:r>
              <a:rPr lang="ru-RU" i="1" u="sng" dirty="0" err="1">
                <a:solidFill>
                  <a:srgbClr val="FFFF00"/>
                </a:solidFill>
              </a:rPr>
              <a:t>сучасній</a:t>
            </a:r>
            <a:r>
              <a:rPr lang="ru-RU" i="1" u="sng" dirty="0">
                <a:solidFill>
                  <a:srgbClr val="FFFF00"/>
                </a:solidFill>
              </a:rPr>
              <a:t> </a:t>
            </a:r>
            <a:r>
              <a:rPr lang="ru-RU" i="1" u="sng" dirty="0" err="1">
                <a:solidFill>
                  <a:srgbClr val="FFFF00"/>
                </a:solidFill>
              </a:rPr>
              <a:t>китайській</a:t>
            </a:r>
            <a:r>
              <a:rPr lang="ru-RU" i="1" u="sng" dirty="0">
                <a:solidFill>
                  <a:srgbClr val="FFFF00"/>
                </a:solidFill>
              </a:rPr>
              <a:t>, </a:t>
            </a:r>
            <a:r>
              <a:rPr lang="ru-RU" i="1" u="sng" dirty="0" err="1">
                <a:solidFill>
                  <a:srgbClr val="FFFF00"/>
                </a:solidFill>
              </a:rPr>
              <a:t>корейській</a:t>
            </a:r>
            <a:r>
              <a:rPr lang="ru-RU" i="1" u="sng" dirty="0">
                <a:solidFill>
                  <a:srgbClr val="FFFF00"/>
                </a:solidFill>
              </a:rPr>
              <a:t>, </a:t>
            </a:r>
            <a:r>
              <a:rPr lang="ru-RU" i="1" u="sng" dirty="0" err="1">
                <a:solidFill>
                  <a:srgbClr val="FFFF00"/>
                </a:solidFill>
              </a:rPr>
              <a:t>японській</a:t>
            </a:r>
            <a:r>
              <a:rPr lang="ru-RU" i="1" u="sng" dirty="0">
                <a:solidFill>
                  <a:srgbClr val="FFFF00"/>
                </a:solidFill>
              </a:rPr>
              <a:t> </a:t>
            </a:r>
            <a:r>
              <a:rPr lang="ru-RU" i="1" u="sng" dirty="0" err="1" smtClean="0">
                <a:solidFill>
                  <a:srgbClr val="FFFF00"/>
                </a:solidFill>
              </a:rPr>
              <a:t>тав'єтнамській</a:t>
            </a:r>
            <a:r>
              <a:rPr lang="ru-RU" i="1" u="sng" dirty="0">
                <a:solidFill>
                  <a:srgbClr val="FFFF00"/>
                </a:solidFill>
              </a:rPr>
              <a:t> </a:t>
            </a:r>
            <a:r>
              <a:rPr lang="ru-RU" i="1" u="sng" dirty="0" smtClean="0">
                <a:solidFill>
                  <a:srgbClr val="FFFF00"/>
                </a:solidFill>
              </a:rPr>
              <a:t>культурах </a:t>
            </a:r>
            <a:r>
              <a:rPr lang="ru-RU" i="1" u="sng" dirty="0" err="1">
                <a:solidFill>
                  <a:srgbClr val="FFFF00"/>
                </a:solidFill>
              </a:rPr>
              <a:t>назва</a:t>
            </a:r>
            <a:r>
              <a:rPr lang="ru-RU" i="1" u="sng" dirty="0">
                <a:solidFill>
                  <a:srgbClr val="FFFF00"/>
                </a:solidFill>
              </a:rPr>
              <a:t> </a:t>
            </a:r>
            <a:r>
              <a:rPr lang="ru-RU" i="1" u="sng" dirty="0" err="1">
                <a:solidFill>
                  <a:srgbClr val="FFFF00"/>
                </a:solidFill>
              </a:rPr>
              <a:t>планети</a:t>
            </a:r>
            <a:r>
              <a:rPr lang="ru-RU" i="1" u="sng" dirty="0">
                <a:solidFill>
                  <a:srgbClr val="FFFF00"/>
                </a:solidFill>
              </a:rPr>
              <a:t> буквально </a:t>
            </a:r>
            <a:r>
              <a:rPr lang="ru-RU" i="1" u="sng" dirty="0" err="1">
                <a:solidFill>
                  <a:srgbClr val="FFFF00"/>
                </a:solidFill>
              </a:rPr>
              <a:t>означає</a:t>
            </a:r>
            <a:r>
              <a:rPr lang="ru-RU" i="1" u="sng" dirty="0">
                <a:solidFill>
                  <a:srgbClr val="FFFF00"/>
                </a:solidFill>
              </a:rPr>
              <a:t> «</a:t>
            </a:r>
            <a:r>
              <a:rPr lang="ru-RU" i="1" u="sng" dirty="0" err="1">
                <a:solidFill>
                  <a:srgbClr val="FFFF00"/>
                </a:solidFill>
              </a:rPr>
              <a:t>Водяна</a:t>
            </a:r>
            <a:r>
              <a:rPr lang="ru-RU" i="1" u="sng" dirty="0">
                <a:solidFill>
                  <a:srgbClr val="FFFF00"/>
                </a:solidFill>
              </a:rPr>
              <a:t> </a:t>
            </a:r>
            <a:r>
              <a:rPr lang="ru-RU" i="1" u="sng" dirty="0" err="1">
                <a:solidFill>
                  <a:srgbClr val="FFFF00"/>
                </a:solidFill>
              </a:rPr>
              <a:t>зірка</a:t>
            </a:r>
            <a:r>
              <a:rPr lang="ru-RU" i="1" u="sng" dirty="0">
                <a:solidFill>
                  <a:srgbClr val="FFFF00"/>
                </a:solidFill>
              </a:rPr>
              <a:t>»,. В </a:t>
            </a:r>
            <a:r>
              <a:rPr lang="ru-RU" i="1" u="sng" dirty="0" err="1">
                <a:solidFill>
                  <a:srgbClr val="FFFF00"/>
                </a:solidFill>
              </a:rPr>
              <a:t>Індійській</a:t>
            </a:r>
            <a:r>
              <a:rPr lang="ru-RU" i="1" u="sng" dirty="0">
                <a:solidFill>
                  <a:srgbClr val="FFFF00"/>
                </a:solidFill>
              </a:rPr>
              <a:t> </a:t>
            </a:r>
            <a:r>
              <a:rPr lang="ru-RU" i="1" u="sng" dirty="0" err="1">
                <a:solidFill>
                  <a:srgbClr val="FFFF00"/>
                </a:solidFill>
              </a:rPr>
              <a:t>міфології</a:t>
            </a:r>
            <a:r>
              <a:rPr lang="ru-RU" i="1" u="sng" dirty="0">
                <a:solidFill>
                  <a:srgbClr val="FFFF00"/>
                </a:solidFill>
              </a:rPr>
              <a:t> для </a:t>
            </a:r>
            <a:r>
              <a:rPr lang="ru-RU" i="1" u="sng" dirty="0" err="1">
                <a:solidFill>
                  <a:srgbClr val="FFFF00"/>
                </a:solidFill>
              </a:rPr>
              <a:t>Меркурія</a:t>
            </a:r>
            <a:r>
              <a:rPr lang="ru-RU" i="1" u="sng" dirty="0">
                <a:solidFill>
                  <a:srgbClr val="FFFF00"/>
                </a:solidFill>
              </a:rPr>
              <a:t> </a:t>
            </a:r>
            <a:r>
              <a:rPr lang="ru-RU" i="1" u="sng" dirty="0" err="1">
                <a:solidFill>
                  <a:srgbClr val="FFFF00"/>
                </a:solidFill>
              </a:rPr>
              <a:t>використовували</a:t>
            </a:r>
            <a:r>
              <a:rPr lang="ru-RU" i="1" u="sng" dirty="0">
                <a:solidFill>
                  <a:srgbClr val="FFFF00"/>
                </a:solidFill>
              </a:rPr>
              <a:t> </a:t>
            </a:r>
            <a:r>
              <a:rPr lang="ru-RU" i="1" u="sng" dirty="0" err="1">
                <a:solidFill>
                  <a:srgbClr val="FFFF00"/>
                </a:solidFill>
              </a:rPr>
              <a:t>ім'я</a:t>
            </a:r>
            <a:r>
              <a:rPr lang="ru-RU" i="1" u="sng" dirty="0">
                <a:solidFill>
                  <a:srgbClr val="FFFF00"/>
                </a:solidFill>
              </a:rPr>
              <a:t> бога </a:t>
            </a:r>
            <a:r>
              <a:rPr lang="ru-RU" i="1" u="sng" dirty="0" err="1">
                <a:solidFill>
                  <a:srgbClr val="FFFF00"/>
                </a:solidFill>
              </a:rPr>
              <a:t>Будхи</a:t>
            </a:r>
            <a:r>
              <a:rPr lang="ru-RU" i="1" u="sng" dirty="0">
                <a:solidFill>
                  <a:srgbClr val="FFFF00"/>
                </a:solidFill>
              </a:rPr>
              <a:t> , </a:t>
            </a:r>
            <a:r>
              <a:rPr lang="ru-RU" i="1" u="sng" dirty="0" err="1">
                <a:solidFill>
                  <a:srgbClr val="FFFF00"/>
                </a:solidFill>
              </a:rPr>
              <a:t>сина</a:t>
            </a:r>
            <a:r>
              <a:rPr lang="ru-RU" i="1" u="sng" dirty="0">
                <a:solidFill>
                  <a:srgbClr val="FFFF00"/>
                </a:solidFill>
              </a:rPr>
              <a:t> </a:t>
            </a:r>
            <a:r>
              <a:rPr lang="ru-RU" i="1" u="sng" dirty="0" err="1" smtClean="0">
                <a:solidFill>
                  <a:srgbClr val="FFFF00"/>
                </a:solidFill>
              </a:rPr>
              <a:t>Соми</a:t>
            </a:r>
            <a:r>
              <a:rPr lang="ru-RU" i="1" u="sng" dirty="0" smtClean="0">
                <a:solidFill>
                  <a:srgbClr val="FFFF00"/>
                </a:solidFill>
              </a:rPr>
              <a:t>..</a:t>
            </a:r>
            <a:r>
              <a:rPr lang="ru-RU" i="1" u="sng" dirty="0">
                <a:solidFill>
                  <a:srgbClr val="FFFF00"/>
                </a:solidFill>
              </a:rPr>
              <a:t> Майя </a:t>
            </a:r>
            <a:r>
              <a:rPr lang="ru-RU" i="1" u="sng" dirty="0" err="1">
                <a:solidFill>
                  <a:srgbClr val="FFFF00"/>
                </a:solidFill>
              </a:rPr>
              <a:t>уявляли</a:t>
            </a:r>
            <a:r>
              <a:rPr lang="ru-RU" i="1" u="sng" dirty="0">
                <a:solidFill>
                  <a:srgbClr val="FFFF00"/>
                </a:solidFill>
              </a:rPr>
              <a:t> </a:t>
            </a:r>
            <a:r>
              <a:rPr lang="ru-RU" i="1" u="sng" dirty="0" err="1">
                <a:solidFill>
                  <a:srgbClr val="FFFF00"/>
                </a:solidFill>
              </a:rPr>
              <a:t>Меркурій</a:t>
            </a:r>
            <a:r>
              <a:rPr lang="ru-RU" i="1" u="sng" dirty="0">
                <a:solidFill>
                  <a:srgbClr val="FFFF00"/>
                </a:solidFill>
              </a:rPr>
              <a:t> як сову, яка </a:t>
            </a:r>
            <a:r>
              <a:rPr lang="ru-RU" i="1" u="sng" dirty="0" err="1">
                <a:solidFill>
                  <a:srgbClr val="FFFF00"/>
                </a:solidFill>
              </a:rPr>
              <a:t>була</a:t>
            </a:r>
            <a:r>
              <a:rPr lang="ru-RU" i="1" u="sng" dirty="0">
                <a:solidFill>
                  <a:srgbClr val="FFFF00"/>
                </a:solidFill>
              </a:rPr>
              <a:t> посланцем замогильного </a:t>
            </a:r>
            <a:r>
              <a:rPr lang="ru-RU" i="1" u="sng" dirty="0" err="1" smtClean="0">
                <a:solidFill>
                  <a:srgbClr val="FFFF00"/>
                </a:solidFill>
              </a:rPr>
              <a:t>світу</a:t>
            </a:r>
            <a:r>
              <a:rPr lang="ru-RU" i="1" u="sng" dirty="0" smtClean="0">
                <a:solidFill>
                  <a:srgbClr val="FFFF00"/>
                </a:solidFill>
              </a:rPr>
              <a:t>.</a:t>
            </a:r>
            <a:r>
              <a:rPr lang="ru-RU" sz="4000" i="1" u="sng" dirty="0">
                <a:solidFill>
                  <a:srgbClr val="FFFF00"/>
                </a:solidFill>
              </a:rPr>
              <a:t/>
            </a:r>
            <a:br>
              <a:rPr lang="ru-RU" sz="4000" i="1" u="sng" dirty="0">
                <a:solidFill>
                  <a:srgbClr val="FFFF00"/>
                </a:solidFill>
              </a:rPr>
            </a:br>
            <a:endParaRPr lang="ru-RU" sz="4000" i="1" u="sng" dirty="0">
              <a:solidFill>
                <a:srgbClr val="FFFF00"/>
              </a:solidFill>
            </a:endParaRPr>
          </a:p>
        </p:txBody>
      </p:sp>
    </p:spTree>
    <p:extLst>
      <p:ext uri="{BB962C8B-B14F-4D97-AF65-F5344CB8AC3E}">
        <p14:creationId xmlns:p14="http://schemas.microsoft.com/office/powerpoint/2010/main" val="41861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Заголовок 1"/>
          <p:cNvSpPr>
            <a:spLocks noGrp="1"/>
          </p:cNvSpPr>
          <p:nvPr>
            <p:ph type="title"/>
          </p:nvPr>
        </p:nvSpPr>
        <p:spPr>
          <a:xfrm>
            <a:off x="5964072" y="0"/>
            <a:ext cx="6227927" cy="1392071"/>
          </a:xfrm>
        </p:spPr>
        <p:txBody>
          <a:bodyPr>
            <a:normAutofit/>
          </a:bodyPr>
          <a:lstStyle/>
          <a:p>
            <a:r>
              <a:rPr lang="ru-RU" sz="4000" dirty="0" err="1"/>
              <a:t>Наземні</a:t>
            </a:r>
            <a:r>
              <a:rPr lang="ru-RU" sz="4000" dirty="0"/>
              <a:t> </a:t>
            </a:r>
            <a:r>
              <a:rPr lang="ru-RU" sz="4000" dirty="0" err="1"/>
              <a:t>телескопічні</a:t>
            </a:r>
            <a:r>
              <a:rPr lang="ru-RU" sz="4000" dirty="0"/>
              <a:t> </a:t>
            </a:r>
            <a:r>
              <a:rPr lang="ru-RU" sz="4000" dirty="0" err="1"/>
              <a:t>дослідження</a:t>
            </a:r>
            <a:endParaRPr lang="ru-RU" sz="4000" dirty="0"/>
          </a:p>
        </p:txBody>
      </p:sp>
      <p:sp>
        <p:nvSpPr>
          <p:cNvPr id="6" name="TextBox 5"/>
          <p:cNvSpPr txBox="1"/>
          <p:nvPr/>
        </p:nvSpPr>
        <p:spPr>
          <a:xfrm>
            <a:off x="0" y="1269243"/>
            <a:ext cx="7192370" cy="4154984"/>
          </a:xfrm>
          <a:prstGeom prst="rect">
            <a:avLst/>
          </a:prstGeom>
          <a:noFill/>
        </p:spPr>
        <p:txBody>
          <a:bodyPr wrap="square" rtlCol="0">
            <a:spAutoFit/>
          </a:bodyPr>
          <a:lstStyle/>
          <a:p>
            <a:r>
              <a:rPr lang="ru-RU" sz="2400" dirty="0"/>
              <a:t>Перше </a:t>
            </a:r>
            <a:r>
              <a:rPr lang="ru-RU" sz="2400" dirty="0" err="1"/>
              <a:t>телескопічне</a:t>
            </a:r>
            <a:r>
              <a:rPr lang="ru-RU" sz="2400" dirty="0"/>
              <a:t> </a:t>
            </a:r>
            <a:r>
              <a:rPr lang="ru-RU" sz="2400" dirty="0" err="1"/>
              <a:t>спостереження</a:t>
            </a:r>
            <a:r>
              <a:rPr lang="ru-RU" sz="2400" dirty="0"/>
              <a:t> </a:t>
            </a:r>
            <a:r>
              <a:rPr lang="ru-RU" sz="2400" dirty="0" err="1"/>
              <a:t>Меркурія</a:t>
            </a:r>
            <a:r>
              <a:rPr lang="ru-RU" sz="2400" dirty="0"/>
              <a:t> </a:t>
            </a:r>
            <a:r>
              <a:rPr lang="ru-RU" sz="2400" dirty="0" err="1"/>
              <a:t>було</a:t>
            </a:r>
            <a:r>
              <a:rPr lang="ru-RU" sz="2400" dirty="0"/>
              <a:t> </a:t>
            </a:r>
            <a:r>
              <a:rPr lang="ru-RU" sz="2400" dirty="0" err="1"/>
              <a:t>зроблене</a:t>
            </a:r>
            <a:r>
              <a:rPr lang="ru-RU" sz="2400" dirty="0"/>
              <a:t> </a:t>
            </a:r>
            <a:r>
              <a:rPr lang="ru-RU" sz="2400" dirty="0" err="1"/>
              <a:t>Галілео</a:t>
            </a:r>
            <a:r>
              <a:rPr lang="ru-RU" sz="2400" dirty="0"/>
              <a:t> </a:t>
            </a:r>
            <a:r>
              <a:rPr lang="ru-RU" sz="2400" dirty="0" err="1"/>
              <a:t>Галілеєм</a:t>
            </a:r>
            <a:r>
              <a:rPr lang="ru-RU" sz="2400" dirty="0"/>
              <a:t> на початку XVII ст. </a:t>
            </a:r>
            <a:r>
              <a:rPr lang="ru-RU" sz="2400" dirty="0" err="1"/>
              <a:t>Хоча</a:t>
            </a:r>
            <a:r>
              <a:rPr lang="ru-RU" sz="2400" dirty="0"/>
              <a:t> </a:t>
            </a:r>
            <a:r>
              <a:rPr lang="ru-RU" sz="2400" dirty="0" err="1"/>
              <a:t>він</a:t>
            </a:r>
            <a:r>
              <a:rPr lang="ru-RU" sz="2400" dirty="0"/>
              <a:t> </a:t>
            </a:r>
            <a:r>
              <a:rPr lang="ru-RU" sz="2400" dirty="0" err="1"/>
              <a:t>спостерігав</a:t>
            </a:r>
            <a:r>
              <a:rPr lang="ru-RU" sz="2400" dirty="0"/>
              <a:t> </a:t>
            </a:r>
            <a:r>
              <a:rPr lang="ru-RU" sz="2400" dirty="0" err="1"/>
              <a:t>фази</a:t>
            </a:r>
            <a:r>
              <a:rPr lang="ru-RU" sz="2400" dirty="0"/>
              <a:t> </a:t>
            </a:r>
            <a:r>
              <a:rPr lang="ru-RU" sz="2400" dirty="0" err="1"/>
              <a:t>Венери</a:t>
            </a:r>
            <a:r>
              <a:rPr lang="ru-RU" sz="2400" dirty="0"/>
              <a:t>, </a:t>
            </a:r>
            <a:r>
              <a:rPr lang="ru-RU" sz="2400" dirty="0" err="1"/>
              <a:t>його</a:t>
            </a:r>
            <a:r>
              <a:rPr lang="ru-RU" sz="2400" dirty="0"/>
              <a:t> телескоп </a:t>
            </a:r>
            <a:r>
              <a:rPr lang="ru-RU" sz="2400" dirty="0" err="1"/>
              <a:t>був</a:t>
            </a:r>
            <a:r>
              <a:rPr lang="ru-RU" sz="2400" dirty="0"/>
              <a:t> </a:t>
            </a:r>
            <a:r>
              <a:rPr lang="ru-RU" sz="2400" dirty="0" err="1"/>
              <a:t>недостатньо</a:t>
            </a:r>
            <a:r>
              <a:rPr lang="ru-RU" sz="2400" dirty="0"/>
              <a:t> </a:t>
            </a:r>
            <a:r>
              <a:rPr lang="ru-RU" sz="2400" dirty="0" err="1"/>
              <a:t>потужним</a:t>
            </a:r>
            <a:r>
              <a:rPr lang="ru-RU" sz="2400" dirty="0"/>
              <a:t>, </a:t>
            </a:r>
            <a:r>
              <a:rPr lang="ru-RU" sz="2400" dirty="0" err="1"/>
              <a:t>щоб</a:t>
            </a:r>
            <a:r>
              <a:rPr lang="ru-RU" sz="2400" dirty="0"/>
              <a:t> </a:t>
            </a:r>
            <a:r>
              <a:rPr lang="ru-RU" sz="2400" dirty="0" err="1"/>
              <a:t>спостерігати</a:t>
            </a:r>
            <a:r>
              <a:rPr lang="ru-RU" sz="2400" dirty="0"/>
              <a:t> </a:t>
            </a:r>
            <a:r>
              <a:rPr lang="ru-RU" sz="2400" dirty="0" err="1"/>
              <a:t>фази</a:t>
            </a:r>
            <a:r>
              <a:rPr lang="ru-RU" sz="2400" dirty="0"/>
              <a:t> </a:t>
            </a:r>
            <a:r>
              <a:rPr lang="ru-RU" sz="2400" dirty="0" err="1"/>
              <a:t>Меркурія</a:t>
            </a:r>
            <a:r>
              <a:rPr lang="ru-RU" sz="2400" dirty="0"/>
              <a:t>. </a:t>
            </a:r>
            <a:r>
              <a:rPr lang="ru-RU" sz="2400" dirty="0" err="1"/>
              <a:t>Покриття</a:t>
            </a:r>
            <a:r>
              <a:rPr lang="ru-RU" sz="2400" dirty="0"/>
              <a:t> </a:t>
            </a:r>
            <a:r>
              <a:rPr lang="ru-RU" sz="2400" dirty="0" err="1"/>
              <a:t>однією</a:t>
            </a:r>
            <a:r>
              <a:rPr lang="ru-RU" sz="2400" dirty="0"/>
              <a:t> планетою диска </a:t>
            </a:r>
            <a:r>
              <a:rPr lang="ru-RU" sz="2400" dirty="0" err="1"/>
              <a:t>іншої</a:t>
            </a:r>
            <a:r>
              <a:rPr lang="ru-RU" sz="2400" dirty="0"/>
              <a:t> з </a:t>
            </a:r>
            <a:r>
              <a:rPr lang="ru-RU" sz="2400" dirty="0" err="1"/>
              <a:t>Землі</a:t>
            </a:r>
            <a:r>
              <a:rPr lang="ru-RU" sz="2400" dirty="0"/>
              <a:t> </a:t>
            </a:r>
            <a:r>
              <a:rPr lang="ru-RU" sz="2400" dirty="0" err="1"/>
              <a:t>спостерігається</a:t>
            </a:r>
            <a:r>
              <a:rPr lang="ru-RU" sz="2400" dirty="0"/>
              <a:t> </a:t>
            </a:r>
            <a:r>
              <a:rPr lang="ru-RU" sz="2400" dirty="0" err="1"/>
              <a:t>дуже</a:t>
            </a:r>
            <a:r>
              <a:rPr lang="ru-RU" sz="2400" dirty="0"/>
              <a:t> </a:t>
            </a:r>
            <a:r>
              <a:rPr lang="ru-RU" sz="2400" dirty="0" err="1"/>
              <a:t>рідко</a:t>
            </a:r>
            <a:r>
              <a:rPr lang="ru-RU" sz="2400" dirty="0"/>
              <a:t>. Венера </a:t>
            </a:r>
            <a:r>
              <a:rPr lang="ru-RU" sz="2400" dirty="0" err="1"/>
              <a:t>покриває</a:t>
            </a:r>
            <a:r>
              <a:rPr lang="ru-RU" sz="2400" dirty="0"/>
              <a:t> </a:t>
            </a:r>
            <a:r>
              <a:rPr lang="ru-RU" sz="2400" dirty="0" err="1"/>
              <a:t>Меркурій</a:t>
            </a:r>
            <a:r>
              <a:rPr lang="ru-RU" sz="2400" dirty="0"/>
              <a:t> раз на </a:t>
            </a:r>
            <a:r>
              <a:rPr lang="ru-RU" sz="2400" dirty="0" err="1"/>
              <a:t>кілька</a:t>
            </a:r>
            <a:r>
              <a:rPr lang="ru-RU" sz="2400" dirty="0"/>
              <a:t> </a:t>
            </a:r>
            <a:r>
              <a:rPr lang="ru-RU" sz="2400" dirty="0" err="1"/>
              <a:t>століть</a:t>
            </a:r>
            <a:r>
              <a:rPr lang="ru-RU" sz="2400" dirty="0"/>
              <a:t> і </a:t>
            </a:r>
            <a:r>
              <a:rPr lang="ru-RU" sz="2400" dirty="0" err="1"/>
              <a:t>ця</a:t>
            </a:r>
            <a:r>
              <a:rPr lang="ru-RU" sz="2400" dirty="0"/>
              <a:t> </a:t>
            </a:r>
            <a:r>
              <a:rPr lang="ru-RU" sz="2400" dirty="0" err="1"/>
              <a:t>подія</a:t>
            </a:r>
            <a:r>
              <a:rPr lang="ru-RU" sz="2400" dirty="0"/>
              <a:t> </a:t>
            </a:r>
            <a:r>
              <a:rPr lang="ru-RU" sz="2400" dirty="0" err="1"/>
              <a:t>спостерігалась</a:t>
            </a:r>
            <a:r>
              <a:rPr lang="ru-RU" sz="2400" dirty="0"/>
              <a:t> в </a:t>
            </a:r>
            <a:r>
              <a:rPr lang="ru-RU" sz="2400" dirty="0" err="1"/>
              <a:t>історії</a:t>
            </a:r>
            <a:r>
              <a:rPr lang="ru-RU" sz="2400" dirty="0"/>
              <a:t> </a:t>
            </a:r>
            <a:r>
              <a:rPr lang="ru-RU" sz="2400" dirty="0" err="1"/>
              <a:t>тільки</a:t>
            </a:r>
            <a:r>
              <a:rPr lang="ru-RU" sz="2400" dirty="0"/>
              <a:t> одного разу — 28 </a:t>
            </a:r>
            <a:r>
              <a:rPr lang="ru-RU" sz="2400" dirty="0" err="1"/>
              <a:t>травня</a:t>
            </a:r>
            <a:r>
              <a:rPr lang="ru-RU" sz="2400" dirty="0"/>
              <a:t> 1737 року Джоном </a:t>
            </a:r>
            <a:r>
              <a:rPr lang="ru-RU" sz="2400" dirty="0" err="1"/>
              <a:t>Бевісом</a:t>
            </a:r>
            <a:r>
              <a:rPr lang="ru-RU" sz="2400" dirty="0"/>
              <a:t> у </a:t>
            </a:r>
            <a:r>
              <a:rPr lang="ru-RU" sz="2400" dirty="0" err="1"/>
              <a:t>Гринвіцькій</a:t>
            </a:r>
            <a:r>
              <a:rPr lang="ru-RU" sz="2400" dirty="0"/>
              <a:t> </a:t>
            </a:r>
            <a:r>
              <a:rPr lang="ru-RU" sz="2400" dirty="0" err="1"/>
              <a:t>обсерваторії</a:t>
            </a:r>
            <a:r>
              <a:rPr lang="ru-RU" sz="2400" dirty="0"/>
              <a:t>. </a:t>
            </a:r>
            <a:r>
              <a:rPr lang="ru-RU" sz="2400" dirty="0" err="1"/>
              <a:t>Наступне</a:t>
            </a:r>
            <a:r>
              <a:rPr lang="ru-RU" sz="2400" dirty="0"/>
              <a:t> </a:t>
            </a:r>
            <a:r>
              <a:rPr lang="ru-RU" sz="2400" dirty="0" err="1"/>
              <a:t>покриття</a:t>
            </a:r>
            <a:r>
              <a:rPr lang="ru-RU" sz="2400" dirty="0"/>
              <a:t> </a:t>
            </a:r>
            <a:r>
              <a:rPr lang="ru-RU" sz="2400" dirty="0" err="1"/>
              <a:t>Меркурія</a:t>
            </a:r>
            <a:r>
              <a:rPr lang="ru-RU" sz="2400" dirty="0"/>
              <a:t> Венерою </a:t>
            </a:r>
            <a:r>
              <a:rPr lang="ru-RU" sz="2400" dirty="0" err="1"/>
              <a:t>відбудеться</a:t>
            </a:r>
            <a:r>
              <a:rPr lang="ru-RU" sz="2400" dirty="0"/>
              <a:t> 3 </a:t>
            </a:r>
            <a:r>
              <a:rPr lang="ru-RU" sz="2400" dirty="0" err="1"/>
              <a:t>грудня</a:t>
            </a:r>
            <a:r>
              <a:rPr lang="ru-RU" sz="2400" dirty="0"/>
              <a:t> 2133 року</a:t>
            </a:r>
          </a:p>
        </p:txBody>
      </p:sp>
    </p:spTree>
    <p:extLst>
      <p:ext uri="{BB962C8B-B14F-4D97-AF65-F5344CB8AC3E}">
        <p14:creationId xmlns:p14="http://schemas.microsoft.com/office/powerpoint/2010/main" val="27661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101</TotalTime>
  <Words>333</Words>
  <Application>Microsoft Office PowerPoint</Application>
  <PresentationFormat>Широкоэкранный</PresentationFormat>
  <Paragraphs>28</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Небеса</vt:lpstr>
      <vt:lpstr>Тема уроку : Меркурій</vt:lpstr>
      <vt:lpstr>Ціль уроку</vt:lpstr>
      <vt:lpstr>Мерку́рій — найближча до Сонця велика планета Сонячної системи. Обертається навкола Сонця за 87,969 земних діб. Меркурій належить до внутрішніх планет, оскільки його орбіта лежить ближче до Сонця, ніж пояс астероїдів. Після позбавлення Плутонастатусу планети, Меркурій є найменшою планетою Сонячної системи.</vt:lpstr>
      <vt:lpstr>Планету названо на честь римського бога Меркурія, послідовника грецького Гермеса та вавілонського Набу.. До V століття до н. е. греки вважали, що Меркурій, видимий на вечірньому та вранішньому небі — це два різні об'єкти. У Стародавній Індії Меркурій називали Будда  та Рогінея. У китайській, японській, в'єтнамській та корейських мовах Меркурій називають Водяною зіркою </vt:lpstr>
      <vt:lpstr>Особливості руху</vt:lpstr>
      <vt:lpstr>Період обертання Меркурія навколо своєї осі дорівнює 58,646 діб, що становить 2/3 від періоду обертання навколо Сонця.Це становить близько 175,92 земної доби. Обертання Меркурія є результатом дії припливного тертя і крутного моменту гравітаційних сил з боку Сонця, зумовленого тим, що на Меркурії розподіл мас не є строго концентричним Вісь обертання Меркурія нахилена до площини його орбіти не більш ніж на 3, тому помітних сезонних змін на цій планеті не повинно існувати. Для спостережень із Землі Меркурій — незручний об'єкт. Як внутрішня планета, він не віддаляється від Сонця більш ніж на 28° і видимий лише на фоні вечірньої або ранкової зорі. </vt:lpstr>
      <vt:lpstr>Меркурій у стародавній астрономії</vt:lpstr>
      <vt:lpstr>У Стародавньому Китаї Меркурій мав назву Чень-сін  «Ранкова зоря». Він асоціювався з напрямком на північ, чорним кольором і елементом води в У сучасній китайській, корейській, японській тав'єтнамській культурах назва планети буквально означає «Водяна зірка»,. В Індійській міфології для Меркурія використовували ім'я бога Будхи , сина Соми.. Майя уявляли Меркурій як сову, яка була посланцем замогильного світу. </vt:lpstr>
      <vt:lpstr>Наземні телескопічні дослідження</vt:lpstr>
      <vt:lpstr>У червні 1962 року група науковців Інституту радіотехніки та електроніки Академії наук СРСР під керівництвом Володимира Котельнікова провела перші радіолокаційні спостереження планети та виявила схожість відбивних властивостей Меркурія та Місяця. Трьома роками пізніше подібні дослідження, здійснені американцями Гордоном Петтергілом та Р. Дьюсом за допомогою радіотелескопа обсерваторії Аресібо в Пуерто-Рико, переконливо довели, що період обертання Меркурію становить близько 59 днів. Близькість Сонця створює деякі проблеми і для телескопічного вивчення Меркурія. Так, наприклад, телескоп «Габбл» ніколи не використовувався і не буде використаний для спостереження цієї планети. Його будова не дозволяє спостерігати близькі до Сонця об'єкти — спроба зробити це пошкодить апаратуру. </vt:lpstr>
      <vt:lpstr>Меркурій залишається найменш вивченою планетою земної групи. Лише два апарати було спрямовано на її дослідження. Першим був «Марінер-10», що у 1974—1975 роках тричі пролетів повз Меркурій: максимальне зближення становило 320 км. У результаті було отримано кілька тисяч знімків, що охоплюють приблизно 45% поверхні планети. Подальші дослідження з Землі вказали на можливість існування водяного льоду в полярних кратерах </vt:lpstr>
      <vt:lpstr>Сьогодні НАСА здійснює другу місію до Меркурію під назвою MESSENGER. Апарат було запущено 3 серпня 2004 року, а в січні 2008 року апарат вперше здійснив політ повз свою ціль — Меркурій. Для виходу на орбіту навколо планети у 2011 році апарат зробив ще два гравітаційні маневри повз планету: у жовтні 2006 року та в червні 2007 року, під час яких було зроблено перевірку обладнання. На початку 2013 року NASA заявило про складення повної точної карти поверхні планети за допомогою апарату Messenger, який знаходиться на орбіті Меркурія з 2011 року.</vt:lpstr>
      <vt:lpstr>Розміри, форма і маса</vt:lpstr>
      <vt:lpstr>Температура і рельєф поверхні</vt:lpstr>
      <vt:lpstr>Атмосфера і фізичні поля</vt:lpstr>
      <vt:lpstr>Цікавий факт</vt:lpstr>
      <vt:lpstr>Меркурій — найшвидша планета в Сонячній Системі, вона рухається орбітою навколо Сонця з середньою швидкістю 47,87 км/с, що майже вдвічі більше швидкості Землі. Така швидкість і той факт, що Меркурій розміщений ближче до Сонця, ніж Земля, приводять до того, що один рік на Меркурії становить усього 87,99 днів.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 Меркурій</dc:title>
  <dc:creator>User</dc:creator>
  <cp:lastModifiedBy>User</cp:lastModifiedBy>
  <cp:revision>17</cp:revision>
  <dcterms:created xsi:type="dcterms:W3CDTF">2014-11-02T11:37:59Z</dcterms:created>
  <dcterms:modified xsi:type="dcterms:W3CDTF">2014-11-02T13:19:58Z</dcterms:modified>
</cp:coreProperties>
</file>