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92A8-48D1-493B-A07B-889D543C302F}" type="datetimeFigureOut">
              <a:rPr lang="uk-UA" smtClean="0"/>
              <a:pPr/>
              <a:t>05.10.2014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EC97-C232-4C77-837C-C58F4419759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EC97-C232-4C77-837C-C58F4419759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EC97-C232-4C77-837C-C58F44197594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D:\myzuka\Space-music-Mars(freemuzichka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Space-music-Mars(freemuzichka.com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378103681_1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-2112"/>
            <a:ext cx="9144000" cy="68601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3929090" cy="116205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Місяць</a:t>
            </a:r>
            <a:br>
              <a:rPr lang="uk-UA" sz="8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</a:br>
            <a:r>
              <a:rPr lang="uk-UA" b="0" dirty="0" smtClean="0">
                <a:solidFill>
                  <a:schemeClr val="accent5">
                    <a:lumMod val="50000"/>
                  </a:schemeClr>
                </a:solidFill>
              </a:rPr>
              <a:t>Давні римляни називали Місяць </a:t>
            </a:r>
            <a:r>
              <a:rPr lang="uk-UA" b="0" i="1" dirty="0" smtClean="0">
                <a:solidFill>
                  <a:schemeClr val="accent5">
                    <a:lumMod val="50000"/>
                  </a:schemeClr>
                </a:solidFill>
              </a:rPr>
              <a:t>Луною</a:t>
            </a:r>
            <a:r>
              <a:rPr lang="uk-UA" b="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br>
              <a:rPr lang="uk-UA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0" dirty="0" smtClean="0">
                <a:solidFill>
                  <a:schemeClr val="accent5">
                    <a:lumMod val="50000"/>
                  </a:schemeClr>
                </a:solidFill>
              </a:rPr>
              <a:t>Греки називали супутник Землі </a:t>
            </a:r>
            <a:r>
              <a:rPr lang="uk-UA" b="0" i="1" dirty="0" err="1" smtClean="0">
                <a:solidFill>
                  <a:schemeClr val="accent5">
                    <a:lumMod val="50000"/>
                  </a:schemeClr>
                </a:solidFill>
              </a:rPr>
              <a:t>Селеною</a:t>
            </a:r>
            <a:r>
              <a:rPr lang="uk-UA" b="0" dirty="0" smtClean="0">
                <a:solidFill>
                  <a:schemeClr val="accent5">
                    <a:lumMod val="50000"/>
                  </a:schemeClr>
                </a:solidFill>
              </a:rPr>
              <a:t> ,стародавні єгиптяни — </a:t>
            </a:r>
            <a:r>
              <a:rPr lang="uk-UA" b="0" dirty="0" err="1" smtClean="0">
                <a:solidFill>
                  <a:schemeClr val="accent5">
                    <a:lumMod val="50000"/>
                  </a:schemeClr>
                </a:solidFill>
              </a:rPr>
              <a:t>Ях</a:t>
            </a:r>
            <a:r>
              <a:rPr lang="uk-UA" b="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uk-UA" b="0" dirty="0" err="1" smtClean="0">
                <a:solidFill>
                  <a:schemeClr val="accent5">
                    <a:lumMod val="50000"/>
                  </a:schemeClr>
                </a:solidFill>
              </a:rPr>
              <a:t>Іях</a:t>
            </a:r>
            <a:r>
              <a:rPr lang="uk-UA" b="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29454" y="5500702"/>
            <a:ext cx="3008313" cy="4691063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Підготувала учениця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 11 класу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Ржепецька</a:t>
            </a:r>
            <a:r>
              <a:rPr lang="uk-UA" sz="1600" dirty="0" smtClean="0">
                <a:solidFill>
                  <a:schemeClr val="bg1"/>
                </a:solidFill>
              </a:rPr>
              <a:t> Олена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Вчитель:Бачок Т.М.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6" name="Space-music-Mars(freemuzichka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id_109941_4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/>
          <a:lstStyle/>
          <a:p>
            <a:pPr algn="ctr"/>
            <a:r>
              <a:rPr lang="uk-UA" sz="4000" b="0" dirty="0" smtClean="0">
                <a:solidFill>
                  <a:schemeClr val="bg1"/>
                </a:solidFill>
                <a:latin typeface="Gabriola" pitchFamily="82" charset="0"/>
              </a:rPr>
              <a:t>Гравітаційна взаємодія. Припливи та відпливи</a:t>
            </a:r>
            <a:r>
              <a:rPr lang="uk-UA" b="0" dirty="0" smtClean="0">
                <a:solidFill>
                  <a:schemeClr val="bg1"/>
                </a:solidFill>
              </a:rPr>
              <a:t/>
            </a:r>
            <a:br>
              <a:rPr lang="uk-UA" b="0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928802"/>
            <a:ext cx="7329510" cy="4691063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Гравітаційні сили між Землею і Місяцем викликають деякі цікаві ефекти. Найвідоміший з них — морські припливи й відпливи. Гравітаційне тяжіння Місяця сильніше на тому боці Землі, який звернено до Місяця, і слабше — на протилежному боці. Тому поверхня Землі, особливо океани, витягнута в напрямку до Місяця. Якби ми подивилися на Землю збоку, ми побачили б дві опуклості, одна з яких спрямована у бік Місяця, а інша — у протилежний бік. Цей ефект набагато сильніший в океанській воді, ніж у твердій корі, тож опуклість води більша. А оскільки Земля обертається набагато швидше, ніж Місяць пересувається своєю орбітою, рух опуклостей навколо Землі створює два припливи на день.</a:t>
            </a:r>
            <a:endParaRPr lang="uk-UA" sz="24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19a1f9f2f2a9fc80300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2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4643470" cy="116205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Дослідження Місяця</a:t>
            </a:r>
            <a:endParaRPr lang="uk-UA" sz="36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901146" cy="46910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Вперше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Місяць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відвідав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радянський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космічний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корабель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 Луна-2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 13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вересня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 1959 року.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Вперше астрономам вдалося заглянути на зворотний бік Місяця 1959 року, коли радянська станція Луна-3 пролетіла над ним і сфотографувала невидиму з Землі частину поверхні. Зворотний бік Місяця являє собою ідеальне місце для астрономічної обсерваторії. Розміщеним тут оптичним телескопам не довелося б пробиватися крізь щільну земну атмосферу. А для радіотелескопів Місяць слугував би природним щитом із твердих гірських порід завтовшки 3500 км, який надійно прикрив би від будь-яких радіоперешкод із Землі.</a:t>
            </a:r>
            <a:endParaRPr lang="uk-UA" sz="28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95px-Buzz_salutes_the_U.S._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731813"/>
            <a:ext cx="7972452" cy="612618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На початку 1960-х років було очевидно, що в освоєнні космосу США відстає від СРСР. Джон Кеннеді оголосив, що висадка людини на Місяць відбудеться до 1970 року. Для підготовки до пілотованого польоту </a:t>
            </a:r>
            <a:r>
              <a:rPr lang="arn-CL" sz="3800" dirty="0" smtClean="0">
                <a:solidFill>
                  <a:schemeClr val="bg1"/>
                </a:solidFill>
                <a:latin typeface="Gabriola" pitchFamily="82" charset="0"/>
              </a:rPr>
              <a:t>NASA </a:t>
            </a:r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виконало кілька космічних програм: «</a:t>
            </a:r>
            <a:r>
              <a:rPr lang="uk-UA" sz="3800" dirty="0" err="1" smtClean="0">
                <a:solidFill>
                  <a:schemeClr val="bg1"/>
                </a:solidFill>
                <a:latin typeface="Gabriola" pitchFamily="82" charset="0"/>
              </a:rPr>
              <a:t>Рейнджер</a:t>
            </a:r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» — фотографування поверхні, «</a:t>
            </a:r>
            <a:r>
              <a:rPr lang="uk-UA" sz="3800" dirty="0" err="1" smtClean="0">
                <a:solidFill>
                  <a:schemeClr val="bg1"/>
                </a:solidFill>
                <a:latin typeface="Gabriola" pitchFamily="82" charset="0"/>
              </a:rPr>
              <a:t>Сервейор</a:t>
            </a:r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» (1966–1968) — м'яка </a:t>
            </a:r>
            <a:r>
              <a:rPr lang="uk-UA" sz="3800" dirty="0" smtClean="0">
                <a:latin typeface="Gabriola" pitchFamily="82" charset="0"/>
              </a:rPr>
              <a:t>посадка і  </a:t>
            </a:r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зйомки місцевості та «</a:t>
            </a:r>
            <a:r>
              <a:rPr lang="uk-UA" sz="3800" dirty="0" err="1" smtClean="0">
                <a:solidFill>
                  <a:schemeClr val="bg1"/>
                </a:solidFill>
                <a:latin typeface="Gabriola" pitchFamily="82" charset="0"/>
              </a:rPr>
              <a:t>Лунар</a:t>
            </a:r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uk-UA" sz="3800" dirty="0" err="1" smtClean="0">
                <a:solidFill>
                  <a:schemeClr val="bg1"/>
                </a:solidFill>
                <a:latin typeface="Gabriola" pitchFamily="82" charset="0"/>
              </a:rPr>
              <a:t>орбітер</a:t>
            </a:r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» (1966–1967) — детальне  </a:t>
            </a:r>
            <a:r>
              <a:rPr lang="uk-UA" sz="3800" dirty="0" smtClean="0">
                <a:latin typeface="Gabriola" pitchFamily="82" charset="0"/>
              </a:rPr>
              <a:t>зображення</a:t>
            </a:r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 поверхні Місяця.</a:t>
            </a:r>
          </a:p>
          <a:p>
            <a:pPr algn="ctr"/>
            <a:endParaRPr lang="uk-UA" sz="3800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ctr"/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Власне програма пілотованого польоту на Місяць називалася Космічна програма «Аполлон». Місяць — єдине позаземне тіло, на якому побувала людина. Перша посадка сталася 20 липня 1969 року; остання — у грудні 1972 року. Місяць є також єдиним небесним тілом, зразки якого були доставлені на Землю</a:t>
            </a:r>
          </a:p>
          <a:p>
            <a:pPr algn="ctr"/>
            <a:endParaRPr lang="uk-UA" sz="3800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uk-UA" sz="3800" dirty="0" smtClean="0">
                <a:solidFill>
                  <a:schemeClr val="bg1"/>
                </a:solidFill>
                <a:latin typeface="Gabriola" pitchFamily="82" charset="0"/>
              </a:rPr>
              <a:t> У 2020 р. планується послати на Місяць пілотовану експедицію і розпочати будівництво населеної місячної бази, яка буде не лише освоювати Місяць, але і забезпечуватиме полегшення польотів на Марс та інші планети Сонячної системи.</a:t>
            </a:r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16205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latin typeface="Gabriola" pitchFamily="82" charset="0"/>
              </a:rPr>
              <a:t>Сейсмологія</a:t>
            </a:r>
            <a:endParaRPr lang="uk-UA" sz="4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58204" cy="4691063"/>
          </a:xfrm>
        </p:spPr>
        <p:txBody>
          <a:bodyPr/>
          <a:lstStyle/>
          <a:p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Залишені на Місяці сейсмографи 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засвідчили наявність сейсмічної </a:t>
            </a:r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активності. Через відсутність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води коливання місячної поверхні </a:t>
            </a:r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тривалі за часом, можуть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тривати понад годину.</a:t>
            </a:r>
          </a:p>
          <a:p>
            <a:r>
              <a:rPr lang="uk-UA" sz="2800" dirty="0" err="1" smtClean="0">
                <a:solidFill>
                  <a:schemeClr val="bg1"/>
                </a:solidFill>
                <a:latin typeface="Gabriola" pitchFamily="82" charset="0"/>
              </a:rPr>
              <a:t>Місяцетруси</a:t>
            </a:r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 можна поділити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на чотири групи: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припливні — трапляються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двічі на місяць, викликані впливом </a:t>
            </a:r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припливних сил Сонця і Землі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тектонічні — нерегулярні,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викликані пересуванням ґрунту Місяця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метеоритні — через падіння метеоритів,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термальні — через різкий нагрів місячної поверхні зі сходом Сонця.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4" y="0"/>
            <a:ext cx="913650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-21433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Селенографія</a:t>
            </a:r>
            <a:endParaRPr lang="uk-UA" sz="36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357298"/>
            <a:ext cx="7643866" cy="4691063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Розділ науки, що вивчає будову поверхні Місяця, називають селенографією.</a:t>
            </a:r>
            <a:b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Поверхню Місяця можна поділити на два типи: дуже стара гірська місцевість з великою кількістю кратерів (</a:t>
            </a:r>
            <a:r>
              <a:rPr lang="uk-UA" sz="2400" i="1" dirty="0" smtClean="0">
                <a:solidFill>
                  <a:schemeClr val="bg1"/>
                </a:solidFill>
                <a:latin typeface="Gabriola" pitchFamily="82" charset="0"/>
              </a:rPr>
              <a:t>місячні материки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) і відносно гладенькі і молоді </a:t>
            </a:r>
            <a:r>
              <a:rPr lang="uk-UA" sz="2400" i="1" dirty="0" smtClean="0">
                <a:solidFill>
                  <a:schemeClr val="bg1"/>
                </a:solidFill>
                <a:latin typeface="Gabriola" pitchFamily="82" charset="0"/>
              </a:rPr>
              <a:t>місячні моря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. Місячні моря, які становлять приблизно 16% всієї поверхні Місяця, — це величезні кратери, що виникли в результаті зіткнень з небесними тілами, які були пізніше затоплені рідкої лавою. Більшу частину поверхні вкрито реголітом — сумішшю тонкого пилу і скелястих уламків, утворених зіткненнями з метеоритами. З незрозумілої причини місячні моря сконцентровано на зверненому до Землі боці. Також виділяють другорядні деталі місячного рельєфу — бані, хребти, долини і тріщини, котрі називаються місячними борознами  (</a:t>
            </a:r>
            <a:r>
              <a:rPr lang="uk-UA" sz="2400" dirty="0" err="1" smtClean="0">
                <a:solidFill>
                  <a:schemeClr val="bg1"/>
                </a:solidFill>
                <a:latin typeface="Gabriola" pitchFamily="82" charset="0"/>
              </a:rPr>
              <a:t>риллами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).</a:t>
            </a:r>
            <a:endParaRPr lang="uk-UA" sz="24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0407ad60ab393a9d6070eaa0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-214338"/>
            <a:ext cx="3857652" cy="116205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Внутрішня структура</a:t>
            </a:r>
            <a:endParaRPr lang="uk-UA" sz="28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785927"/>
            <a:ext cx="8429684" cy="5072074"/>
          </a:xfrm>
        </p:spPr>
        <p:txBody>
          <a:bodyPr/>
          <a:lstStyle/>
          <a:p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Місяць — диференційоване тіло, вона має геохімічну різну кору, мантію і ядро. Оболонка внутрішнього ядра багата залізом, вона має радіус 240 км, рідке зовнішнє ядро складається в основному з рідкого заліза з радіусом приблизно 300—330 кілометрів. Навколо ядра знаходиться частково розплавлений прикордонний шар з радіусом близько 480—500 кілометрів. Ця структура, як вважають, з'явилося в результаті фракційної кристалізації з глобального океану магми незабаром після утворення Місяця 4,5 мільярда років тому. Місячна кора має в середньому товщину ≈50 км.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Місяць другий супутник по щільності в Сонячній системі після </a:t>
            </a:r>
            <a:r>
              <a:rPr lang="uk-UA" sz="2400" dirty="0" err="1" smtClean="0">
                <a:solidFill>
                  <a:schemeClr val="bg1"/>
                </a:solidFill>
                <a:latin typeface="Gabriola" pitchFamily="82" charset="0"/>
              </a:rPr>
              <a:t>Іо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 Проте, внутрішнє ядро Місяця мале, його радіус близько 350 км, це тільки ≈ 20% від розміру Місяця, на відміну від ≈ 50% у більшості інших </a:t>
            </a:r>
            <a:r>
              <a:rPr lang="uk-UA" sz="2400" dirty="0" err="1" smtClean="0">
                <a:solidFill>
                  <a:schemeClr val="bg1"/>
                </a:solidFill>
                <a:latin typeface="Gabriola" pitchFamily="82" charset="0"/>
              </a:rPr>
              <a:t>землеподібних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 тіл. Складається місячне ядро із заліза, легованого невеликою кількістю сірки і нікелю.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riroda_63_20110804_2029668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91" y="0"/>
            <a:ext cx="915759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-285776"/>
            <a:ext cx="3008313" cy="116205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B050"/>
                </a:solidFill>
                <a:latin typeface="Gabriola" pitchFamily="82" charset="0"/>
              </a:rPr>
              <a:t>Карта Місяця</a:t>
            </a:r>
            <a:endParaRPr lang="uk-UA" sz="3600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571612"/>
            <a:ext cx="8501122" cy="4691063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Місячний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 ландшафт своєрідний і унікальний. Місяць весь покритий кратерами  різного розміру —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від сотень кілометрів до пари міліметрів. Довгий час 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вчені не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могли заглянути на зворотний бік Місяця, 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це стало можливо з розвитком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технологій. Зараз вчені вже створили дуже 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докладні карти обох поверхонь Місяця. Детальні місячні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картки складають для того, щоб в найближчому 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майбутньому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підготуватися для висадки 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людини на Місяць, вдалого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розташування 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місячних баз, телескопів,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транспорту, пошуку корисних копалин тощо.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У колишньому СРСР було створено «Повну карту Місяця» у масштабі 1:5 000 000 та глобус Місяця у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масштабі 1:10 000 000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. Для окремих ділянок є великомасштабні карти масштабом від 1:1 000 000 до 1:40, створені </a:t>
            </a:r>
            <a:r>
              <a:rPr lang="uk-UA" sz="2400" dirty="0" smtClean="0">
                <a:solidFill>
                  <a:srgbClr val="00B050"/>
                </a:solidFill>
                <a:latin typeface="Gabriola" pitchFamily="82" charset="0"/>
              </a:rPr>
              <a:t>в СРСР та США. 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2011 року в Інтернеті було опубліковано наразі найдокладнішу фотографію зворотного боку Місяця</a:t>
            </a:r>
            <a:r>
              <a:rPr lang="uk-UA" sz="2400" baseline="30000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 Зображення було складене з безлічі світлин, отриманих зондом </a:t>
            </a:r>
            <a:r>
              <a:rPr lang="arn-CL" sz="2400" dirty="0" smtClean="0">
                <a:solidFill>
                  <a:schemeClr val="bg1"/>
                </a:solidFill>
                <a:latin typeface="Gabriola" pitchFamily="82" charset="0"/>
              </a:rPr>
              <a:t>NASA </a:t>
            </a: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під назвою </a:t>
            </a:r>
            <a:r>
              <a:rPr lang="arn-CL" sz="2400" dirty="0" smtClean="0">
                <a:solidFill>
                  <a:schemeClr val="bg1"/>
                </a:solidFill>
                <a:latin typeface="Gabriola" pitchFamily="82" charset="0"/>
              </a:rPr>
              <a:t>LRO.</a:t>
            </a:r>
          </a:p>
          <a:p>
            <a:endParaRPr lang="uk-UA" sz="24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ricolnie_foto_luna_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18533"/>
            <a:ext cx="9144000" cy="69765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-357214"/>
            <a:ext cx="3008313" cy="1162050"/>
          </a:xfrm>
        </p:spPr>
        <p:txBody>
          <a:bodyPr/>
          <a:lstStyle/>
          <a:p>
            <a:r>
              <a:rPr lang="uk-UA" sz="2400" b="0" dirty="0" smtClean="0">
                <a:solidFill>
                  <a:schemeClr val="bg1"/>
                </a:solidFill>
                <a:latin typeface="Gabriola" pitchFamily="82" charset="0"/>
              </a:rPr>
              <a:t>Походження Місяця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214422"/>
            <a:ext cx="8580445" cy="5643578"/>
          </a:xfrm>
        </p:spPr>
        <p:txBody>
          <a:bodyPr>
            <a:normAutofit fontScale="77500" lnSpcReduction="20000"/>
          </a:bodyPr>
          <a:lstStyle/>
          <a:p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Перші теорії утворення Місяця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передбачали, що він утворився зі 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первинної  </a:t>
            </a:r>
            <a:r>
              <a:rPr lang="uk-UA" sz="2600" dirty="0" err="1" smtClean="0">
                <a:solidFill>
                  <a:schemeClr val="bg1"/>
                </a:solidFill>
                <a:latin typeface="Gabriola" pitchFamily="82" charset="0"/>
              </a:rPr>
              <a:t>газо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 - пилової хмари разом із Землею . Однак головним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питанням такої теорії є пояснення 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значного збіднення залізом  та спорідненими з ним елементами.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Виходячи з середньої густини 3,34 г/</a:t>
            </a:r>
            <a:r>
              <a:rPr lang="uk-UA" sz="2600" dirty="0" err="1" smtClean="0">
                <a:solidFill>
                  <a:srgbClr val="FF0000"/>
                </a:solidFill>
                <a:latin typeface="Gabriola" pitchFamily="82" charset="0"/>
              </a:rPr>
              <a:t>см³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Місяць містить лише близько 5%  </a:t>
            </a:r>
            <a:r>
              <a:rPr lang="uk-UA" sz="2600" dirty="0" err="1" smtClean="0">
                <a:solidFill>
                  <a:schemeClr val="bg1"/>
                </a:solidFill>
                <a:latin typeface="Gabriola" pitchFamily="82" charset="0"/>
              </a:rPr>
              <a:t>залізонікелевої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 фази.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Це значно менше, ніж вміст заліза у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 вуглецевих хондритах(28%), які вважаються залишками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первинної протопланетної хмари, та менше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, ніж у складі Землі (37%) чи інших планет земної групи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Інші вчені пропонували теорії,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за якими Місяць утворився в якихось 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інших місцях сонячної системи, збіднених залізом, і був захоплений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Землею пізніше. Однак захоплення 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такого великого космічного тіла, як Місяць із далекої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орбіти видається вкрай малоймовірним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. Переконливо пояснити значне збіднення Місяця на залізо теж </a:t>
            </a:r>
            <a:r>
              <a:rPr lang="uk-UA" sz="2600" dirty="0" smtClean="0">
                <a:solidFill>
                  <a:srgbClr val="FF0000"/>
                </a:solidFill>
                <a:latin typeface="Gabriola" pitchFamily="82" charset="0"/>
              </a:rPr>
              <a:t>не вдається. Крім того, місячні 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базальти дуже подібні за складом до земних базальтів серединно-океанічних хребтів. Ізотопний склад кисню в них свідчить про споріднене походження Землі та Місяця .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Тому час від часу виникали гіпотези про відокремлення Місяця від Землі. Зокрема, таку теорію пропонував Дж. Дарвін 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Останнім часом набули популярності теорії, за якими Місяць утворився внаслідок зіткнення із </a:t>
            </a:r>
            <a:r>
              <a:rPr lang="uk-UA" sz="2600" dirty="0" err="1" smtClean="0">
                <a:solidFill>
                  <a:schemeClr val="bg1"/>
                </a:solidFill>
                <a:latin typeface="Gabriola" pitchFamily="82" charset="0"/>
              </a:rPr>
              <a:t>Протоземлею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 іншої протопланети приблизно марсіанського розміру</a:t>
            </a:r>
            <a:r>
              <a:rPr lang="uk-UA" sz="2600" baseline="30000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 Імовірним місцем її утворення могла бути одна з троянських точок </a:t>
            </a:r>
            <a:r>
              <a:rPr lang="uk-UA" sz="2600" dirty="0" err="1" smtClean="0">
                <a:solidFill>
                  <a:schemeClr val="bg1"/>
                </a:solidFill>
                <a:latin typeface="Gabriola" pitchFamily="82" charset="0"/>
              </a:rPr>
              <a:t>Лагранжана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 земній орбіті. Цей планетоїд назвали </a:t>
            </a:r>
            <a:r>
              <a:rPr lang="uk-UA" sz="2600" dirty="0" err="1" smtClean="0">
                <a:solidFill>
                  <a:schemeClr val="bg1"/>
                </a:solidFill>
                <a:latin typeface="Gabriola" pitchFamily="82" charset="0"/>
              </a:rPr>
              <a:t>Тейя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  на честь давньогрецького титана </a:t>
            </a:r>
            <a:r>
              <a:rPr lang="uk-UA" sz="2600" dirty="0" err="1" smtClean="0">
                <a:solidFill>
                  <a:schemeClr val="bg1"/>
                </a:solidFill>
                <a:latin typeface="Gabriola" pitchFamily="82" charset="0"/>
              </a:rPr>
              <a:t>Тейї</a:t>
            </a:r>
            <a:r>
              <a:rPr lang="uk-UA" sz="2600" dirty="0" smtClean="0">
                <a:solidFill>
                  <a:schemeClr val="bg1"/>
                </a:solidFill>
                <a:latin typeface="Gabriola" pitchFamily="82" charset="0"/>
              </a:rPr>
              <a:t> — матері Селени.</a:t>
            </a:r>
          </a:p>
          <a:p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" name="Space-music-Mars(freemuzich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7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70687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7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1455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>Місяць (супутник) -</a:t>
            </a:r>
            <a:b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uk-UA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 єдиний природний супутник планети Земля.</a:t>
            </a:r>
            <a:b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Це другий за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яскравістю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об'єкт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на земному </a:t>
            </a:r>
            <a:b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небосхилі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Сонця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п'ятий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за величиною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природний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супутник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 планет  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Сонячної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системи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Також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є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першим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b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єдиним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позаземним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об'єктом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природного</a:t>
            </a:r>
            <a:b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походження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, на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якому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побувала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людина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. </a:t>
            </a:r>
            <a:b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Середня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відстань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між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центрами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Землі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abriola" pitchFamily="82" charset="0"/>
              </a:rPr>
              <a:t>Місяця</a:t>
            </a: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 — </a:t>
            </a:r>
            <a:b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abriola" pitchFamily="82" charset="0"/>
              </a:rPr>
              <a:t>384 467 км</a:t>
            </a:r>
            <a:endParaRPr lang="uk-UA" sz="28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491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5072098" cy="116205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Gabriola" pitchFamily="82" charset="0"/>
              </a:rPr>
              <a:t>Планетарні характеристики:</a:t>
            </a:r>
            <a:endParaRPr lang="uk-UA" sz="32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1785926"/>
            <a:ext cx="4222759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Радіус = 1738 км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Велика піввісь орбіти = 384 400 км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Орбітальний період = 27,321 661 діб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Ексцентриситет орбіти = 0,0549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Нахил орбіти до екватора = 5,16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Температура поверхні = від −160° до +120 °</a:t>
            </a:r>
            <a:r>
              <a:rPr lang="arn-CL" sz="2400" dirty="0" smtClean="0">
                <a:solidFill>
                  <a:schemeClr val="bg1"/>
                </a:solidFill>
                <a:latin typeface="Gabriola" pitchFamily="82" charset="0"/>
              </a:rPr>
              <a:t>C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Доба = 708 годин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Gabriola" pitchFamily="82" charset="0"/>
              </a:rPr>
              <a:t>Середня відстань від Землі = 384 400 км (у перигеї — 356 400 км, в апогеї — 406 800 км)</a:t>
            </a:r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383803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214422"/>
            <a:ext cx="7829576" cy="4691063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Місяць привертав увагу людей з доісторичних часів. Це другий за яскравістю об'єкт на небосхилі після Сонця. Оскільки Місяць обертається навколо Землі з періодом близько місяця, кут між Землею, Місяцем і Сонцем змінюється; ми спостерігаємо це явище як цикл місячних фаз. Період часу між послідовними новими місяцями становить 29,5 днів (709 годин).</a:t>
            </a:r>
            <a:endParaRPr lang="uk-UA" sz="36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921e0be8dd17be02088f57abaf49b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-285776"/>
            <a:ext cx="3008313" cy="116205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Gabriola" pitchFamily="82" charset="0"/>
              </a:rPr>
              <a:t>Орбіта</a:t>
            </a:r>
            <a:endParaRPr lang="uk-UA" sz="40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643051"/>
            <a:ext cx="8715436" cy="521495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Реальний рух Місяця досить складний, для його розрахунку необхідно враховувати багато чинників, зокрема, сплюснутість Землі і потужний вплив Сонця, яке притягує Місяць в 2,2 рази сильніше, ніж Земля. Більш точно рух Місяця навколо Землі можна представити як поєднання декількох рухів: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обертання навколо Землі еліптичною орбітою з періодом 27,32166 доби, це так званий сидеричний місяць;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поворот площини місячної орбіти, її  з періодом 18,6 років. Рух </a:t>
            </a:r>
            <a:r>
              <a:rPr lang="uk-UA" sz="2000" dirty="0" err="1" smtClean="0">
                <a:solidFill>
                  <a:schemeClr val="bg1"/>
                </a:solidFill>
                <a:latin typeface="Gabriola" pitchFamily="82" charset="0"/>
              </a:rPr>
              <a:t>процесійний</a:t>
            </a:r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, тобто довготи вузлів зменшуються;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поворот великої осі місячної орбіти з періодом 8,8 років (відбувається в протилежному напрямку, ніж зазначений вище рух вузлів, тобто довгота перигею збільшується);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періодична зміна нахилу місячної орбіти до екліптики у межах від 4° 59'до 5° 19';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періодична зміна розмірів місячної орбіти: перигею від 356,41 Мм до 369,96 Мм, апогею від 404,18 Мм до 406,74 Мм;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поступове віддалення Місяця від Землі внаслідок приливного прискорення (приблизно на 4 см на рік), при цьому неперіодична складова орбіти являє собою спіраль, що повільно розкручується.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e44d9d8b6c3dce62368c434794397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000108"/>
            <a:ext cx="8186766" cy="521497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Gabriola" pitchFamily="82" charset="0"/>
              </a:rPr>
              <a:t>Хоча Місяць і обертається навколо своєї осі, він завжди звернений до Землі одним і тим же боком. Справа в тому, що Місяць робить один оберт навколо своєї осі за той же час (27,3 доби), що й один оберт навколо Землі. А оскільки напрямки обох обертань збігаються, протилежний бік Місяця з Землі побачити неможливо. Щоправда, оскільки обертання Місяця навколо Землі еліптичною орбітою відбувається дещо нерівномірно, внаслідок лібрації з Землі можна спостерігати більше половини (близько 59%)  місячної поверхні.</a:t>
            </a:r>
            <a:endParaRPr lang="uk-UA" sz="32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dfggr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219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chemeClr val="bg1"/>
                </a:solidFill>
                <a:latin typeface="Gabriola" pitchFamily="82" charset="0"/>
              </a:rPr>
              <a:t>Лібрації</a:t>
            </a:r>
            <a:br>
              <a:rPr lang="uk-UA" sz="31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Між обертанням Місяця навколо власної осі і його обертанням навколо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 Землі існує відмінність: навколо Землі Місяць обертається зі змінною кутовою швидкістю внаслідок ексцентриситету місячної орбіти (другий закон </a:t>
            </a:r>
            <a:r>
              <a:rPr lang="uk-UA" sz="2700" dirty="0" err="1" smtClean="0">
                <a:solidFill>
                  <a:schemeClr val="bg1"/>
                </a:solidFill>
                <a:latin typeface="Gabriola" pitchFamily="82" charset="0"/>
              </a:rPr>
              <a:t>Кеплера</a:t>
            </a: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) — поблизу перигею рухається швидше, поблизу апогею — повільніше.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err="1" smtClean="0">
                <a:solidFill>
                  <a:schemeClr val="bg1"/>
                </a:solidFill>
                <a:latin typeface="Gabriola" pitchFamily="82" charset="0"/>
              </a:rPr>
              <a:t>.Обертання</a:t>
            </a: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 ж супутника навколо власної осі рівномірне.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 Це дозволяє побачити із Землі західний і східний край зворотного боку Місяця. 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Це явище називається оптичною лібрацією за довготою.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У зв'язку з нахилом осі обертання Місяця до площини земної орбіти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 з  Землі можна побачити північний і південний край зворотного боку Місяця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 (оптична лібрація за широтою). 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Разом ці лібрації дозволяють спостерігати близько 59% </a:t>
            </a:r>
            <a:b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700" dirty="0" smtClean="0">
                <a:solidFill>
                  <a:schemeClr val="bg1"/>
                </a:solidFill>
                <a:latin typeface="Gabriola" pitchFamily="82" charset="0"/>
              </a:rPr>
              <a:t>місячної поверхні.</a:t>
            </a:r>
            <a:r>
              <a:rPr lang="uk-UA" sz="220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uk-UA" sz="22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uk-UA" sz="22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9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14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1162050"/>
          </a:xfrm>
        </p:spPr>
        <p:txBody>
          <a:bodyPr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Gabriola" pitchFamily="82" charset="0"/>
              </a:rPr>
              <a:t>Умови на поверхні Місяця</a:t>
            </a:r>
            <a:r>
              <a:rPr lang="uk-UA" b="0" dirty="0" smtClean="0">
                <a:solidFill>
                  <a:schemeClr val="bg1"/>
                </a:solidFill>
              </a:rPr>
              <a:t/>
            </a:r>
            <a:br>
              <a:rPr lang="uk-UA" b="0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571612"/>
            <a:ext cx="8572560" cy="5072098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Атмосфера Місяця вкрай розріджена. Коли поверхня не освітлена Сонцем, вміст газів над нею не перевищує 2,0×10</a:t>
            </a:r>
            <a:r>
              <a:rPr lang="uk-UA" sz="2000" baseline="30000" dirty="0" smtClean="0">
                <a:solidFill>
                  <a:schemeClr val="bg1"/>
                </a:solidFill>
                <a:latin typeface="Gabriola" pitchFamily="82" charset="0"/>
              </a:rPr>
              <a:t>5</a:t>
            </a:r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 частинок/см ³ , а після сходу Сонця збільшується на два 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порядки за рахунок дегазації ґрунту. Розрідженість атмосфери призводить до високого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 перепаду температур на поверхні Місяця (від -160 °</a:t>
            </a:r>
            <a:r>
              <a:rPr lang="arn-CL" sz="2000" dirty="0" smtClean="0">
                <a:solidFill>
                  <a:schemeClr val="bg1"/>
                </a:solidFill>
                <a:latin typeface="Gabriola" pitchFamily="82" charset="0"/>
              </a:rPr>
              <a:t>C </a:t>
            </a:r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до +120 °</a:t>
            </a:r>
            <a:r>
              <a:rPr lang="arn-CL" sz="2000" dirty="0" smtClean="0">
                <a:solidFill>
                  <a:schemeClr val="bg1"/>
                </a:solidFill>
                <a:latin typeface="Gabriola" pitchFamily="82" charset="0"/>
              </a:rPr>
              <a:t>C), </a:t>
            </a:r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залежно від освітленості; при цьому температура порід, що залягають на глибині 1 м, постійна та дорівнює-35 °</a:t>
            </a:r>
            <a:r>
              <a:rPr lang="arn-CL" sz="2000" dirty="0" smtClean="0">
                <a:solidFill>
                  <a:schemeClr val="bg1"/>
                </a:solidFill>
                <a:latin typeface="Gabriola" pitchFamily="82" charset="0"/>
              </a:rPr>
              <a:t>C. </a:t>
            </a:r>
            <a:endParaRPr lang="uk-UA" sz="2000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Зважаючи на практичну відсутність атмосфери небо на Місяці завжди чорне, навіть коли Сонце перебуває над горизонтом, і на ньому видно зорі.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Земний диск висить у небі Місяця майже нерухомо. Причини невеликих щомісячних коливань Землі по висоті над місячним горизонтом і за азимутом такі ж, як у лібрацій. 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Кутовий розмір Землі при спостереженні з Місяця в 3,7 разів більше, ніж місячний при спостереженні з Землі, а закривається Землею площа небесної сфери в 13,5 разів більше, ніж закривається Місяцем. Ступінь освітленості Землі, видима з Місяця, обернена місячними фазами, видимим на Землі</a:t>
            </a:r>
            <a:endParaRPr lang="uk-U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Луна, фазы, затмение, lunar eclipse, 2560x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  <a:latin typeface="Gabriola" pitchFamily="82" charset="0"/>
              </a:rPr>
              <a:t>Фази</a:t>
            </a:r>
            <a:endParaRPr lang="uk-UA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714488"/>
            <a:ext cx="7400948" cy="4691063"/>
          </a:xfrm>
        </p:spPr>
        <p:txBody>
          <a:bodyPr/>
          <a:lstStyle/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Місяць не є самосвітним тілом, як і всі планети. Спостерігати його можна лише тому, що він відбиває світло Сонця. Місяць завжди освітлюється Сонцем лише з одного боку, але земний спостерігач у різний час бачить освітлену половину під різними кутами. Місяць змінює свою видиму форму, і ці зміни називають фазами. Фази залежать від відносного розташування Землі, Місяця й Сонця.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Молодик — фаза, коли Місяць перебуває між Землею і Сонцем. У цей час він невидимий для земного спостерігача.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Повня — протилежна точка орбіти Місяця, у якій його освітлена Сонцем півкуля видима земному спостерігачеві повністю.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Gabriola" pitchFamily="82" charset="0"/>
              </a:rPr>
              <a:t>Проміжні фази — положення Місяця між молодиком і повнею, коли земний спостерігач бачить більшу або меншу частину освітленої півкулі, їх називають чвертями.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340</Words>
  <Application>Microsoft Office PowerPoint</Application>
  <PresentationFormat>Экран (4:3)</PresentationFormat>
  <Paragraphs>73</Paragraphs>
  <Slides>17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Місяць Давні римляни називали Місяць Луною  Греки називали супутник Землі Селеною ,стародавні єгиптяни — Ях (Іях).</vt:lpstr>
      <vt:lpstr>Місяць (супутник) -    єдиний природний супутник планети Земля.  Це другий за яскравістю об'єкт на земному  небосхилі після  Сонця і п'ятий за величиною природний супутник  планет  Сонячної системи. Також є першим і  єдиним позаземним об'єктом природного  походження, на якому побувала людина.  Середня відстань між центрами Землі і Місяця —  384 467 км</vt:lpstr>
      <vt:lpstr>Планетарні характеристики:</vt:lpstr>
      <vt:lpstr>Слайд 4</vt:lpstr>
      <vt:lpstr>Орбіта</vt:lpstr>
      <vt:lpstr>Слайд 6</vt:lpstr>
      <vt:lpstr>Лібрації  Між обертанням Місяця навколо власної осі і його обертанням навколо  Землі існує відмінність: навколо Землі Місяць обертається зі змінною кутовою швидкістю внаслідок ексцентриситету місячної орбіти (другий закон Кеплера) — поблизу перигею рухається швидше, поблизу апогею — повільніше. .Обертання ж супутника навколо власної осі рівномірне.  Це дозволяє побачити із Землі західний і східний край зворотного боку Місяця.  Це явище називається оптичною лібрацією за довготою. У зв'язку з нахилом осі обертання Місяця до площини земної орбіти  з  Землі можна побачити північний і південний край зворотного боку Місяця  (оптична лібрація за широтою).  Разом ці лібрації дозволяють спостерігати близько 59%  місячної поверхні.   </vt:lpstr>
      <vt:lpstr>Умови на поверхні Місяця </vt:lpstr>
      <vt:lpstr>Фази</vt:lpstr>
      <vt:lpstr>Гравітаційна взаємодія. Припливи та відпливи </vt:lpstr>
      <vt:lpstr>Дослідження Місяця</vt:lpstr>
      <vt:lpstr>Слайд 12</vt:lpstr>
      <vt:lpstr>Сейсмологія</vt:lpstr>
      <vt:lpstr>Селенографія</vt:lpstr>
      <vt:lpstr>Внутрішня структура</vt:lpstr>
      <vt:lpstr>Карта Місяця</vt:lpstr>
      <vt:lpstr>Походження Місяця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Olena</dc:creator>
  <cp:lastModifiedBy>user</cp:lastModifiedBy>
  <cp:revision>58</cp:revision>
  <dcterms:created xsi:type="dcterms:W3CDTF">2014-10-03T15:58:40Z</dcterms:created>
  <dcterms:modified xsi:type="dcterms:W3CDTF">2014-10-05T08:04:48Z</dcterms:modified>
</cp:coreProperties>
</file>