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8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5" d="100"/>
          <a:sy n="65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EEC0-A1ED-46F2-8D02-FD7D550A2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A6A9-F4BE-4542-9EA9-F775BC98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F09-EE47-4AA4-8439-99221ADAD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A9EF-C2CA-4962-A013-B28AD7378E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5EC-B344-471F-BB59-CCF774BEC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C231-3011-4FD1-93D5-3138CFB21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E3DD-E0F1-4E83-A348-B867D06CE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5CA-29FF-4411-9C5B-E82DF34D4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0408-69A6-409E-8DD3-4974D617A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7331-984E-43DD-B4ED-B07F5802C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733-9801-409B-B6EE-97515555B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445E764-E131-4AC0-BB7C-C11ED538E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2532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8008" y="429309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Воробйова Єлизавета</a:t>
            </a:r>
            <a:endParaRPr lang="uk-UA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>
                <a:latin typeface="Arial Black" pitchFamily="34" charset="0"/>
              </a:rPr>
              <a:t>БУДОВА ТА ЕВОЛЮЦІЯ ВСЕСВІТУ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Теорія Великого Вибуху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72" y="764704"/>
            <a:ext cx="89439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Основною теорією виникнення Всесвіту вважається теорія про Великий вибух, який відбувся приблизно 13,73 (± 0,12) </a:t>
            </a:r>
            <a:r>
              <a:rPr lang="uk-UA" b="1" dirty="0" err="1"/>
              <a:t>млрд</a:t>
            </a:r>
            <a:r>
              <a:rPr lang="uk-UA" b="1" dirty="0"/>
              <a:t> років тому з подальшим розширенням Всесвіту. У результаті Великого вибуху виникла матерія, простір і час. Теорія вважає, що після Великого вибуху Всесвіт мав дуже високу температуру. Приблизно через 10 секунд сформувались атомні частинки — протони, електрони і нейтрони. Атоми Гідрогену і Гелію, з яких складаються більшість зірок, утворилися лише через декілька сотень тисяч років після Великого вибуху, коли Всесвіт значно розширився в розмірах і охолов.</a:t>
            </a:r>
          </a:p>
          <a:p>
            <a:endParaRPr lang="uk-UA" b="1" dirty="0"/>
          </a:p>
          <a:p>
            <a:r>
              <a:rPr lang="uk-UA" b="1" dirty="0"/>
              <a:t>Пропонувалися також і інші теорії, наприклад теорія стаціонарного Всесвіту, яка, втім, втратила прихильників після відкриття реліктового випромінювання в середині 1960-их.</a:t>
            </a:r>
          </a:p>
          <a:p>
            <a:endParaRPr lang="uk-UA" b="1" dirty="0"/>
          </a:p>
          <a:p>
            <a:r>
              <a:rPr lang="uk-UA" b="1" dirty="0"/>
              <a:t>За підрахунками, якщо Великий вибух відбувся приблизно 14 </a:t>
            </a:r>
            <a:r>
              <a:rPr lang="uk-UA" b="1" dirty="0" err="1"/>
              <a:t>млрд</a:t>
            </a:r>
            <a:r>
              <a:rPr lang="uk-UA" b="1" dirty="0"/>
              <a:t> років тому, Всесвіт мав охолонути до температури близько трьох градусів Кельвіна. За допомогою радіотелескопів були </a:t>
            </a:r>
            <a:r>
              <a:rPr lang="uk-UA" b="1" dirty="0" smtClean="0"/>
              <a:t>зареєстровані </a:t>
            </a:r>
            <a:r>
              <a:rPr lang="uk-UA" b="1" dirty="0"/>
              <a:t>радіошуми, які відповідають даній температурі, на всьому зоряному небі. Вони вважаються відголосками стану Всесвіту через деякий час після Великого вибуху, того часу, коли відбулося утворення нейтральних атомів.</a:t>
            </a:r>
          </a:p>
        </p:txBody>
      </p:sp>
    </p:spTree>
    <p:extLst>
      <p:ext uri="{BB962C8B-B14F-4D97-AF65-F5344CB8AC3E}">
        <p14:creationId xmlns:p14="http://schemas.microsoft.com/office/powerpoint/2010/main" val="1392590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7" y="32079"/>
            <a:ext cx="7552367" cy="668923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58254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08277"/>
            <a:ext cx="6336704" cy="4331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3855"/>
            <a:ext cx="7924800" cy="1143000"/>
          </a:xfrm>
        </p:spPr>
        <p:txBody>
          <a:bodyPr/>
          <a:lstStyle/>
          <a:p>
            <a:pPr algn="ctr"/>
            <a:r>
              <a:rPr lang="uk-UA" dirty="0" smtClean="0">
                <a:latin typeface="Arial Black" pitchFamily="34" charset="0"/>
              </a:rPr>
              <a:t>НАША ГАЛАКТИКА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Українці здавна мали багато назв нашої галактики. Чумацький шлях — найпоширеніша з </a:t>
            </a:r>
            <a:r>
              <a:rPr lang="uk-UA" b="1" dirty="0" smtClean="0"/>
              <a:t>них. Згідно </a:t>
            </a:r>
            <a:r>
              <a:rPr lang="uk-UA" b="1" dirty="0"/>
              <a:t>з легендою чумаки їздили до Криму по сіль, орієнтуючись вночі на світлу смугу на небі. Також вживаються назви Молочний шлях і Галактика (з великої літери, щоб уникнути плутанини з іншими галактиками). </a:t>
            </a:r>
          </a:p>
        </p:txBody>
      </p:sp>
    </p:spTree>
    <p:extLst>
      <p:ext uri="{BB962C8B-B14F-4D97-AF65-F5344CB8AC3E}">
        <p14:creationId xmlns:p14="http://schemas.microsoft.com/office/powerpoint/2010/main" val="2304764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5568" y="564985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Центр Чумацького Шляху на знімку телескопа </a:t>
            </a:r>
            <a:r>
              <a:rPr lang="uk-UA" b="1" dirty="0" err="1"/>
              <a:t>Спітцера</a:t>
            </a:r>
            <a:r>
              <a:rPr lang="uk-UA" b="1" dirty="0"/>
              <a:t> (</a:t>
            </a:r>
            <a:r>
              <a:rPr lang="en-US" b="1" dirty="0"/>
              <a:t>SIRTF </a:t>
            </a:r>
            <a:r>
              <a:rPr lang="uk-UA" b="1" dirty="0"/>
              <a:t>або </a:t>
            </a:r>
            <a:r>
              <a:rPr lang="en-US" b="1" dirty="0"/>
              <a:t>SST, NASA). </a:t>
            </a:r>
            <a:r>
              <a:rPr lang="uk-UA" b="1" dirty="0"/>
              <a:t>Кольори </a:t>
            </a:r>
            <a:r>
              <a:rPr lang="uk-UA" b="1" dirty="0" smtClean="0"/>
              <a:t>змінено.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6064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Маса Чумацького Шляху становить близько 5,8×1011 M☉.</a:t>
            </a:r>
          </a:p>
          <a:p>
            <a:r>
              <a:rPr lang="uk-UA" b="1" dirty="0"/>
              <a:t>Кількість зір </a:t>
            </a:r>
            <a:r>
              <a:rPr lang="uk-UA" b="1" dirty="0" smtClean="0"/>
              <a:t> 4·1011</a:t>
            </a:r>
          </a:p>
          <a:p>
            <a:r>
              <a:rPr lang="ru-RU" b="1" dirty="0" err="1" smtClean="0"/>
              <a:t>Діаметр</a:t>
            </a:r>
            <a:r>
              <a:rPr lang="ru-RU" b="1" dirty="0" smtClean="0"/>
              <a:t> 100 </a:t>
            </a:r>
            <a:r>
              <a:rPr lang="ru-RU" b="1" dirty="0"/>
              <a:t>000 </a:t>
            </a:r>
            <a:r>
              <a:rPr lang="ru-RU" b="1" dirty="0" err="1"/>
              <a:t>світлових</a:t>
            </a:r>
            <a:r>
              <a:rPr lang="ru-RU" b="1" dirty="0"/>
              <a:t> </a:t>
            </a:r>
            <a:r>
              <a:rPr lang="ru-RU" b="1" dirty="0" err="1" smtClean="0"/>
              <a:t>років</a:t>
            </a:r>
            <a:endParaRPr lang="uk-UA" b="1" dirty="0" smtClean="0"/>
          </a:p>
          <a:p>
            <a:r>
              <a:rPr lang="ru-RU" b="1" dirty="0" err="1" smtClean="0"/>
              <a:t>Відстань</a:t>
            </a:r>
            <a:r>
              <a:rPr lang="ru-RU" b="1" dirty="0" smtClean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Сонця</a:t>
            </a:r>
            <a:r>
              <a:rPr lang="ru-RU" b="1" dirty="0"/>
              <a:t> до </a:t>
            </a:r>
            <a:r>
              <a:rPr lang="ru-RU" b="1" dirty="0" err="1"/>
              <a:t>галактичного</a:t>
            </a:r>
            <a:r>
              <a:rPr lang="ru-RU" b="1" dirty="0"/>
              <a:t> центру 26 000 ± 1 400 </a:t>
            </a:r>
            <a:r>
              <a:rPr lang="ru-RU" b="1" dirty="0" err="1"/>
              <a:t>світлових</a:t>
            </a:r>
            <a:r>
              <a:rPr lang="ru-RU" b="1" dirty="0"/>
              <a:t> </a:t>
            </a:r>
            <a:r>
              <a:rPr lang="ru-RU" b="1" dirty="0" err="1"/>
              <a:t>років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3866017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Супутники Галактики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Наша Галактика є гігантською зоряною системою і логічно, що у неї мають бути супутники. Серед них найвідоміші такі карликові галактики, зоряні потоки та кулясті скупчення: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/>
              <a:t>Велика Магелланова Хмара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/>
              <a:t>Мала Магелланова Хмара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/>
              <a:t>Карликова галактика Великий Пес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/>
              <a:t>Потік Стрільця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/>
              <a:t>Потік </a:t>
            </a:r>
            <a:r>
              <a:rPr lang="uk-UA" b="1" dirty="0" err="1" smtClean="0"/>
              <a:t>Хелмі</a:t>
            </a:r>
            <a:endParaRPr lang="uk-UA" b="1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/>
              <a:t>кулясте скупчення </a:t>
            </a:r>
            <a:r>
              <a:rPr lang="en-US" b="1" dirty="0"/>
              <a:t>NGC 5466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254757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5" y="0"/>
            <a:ext cx="9154505" cy="6828478"/>
          </a:xfrm>
        </p:spPr>
      </p:pic>
      <p:sp>
        <p:nvSpPr>
          <p:cNvPr id="5" name="TextBox 4"/>
          <p:cNvSpPr txBox="1"/>
          <p:nvPr/>
        </p:nvSpPr>
        <p:spPr>
          <a:xfrm>
            <a:off x="3611457" y="63347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 smtClean="0"/>
              <a:t>Чумацький шлях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78599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Туманність Андромеди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2823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29" y="1196752"/>
            <a:ext cx="91259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Галактики </a:t>
            </a:r>
            <a:r>
              <a:rPr lang="uk-UA" b="1" dirty="0"/>
              <a:t>знаходяться на відстані 2,5 </a:t>
            </a:r>
            <a:r>
              <a:rPr lang="uk-UA" b="1" dirty="0" err="1"/>
              <a:t>млн</a:t>
            </a:r>
            <a:r>
              <a:rPr lang="uk-UA" b="1" dirty="0"/>
              <a:t> світлових років одна від одної, але швидко скорочують дистанцію під впливом взаємного </a:t>
            </a:r>
            <a:r>
              <a:rPr lang="uk-UA" b="1" dirty="0" err="1"/>
              <a:t>притягування</a:t>
            </a:r>
            <a:r>
              <a:rPr lang="uk-UA" b="1" dirty="0"/>
              <a:t>. Зближення відбувається із швидкістю 111 м/с. Комп'ютерне моделювання показало, що злиття галактик почнеться приблизно через 4 мільярди років і триватиме ще 2 мільярди років, внаслідок чого утвориться нова еліптична галактика. Сонячна система за прогнозами зруйнована не буде, хоча і опиниться ще далі від нового галактичного центру, ніж зараз. Також можливим є варіант об'єднання Чумацького Шляху з іншою сусідньою галактикою — </a:t>
            </a:r>
            <a:r>
              <a:rPr lang="uk-UA" b="1" dirty="0" err="1"/>
              <a:t>Галактикою</a:t>
            </a:r>
            <a:r>
              <a:rPr lang="uk-UA" b="1" dirty="0"/>
              <a:t> Трикутника (</a:t>
            </a:r>
            <a:r>
              <a:rPr lang="en-US" b="1" dirty="0"/>
              <a:t>M33), </a:t>
            </a:r>
            <a:r>
              <a:rPr lang="uk-UA" b="1" dirty="0"/>
              <a:t>можливо ще раніше, ніж з Андромедою.[1] Зірки та газ галактики Андромеди буде видно неозброєним оком приблизно через три мільярди </a:t>
            </a:r>
            <a:r>
              <a:rPr lang="uk-UA" b="1" dirty="0" smtClean="0"/>
              <a:t>років.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47873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Зіткнення галактик Чумацький Шлях і Туманність Андромеди</a:t>
            </a:r>
          </a:p>
        </p:txBody>
      </p:sp>
    </p:spTree>
    <p:extLst>
      <p:ext uri="{BB962C8B-B14F-4D97-AF65-F5344CB8AC3E}">
        <p14:creationId xmlns:p14="http://schemas.microsoft.com/office/powerpoint/2010/main" val="3419814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" y="-37021"/>
            <a:ext cx="9144000" cy="6895021"/>
          </a:xfrm>
        </p:spPr>
      </p:pic>
      <p:sp>
        <p:nvSpPr>
          <p:cNvPr id="5" name="TextBox 4"/>
          <p:cNvSpPr txBox="1"/>
          <p:nvPr/>
        </p:nvSpPr>
        <p:spPr>
          <a:xfrm>
            <a:off x="4247456" y="630932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/>
              <a:t>Зіткнення двох галактик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8381196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1663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Квазар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78297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Кваза́ри </a:t>
            </a:r>
            <a:r>
              <a:rPr lang="vi-VN" b="1" dirty="0" smtClean="0"/>
              <a:t>— </a:t>
            </a:r>
            <a:r>
              <a:rPr lang="vi-VN" b="1" dirty="0"/>
              <a:t>позагалактичні об'єкти, які мають зореподібні зображення і сильні емісійні лінії з великим червоним зміщенням у спектрі</a:t>
            </a:r>
            <a:r>
              <a:rPr lang="vi-VN" b="1" dirty="0" smtClean="0"/>
              <a:t>.</a:t>
            </a:r>
            <a:endParaRPr lang="vi-VN" b="1" dirty="0"/>
          </a:p>
          <a:p>
            <a:r>
              <a:rPr lang="vi-VN" b="1" dirty="0"/>
              <a:t>Квазари виявлені в 1963 як джерела </a:t>
            </a:r>
            <a:r>
              <a:rPr lang="vi-VN" b="1" dirty="0" smtClean="0"/>
              <a:t>радіовипромінювання</a:t>
            </a:r>
            <a:r>
              <a:rPr lang="uk-UA" b="1" dirty="0" smtClean="0"/>
              <a:t>.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6" y="1630486"/>
            <a:ext cx="8324684" cy="49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7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202</TotalTime>
  <Words>496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 БУДОВА ТА ЕВОЛЮЦІЯ ВСЕСВІТУ </vt:lpstr>
      <vt:lpstr>НАША ГАЛАКТИКА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ТА ЕВОЛЮЦІЯ ВСЕСВІТУ</dc:title>
  <dc:creator>Лиза</dc:creator>
  <cp:lastModifiedBy>Лиза</cp:lastModifiedBy>
  <cp:revision>12</cp:revision>
  <dcterms:created xsi:type="dcterms:W3CDTF">2013-12-16T16:46:24Z</dcterms:created>
  <dcterms:modified xsi:type="dcterms:W3CDTF">2014-06-08T12:24:36Z</dcterms:modified>
</cp:coreProperties>
</file>