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303"/>
    <a:srgbClr val="793905"/>
    <a:srgbClr val="D9925D"/>
    <a:srgbClr val="BB9D7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23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0380-6C07-4734-A57F-204D2364425B}" type="datetimeFigureOut">
              <a:rPr lang="uk-UA" smtClean="0"/>
              <a:t>06.03.2015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1222-12CB-4AE7-BDEB-0ACBE18C7B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0380-6C07-4734-A57F-204D2364425B}" type="datetimeFigureOut">
              <a:rPr lang="uk-UA" smtClean="0"/>
              <a:t>06.03.2015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1222-12CB-4AE7-BDEB-0ACBE18C7B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0380-6C07-4734-A57F-204D2364425B}" type="datetimeFigureOut">
              <a:rPr lang="uk-UA" smtClean="0"/>
              <a:t>06.03.2015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1222-12CB-4AE7-BDEB-0ACBE18C7B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0380-6C07-4734-A57F-204D2364425B}" type="datetimeFigureOut">
              <a:rPr lang="uk-UA" smtClean="0"/>
              <a:t>06.03.2015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1222-12CB-4AE7-BDEB-0ACBE18C7B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0380-6C07-4734-A57F-204D2364425B}" type="datetimeFigureOut">
              <a:rPr lang="uk-UA" smtClean="0"/>
              <a:t>06.03.2015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1222-12CB-4AE7-BDEB-0ACBE18C7B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0380-6C07-4734-A57F-204D2364425B}" type="datetimeFigureOut">
              <a:rPr lang="uk-UA" smtClean="0"/>
              <a:t>06.03.2015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1222-12CB-4AE7-BDEB-0ACBE18C7B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0380-6C07-4734-A57F-204D2364425B}" type="datetimeFigureOut">
              <a:rPr lang="uk-UA" smtClean="0"/>
              <a:t>06.03.2015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1222-12CB-4AE7-BDEB-0ACBE18C7B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0380-6C07-4734-A57F-204D2364425B}" type="datetimeFigureOut">
              <a:rPr lang="uk-UA" smtClean="0"/>
              <a:t>06.03.2015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1222-12CB-4AE7-BDEB-0ACBE18C7B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0380-6C07-4734-A57F-204D2364425B}" type="datetimeFigureOut">
              <a:rPr lang="uk-UA" smtClean="0"/>
              <a:t>06.03.2015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1222-12CB-4AE7-BDEB-0ACBE18C7B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0380-6C07-4734-A57F-204D2364425B}" type="datetimeFigureOut">
              <a:rPr lang="uk-UA" smtClean="0"/>
              <a:t>06.03.2015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1222-12CB-4AE7-BDEB-0ACBE18C7B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0380-6C07-4734-A57F-204D2364425B}" type="datetimeFigureOut">
              <a:rPr lang="uk-UA" smtClean="0"/>
              <a:t>06.03.2015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1222-12CB-4AE7-BDEB-0ACBE18C7BB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A0380-6C07-4734-A57F-204D2364425B}" type="datetimeFigureOut">
              <a:rPr lang="uk-UA" smtClean="0"/>
              <a:t>06.03.2015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71222-12CB-4AE7-BDEB-0ACBE18C7BB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Blouse &quot;Sun&quot;, knitted blouse, blouse, Slavic clothing, womens clothing, the Holy Russia, gift, pretent, souven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5445223" cy="54452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0"/>
            <a:ext cx="5760640" cy="144655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uk-UA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Сонце</a:t>
            </a:r>
            <a:endParaRPr lang="uk-UA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077072"/>
            <a:ext cx="87129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Згідно висновкам науки, Сонце </a:t>
            </a:r>
            <a:r>
              <a:rPr lang="uk-UA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наймовірніше</a:t>
            </a:r>
            <a:r>
              <a:rPr lang="uk-UA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світить завдяки тому, що на ньому постійно проходять процеси перетворення матерії в енергію. За словами вчених, 1-го відсотка маси Сонця вистачає для того, щоб воно могло тішити нас своїм яскравим промінням і залишатися гарячим на протязі 150 мільярдів років.</a:t>
            </a:r>
          </a:p>
        </p:txBody>
      </p:sp>
      <p:pic>
        <p:nvPicPr>
          <p:cNvPr id="22530" name="Picture 2" descr="Тестовый сайт, собранный на Api GdeFon / Картинка"/>
          <p:cNvPicPr>
            <a:picLocks noChangeAspect="1" noChangeArrowheads="1"/>
          </p:cNvPicPr>
          <p:nvPr/>
        </p:nvPicPr>
        <p:blipFill>
          <a:blip r:embed="rId2" cstate="print"/>
          <a:srcRect l="12522"/>
          <a:stretch>
            <a:fillRect/>
          </a:stretch>
        </p:blipFill>
        <p:spPr bwMode="auto">
          <a:xfrm>
            <a:off x="3635896" y="188640"/>
            <a:ext cx="5030282" cy="359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S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3132411" cy="2988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Обои фон, синий, голубой 148891 / Раздел: Текстуры / HallPic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620688"/>
            <a:ext cx="39239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Солнце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- єдина зірка Сонячної системи, навколо якої вже звертаються інші об'єкти цією системою: планети та його супутники, карликові планети та його супутники, астероїди,</a:t>
            </a:r>
            <a:r>
              <a:rPr lang="uk-UA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метеороиди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, комети і космічна пил. </a:t>
            </a:r>
          </a:p>
        </p:txBody>
      </p:sp>
      <p:pic>
        <p:nvPicPr>
          <p:cNvPr id="23554" name="Picture 2" descr="Строение Солнечной систем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398120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6" name="Picture 4" descr="Новости Мариуполя - Новости Мариуполя, Украины, ми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7"/>
            <a:ext cx="4032448" cy="2915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8892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Вважається, що Сонце сформувалося приблизно 4,59 мільярди років тому, коли швидке стиснення під впливом сил гравітації хмари молекулярного водню спричинило створення у галузі Галактики зірки першого </a:t>
            </a:r>
            <a:r>
              <a:rPr lang="uk-UA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типузвездного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населення типу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 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Тельця.</a:t>
            </a:r>
          </a:p>
        </p:txBody>
      </p:sp>
      <p:pic>
        <p:nvPicPr>
          <p:cNvPr id="24578" name="Picture 2" descr="Статья &quot;Космос - 10 интересных фактов про Солнце&quot; - портал Свободная план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08920"/>
            <a:ext cx="7200800" cy="3906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76672"/>
            <a:ext cx="4572000" cy="609397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Щосекунди на Сонце згоряє 700 млрд. тонн водню. Попри таку величезну швидкість втрат, енергії Сонця вистачить поки що не 5 млрд. років такого життя (приблизно стільки років Сонцю від народження). Закінчить своє життя Сонце білим карликом, попередньо збільшившись у розмірах і втрачає відштовхнувши від все планети. Цими планетах випарується вся вода і зникне атмосфера.</a:t>
            </a:r>
          </a:p>
        </p:txBody>
      </p:sp>
      <p:pic>
        <p:nvPicPr>
          <p:cNvPr id="25602" name="Picture 2" descr="Небесные тела в нашей звездной системе - презентация powerpoint по астрономии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643" y="318588"/>
            <a:ext cx="3914800" cy="39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Sun Satellite Red Flame Light Space wallpaperswiki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509120"/>
            <a:ext cx="3294562" cy="2065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84482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dirty="0" smtClean="0"/>
              <a:t>   Роботу підготувала</a:t>
            </a:r>
            <a:br>
              <a:rPr lang="uk-UA" sz="4000" dirty="0" smtClean="0"/>
            </a:br>
            <a:r>
              <a:rPr lang="uk-UA" sz="4000" dirty="0" smtClean="0"/>
              <a:t>учениця 11-Б класу</a:t>
            </a:r>
            <a:br>
              <a:rPr lang="uk-UA" sz="4000" dirty="0" smtClean="0"/>
            </a:br>
            <a:r>
              <a:rPr lang="uk-UA" sz="4000" dirty="0" smtClean="0"/>
              <a:t>СЗШ № 281</a:t>
            </a:r>
            <a:br>
              <a:rPr lang="uk-UA" sz="4000" dirty="0" smtClean="0"/>
            </a:br>
            <a:r>
              <a:rPr lang="uk-UA" sz="4000" dirty="0" err="1" smtClean="0"/>
              <a:t>Шадріна</a:t>
            </a:r>
            <a:r>
              <a:rPr lang="uk-UA" sz="4000" dirty="0" smtClean="0"/>
              <a:t> Нонна</a:t>
            </a:r>
          </a:p>
          <a:p>
            <a:pPr>
              <a:buNone/>
            </a:pPr>
            <a:r>
              <a:rPr lang="uk-UA" sz="4000" dirty="0" smtClean="0"/>
              <a:t>    </a:t>
            </a:r>
            <a:endParaRPr lang="uk-UA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36712"/>
            <a:ext cx="46805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Сонце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–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це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величезна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 куля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з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плазми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 (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тобто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іонізованого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 газу),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що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складається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 в основному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з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водню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 – 73,46 %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маси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гелію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 – 24,85 %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маси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. Таким чином, на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решту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всіх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елементів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що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входять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 до складу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Сонця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припадає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менше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 2 %.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098" name="Picture 2" descr="Sun's Magnetic Field Will Reverse in a Few Month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21854"/>
            <a:ext cx="3888432" cy="3305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Внутреннее строение Солнц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3578" y="3861048"/>
            <a:ext cx="3855199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7999">
              <a:schemeClr val="accent6">
                <a:lumMod val="75000"/>
              </a:schemeClr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BB9D7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76672"/>
            <a:ext cx="52920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>
                <a:latin typeface="Comic Sans MS" pitchFamily="66" charset="0"/>
              </a:rPr>
              <a:t>Сонце</a:t>
            </a:r>
            <a:r>
              <a:rPr lang="ru-RU" sz="4000" dirty="0">
                <a:latin typeface="Comic Sans MS" pitchFamily="66" charset="0"/>
              </a:rPr>
              <a:t> </a:t>
            </a:r>
            <a:r>
              <a:rPr lang="ru-RU" sz="4000" dirty="0" err="1">
                <a:latin typeface="Comic Sans MS" pitchFamily="66" charset="0"/>
              </a:rPr>
              <a:t>знаходиться</a:t>
            </a:r>
            <a:r>
              <a:rPr lang="ru-RU" sz="4000" dirty="0">
                <a:latin typeface="Comic Sans MS" pitchFamily="66" charset="0"/>
              </a:rPr>
              <a:t> на </a:t>
            </a:r>
            <a:r>
              <a:rPr lang="ru-RU" sz="4000" dirty="0" err="1">
                <a:latin typeface="Comic Sans MS" pitchFamily="66" charset="0"/>
              </a:rPr>
              <a:t>відстані</a:t>
            </a:r>
            <a:r>
              <a:rPr lang="ru-RU" sz="4000" dirty="0">
                <a:latin typeface="Comic Sans MS" pitchFamily="66" charset="0"/>
              </a:rPr>
              <a:t> </a:t>
            </a:r>
            <a:r>
              <a:rPr lang="ru-RU" sz="4000" dirty="0" err="1">
                <a:latin typeface="Comic Sans MS" pitchFamily="66" charset="0"/>
              </a:rPr>
              <a:t>більше</a:t>
            </a:r>
            <a:r>
              <a:rPr lang="ru-RU" sz="4000" dirty="0">
                <a:latin typeface="Comic Sans MS" pitchFamily="66" charset="0"/>
              </a:rPr>
              <a:t> 172 000 000 км., </a:t>
            </a:r>
            <a:r>
              <a:rPr lang="ru-RU" sz="4000" dirty="0" err="1">
                <a:latin typeface="Comic Sans MS" pitchFamily="66" charset="0"/>
              </a:rPr>
              <a:t>від</a:t>
            </a:r>
            <a:r>
              <a:rPr lang="ru-RU" sz="4000" dirty="0">
                <a:latin typeface="Comic Sans MS" pitchFamily="66" charset="0"/>
              </a:rPr>
              <a:t> </a:t>
            </a:r>
            <a:r>
              <a:rPr lang="ru-RU" sz="4000" dirty="0" err="1">
                <a:latin typeface="Comic Sans MS" pitchFamily="66" charset="0"/>
              </a:rPr>
              <a:t>планети</a:t>
            </a:r>
            <a:r>
              <a:rPr lang="ru-RU" sz="4000" dirty="0">
                <a:latin typeface="Comic Sans MS" pitchFamily="66" charset="0"/>
              </a:rPr>
              <a:t> Земля.</a:t>
            </a:r>
            <a:endParaRPr lang="uk-UA" sz="4000" dirty="0">
              <a:latin typeface="Comic Sans MS" pitchFamily="66" charset="0"/>
            </a:endParaRPr>
          </a:p>
        </p:txBody>
      </p:sp>
      <p:pic>
        <p:nvPicPr>
          <p:cNvPr id="15362" name="Picture 2" descr="NEWS.BCM.RU :: Загадки космоса. Кто разгоняет космические зо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47002"/>
            <a:ext cx="4176464" cy="31323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364" name="Picture 4" descr="облако Оорта ScienceBlog.Ru - научный бло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4283968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6" descr="Астрономы обнаружили загадочную темную материю вокруг Земли - Необъяснимое"/>
          <p:cNvPicPr>
            <a:picLocks noChangeAspect="1" noChangeArrowheads="1"/>
          </p:cNvPicPr>
          <p:nvPr/>
        </p:nvPicPr>
        <p:blipFill>
          <a:blip r:embed="rId4" cstate="print"/>
          <a:srcRect l="15547"/>
          <a:stretch>
            <a:fillRect/>
          </a:stretch>
        </p:blipFill>
        <p:spPr bwMode="auto">
          <a:xfrm>
            <a:off x="5508104" y="260648"/>
            <a:ext cx="2592288" cy="2455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Температура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поверхні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Сонця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може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досягати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рівня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 6 000˚ С (при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такій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температурі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будь-який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 метал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або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камінь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перетворюється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 на газ, тому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Сонце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є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 газовою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кулею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Script" pitchFamily="34" charset="0"/>
              </a:rPr>
              <a:t>).</a:t>
            </a:r>
            <a:endParaRPr lang="uk-U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Script" pitchFamily="34" charset="0"/>
            </a:endParaRPr>
          </a:p>
        </p:txBody>
      </p:sp>
      <p:pic>
        <p:nvPicPr>
          <p:cNvPr id="16386" name="Picture 2" descr="Вспышки на Солнц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3960440" cy="3190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4" descr="Morning Sun Ris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2506">
            <a:off x="4355976" y="3501008"/>
            <a:ext cx="4187957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2000">
              <a:schemeClr val="accent6">
                <a:lumMod val="75000"/>
              </a:schemeClr>
            </a:gs>
            <a:gs pos="30000">
              <a:srgbClr val="D9925D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188640"/>
            <a:ext cx="471601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492303"/>
                </a:solidFill>
                <a:latin typeface="Century Gothic" pitchFamily="34" charset="0"/>
              </a:rPr>
              <a:t>Радіус Сонця складає 696 тисяч кілометрів, а середній радіус Землі – 6371 кілометр. Звідси випливає висновок, що Сонце більше від Землі по лінійних розмірах приблизно в 109 разів, а за об’ємом – в 1,3 мільйона разів.</a:t>
            </a:r>
          </a:p>
        </p:txBody>
      </p:sp>
      <p:pic>
        <p:nvPicPr>
          <p:cNvPr id="17410" name="Picture 2" descr="Sun Labe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888432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2" name="Picture 4" descr="10 фактов о солнечной системе Записи Все о космосе УО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93096"/>
            <a:ext cx="3881214" cy="2360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437112"/>
            <a:ext cx="8964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Маса Сонця приблизно рівна 2 трильйонам квадрильйонів (двійка з 27 нулями) тонн, а маса Землі приблизно складає лише 6 секстильйонів (шестірка з 21 нулем) тонн. Отже, за масою Сонце більше від Землі в 333 тисячі разів.</a:t>
            </a:r>
          </a:p>
        </p:txBody>
      </p:sp>
      <p:pic>
        <p:nvPicPr>
          <p:cNvPr id="18434" name="Picture 2" descr="Сравнение масс Солнца и Зем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567686" cy="4104456"/>
          </a:xfrm>
          <a:prstGeom prst="roundRect">
            <a:avLst>
              <a:gd name="adj" fmla="val 8441"/>
            </a:avLst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chemeClr val="tx1"/>
            </a:gs>
            <a:gs pos="50000">
              <a:schemeClr val="tx1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ubble Sun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86544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2656"/>
            <a:ext cx="446449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Гравітаційне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прискорення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на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поверхні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Сонця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дорівнює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274 метра в секунду за секунду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і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в 28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разів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перевищує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гравітаційне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прискорення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на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поверхні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Землі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, яке, як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відомо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дорівнює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9,81 метра в секунду за секунду. Тому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будь-який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предмет на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поверхні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Сонця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буде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важити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в 28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разів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більше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ніж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він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важить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на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поверхні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Землі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(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якщо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звичайно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, не </a:t>
            </a:r>
            <a:r>
              <a:rPr lang="ru-RU" sz="2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згорить</a:t>
            </a:r>
            <a:r>
              <a:rPr lang="ru-RU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).</a:t>
            </a:r>
            <a:endParaRPr lang="uk-UA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chemeClr val="accent1">
                <a:lumMod val="40000"/>
                <a:lumOff val="60000"/>
              </a:schemeClr>
            </a:gs>
            <a:gs pos="36000">
              <a:schemeClr val="accent1">
                <a:lumMod val="40000"/>
                <a:lumOff val="60000"/>
              </a:schemeClr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На Землю потрапляє менше половини мільярдної частини сонячного випромінювання, але саме ця енергія Сонця забезпечує сприятливі умови життя на нашій планеті.</a:t>
            </a:r>
          </a:p>
        </p:txBody>
      </p:sp>
      <p:pic>
        <p:nvPicPr>
          <p:cNvPr id="20484" name="Picture 4" descr="Sun,horizon sun horizon earth europe digital art landmass - Sun,horizon sun horizon earth europe digital art landmass - Plane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8496944" cy="433000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64999">
              <a:schemeClr val="accent5">
                <a:lumMod val="40000"/>
                <a:lumOff val="60000"/>
              </a:schemeClr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0"/>
            <a:ext cx="396044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Як відомо, земна куля має розжарене ядро, проте тепло, яке кожен квадратний метр 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поверхні Землі</a:t>
            </a:r>
            <a:r>
              <a:rPr lang="uk-UA" sz="32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 отримує з її надр, в 25 000 разів менше тепла, що отримується від Сонця.</a:t>
            </a:r>
          </a:p>
        </p:txBody>
      </p:sp>
      <p:pic>
        <p:nvPicPr>
          <p:cNvPr id="21506" name="Picture 2" descr="Watch The Core Full Movie Streaming Online HD (2003) watchfullmoviestreaminghd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8640"/>
            <a:ext cx="4680520" cy="3402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Формирование земного яд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861048"/>
            <a:ext cx="4896544" cy="2799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97</TotalTime>
  <Words>428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2015-03-06T16:15:50Z</dcterms:created>
  <dcterms:modified xsi:type="dcterms:W3CDTF">2015-03-06T17:53:49Z</dcterms:modified>
</cp:coreProperties>
</file>