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altLang="ru-RU" dirty="0"/>
              <a:t>Планети сонячної системи.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altLang="ru-RU" dirty="0"/>
              <a:t>Планети – гіганти.</a:t>
            </a:r>
            <a:endParaRPr lang="ru-RU" alt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0701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Юпітер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 err="1"/>
              <a:t>Галілеєві</a:t>
            </a:r>
            <a:r>
              <a:rPr lang="ru-RU" altLang="ru-RU" dirty="0"/>
              <a:t> </a:t>
            </a:r>
            <a:r>
              <a:rPr lang="ru-RU" altLang="ru-RU" dirty="0" err="1"/>
              <a:t>супутники</a:t>
            </a:r>
            <a:endParaRPr lang="ru-RU" altLang="ru-RU" dirty="0"/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59340"/>
            <a:ext cx="7416824" cy="200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C:\Users\White\Downloads\35376928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485" y="4184081"/>
            <a:ext cx="4824536" cy="2630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851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Сатурн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altLang="ru-RU" dirty="0"/>
              <a:t>Сатурн — друга планета-гігант у Сонячній системі. Маса Сатурна в 95 разів більша за масу Землі, а сила тяжіння — в 1,12. Сатурн має дуже низьку густину — всього 0,7 г/см3. Тому вважають, що Сатурн, як й інші планети-гіганти, переважно складається з водню та гелію.</a:t>
            </a:r>
            <a:endParaRPr lang="ru-RU" altLang="ru-RU" dirty="0"/>
          </a:p>
          <a:p>
            <a:endParaRPr lang="ru-RU" dirty="0"/>
          </a:p>
        </p:txBody>
      </p:sp>
      <p:pic>
        <p:nvPicPr>
          <p:cNvPr id="3074" name="Picture 2" descr="C:\Users\White\Downloads\saturn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293096"/>
            <a:ext cx="4762500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8164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Сатурн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altLang="ru-RU" dirty="0"/>
              <a:t>Система кілець Сатурна була відкрита Х.</a:t>
            </a:r>
            <a:r>
              <a:rPr lang="uk-UA" altLang="ru-RU" dirty="0" err="1"/>
              <a:t>Гюйгенсом</a:t>
            </a:r>
            <a:r>
              <a:rPr lang="uk-UA" altLang="ru-RU" dirty="0"/>
              <a:t> у XVII ст. Кільця мають складну структуру і складаються з великої кількості окремих вузьких кілець, утворених частинками, вкритих льодом чи інеєм. Середній поперечник частинок становить близько 1 м. Ширина кілець Сатурна становить біля 140 000 км, а їх товщина не перевищує 1 км.</a:t>
            </a:r>
            <a:endParaRPr lang="ru-RU" alt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5448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Сатурн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altLang="ru-RU" dirty="0"/>
              <a:t>Сатурн має кілька десятків відомих на сьогодні супутників, і їх продовжують відкривати поблизу цієї планети. Супутники Сатурна вкриті великою кількістю кратерів. Найбільший супутник планети — Титан. Він має потужну непрозору атмосферу товщиною біля 200 км, яка складається з азоту з домішками метану та водню.</a:t>
            </a:r>
            <a:endParaRPr lang="ru-RU" alt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4572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Уран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altLang="ru-RU" dirty="0"/>
              <a:t>Уран — це планета Сонячної системи, яка майже в 4 рази більша за Землю. Вона рухається навколо Сонця з періодом 84 земних роки. Маса Урана у 14,6 рази більша за масу Землі, а його середня густина становить 1,19 г/см3.</a:t>
            </a:r>
          </a:p>
          <a:p>
            <a:r>
              <a:rPr lang="uk-UA" altLang="ru-RU" dirty="0"/>
              <a:t>Уран належить до числа планет-гігантів: його екваторіальний радіус 25600 км, а маса 8,7·1025 кг.</a:t>
            </a:r>
            <a:endParaRPr lang="ru-RU" altLang="ru-RU" dirty="0"/>
          </a:p>
          <a:p>
            <a:r>
              <a:rPr lang="uk-UA" altLang="ru-RU" dirty="0"/>
              <a:t>Уран — це планета Сонячної системи, яка майже в 4 рази більша за Землю. Вона рухається навколо Сонця з періодом 84 земних роки. Маса Урана у 14,6 рази більша за масу Землі, а його середня густина становить 1,19 г/см3.</a:t>
            </a:r>
          </a:p>
          <a:p>
            <a:r>
              <a:rPr lang="uk-UA" altLang="ru-RU" dirty="0"/>
              <a:t>Уран належить до числа планет-гігантів: його екваторіальний радіус 25600 км, а маса 8,7·1025 кг.</a:t>
            </a:r>
            <a:endParaRPr lang="ru-RU" alt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2669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Уран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altLang="ru-RU" dirty="0"/>
              <a:t>Англійський астроном Вільям </a:t>
            </a:r>
            <a:r>
              <a:rPr lang="uk-UA" altLang="ru-RU" dirty="0" err="1"/>
              <a:t>Гершель</a:t>
            </a:r>
            <a:r>
              <a:rPr lang="ru-RU" altLang="ru-RU" dirty="0"/>
              <a:t> </a:t>
            </a:r>
            <a:r>
              <a:rPr lang="uk-UA" altLang="ru-RU" dirty="0"/>
              <a:t>13 березня 1781 року відкрив планету Уран.</a:t>
            </a:r>
            <a:endParaRPr lang="ru-RU" altLang="ru-RU" dirty="0"/>
          </a:p>
          <a:p>
            <a:endParaRPr lang="ru-RU" dirty="0"/>
          </a:p>
        </p:txBody>
      </p:sp>
      <p:pic>
        <p:nvPicPr>
          <p:cNvPr id="4098" name="Picture 2" descr="C:\Users\White\Downloads\Ура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92498"/>
            <a:ext cx="3844231" cy="3844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064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Уран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 err="1"/>
              <a:t>Ура́н</a:t>
            </a:r>
            <a:r>
              <a:rPr lang="ru-RU" altLang="ru-RU" dirty="0"/>
              <a:t> — </a:t>
            </a:r>
            <a:r>
              <a:rPr lang="ru-RU" altLang="ru-RU" dirty="0" err="1"/>
              <a:t>сьома</a:t>
            </a:r>
            <a:r>
              <a:rPr lang="ru-RU" altLang="ru-RU" dirty="0"/>
              <a:t> </a:t>
            </a:r>
            <a:r>
              <a:rPr lang="ru-RU" altLang="ru-RU" dirty="0" err="1"/>
              <a:t>від</a:t>
            </a:r>
            <a:r>
              <a:rPr lang="ru-RU" altLang="ru-RU" dirty="0"/>
              <a:t> </a:t>
            </a:r>
            <a:r>
              <a:rPr lang="ru-RU" altLang="ru-RU" dirty="0" err="1"/>
              <a:t>Сонця</a:t>
            </a:r>
            <a:r>
              <a:rPr lang="ru-RU" altLang="ru-RU" dirty="0"/>
              <a:t> велика планета </a:t>
            </a:r>
            <a:r>
              <a:rPr lang="ru-RU" altLang="ru-RU" dirty="0" err="1"/>
              <a:t>Сонячної</a:t>
            </a:r>
            <a:r>
              <a:rPr lang="ru-RU" altLang="ru-RU" dirty="0"/>
              <a:t> </a:t>
            </a:r>
            <a:r>
              <a:rPr lang="ru-RU" altLang="ru-RU" dirty="0" err="1"/>
              <a:t>системи</a:t>
            </a:r>
            <a:r>
              <a:rPr lang="ru-RU" altLang="ru-RU" dirty="0"/>
              <a:t>, </a:t>
            </a:r>
            <a:r>
              <a:rPr lang="ru-RU" altLang="ru-RU" dirty="0" err="1"/>
              <a:t>належить</a:t>
            </a:r>
            <a:r>
              <a:rPr lang="ru-RU" altLang="ru-RU" dirty="0"/>
              <a:t> до планет-</a:t>
            </a:r>
            <a:r>
              <a:rPr lang="ru-RU" altLang="ru-RU" dirty="0" err="1"/>
              <a:t>гігантів</a:t>
            </a:r>
            <a:r>
              <a:rPr lang="ru-RU" altLang="ru-RU" dirty="0"/>
              <a:t>.</a:t>
            </a:r>
          </a:p>
          <a:p>
            <a:endParaRPr lang="ru-RU" altLang="ru-RU" dirty="0"/>
          </a:p>
          <a:p>
            <a:r>
              <a:rPr lang="ru-RU" altLang="ru-RU" dirty="0"/>
              <a:t>Планета названа </a:t>
            </a:r>
            <a:r>
              <a:rPr lang="ru-RU" altLang="ru-RU" dirty="0" err="1"/>
              <a:t>ім'ям</a:t>
            </a:r>
            <a:r>
              <a:rPr lang="ru-RU" altLang="ru-RU" dirty="0"/>
              <a:t> античного божества Урана, </a:t>
            </a:r>
            <a:r>
              <a:rPr lang="ru-RU" altLang="ru-RU" dirty="0" err="1"/>
              <a:t>уособлення</a:t>
            </a:r>
            <a:r>
              <a:rPr lang="ru-RU" altLang="ru-RU" dirty="0"/>
              <a:t> неба та </a:t>
            </a:r>
            <a:r>
              <a:rPr lang="ru-RU" altLang="ru-RU" dirty="0" err="1"/>
              <a:t>піднебесного</a:t>
            </a:r>
            <a:r>
              <a:rPr lang="ru-RU" altLang="ru-RU" dirty="0"/>
              <a:t> простору. Уран </a:t>
            </a:r>
            <a:r>
              <a:rPr lang="ru-RU" altLang="ru-RU" dirty="0" err="1"/>
              <a:t>був</a:t>
            </a:r>
            <a:r>
              <a:rPr lang="ru-RU" altLang="ru-RU" dirty="0"/>
              <a:t> </a:t>
            </a:r>
            <a:r>
              <a:rPr lang="ru-RU" altLang="ru-RU" dirty="0" err="1"/>
              <a:t>батьком</a:t>
            </a:r>
            <a:r>
              <a:rPr lang="ru-RU" altLang="ru-RU" dirty="0"/>
              <a:t> Кроноса (</a:t>
            </a:r>
            <a:r>
              <a:rPr lang="ru-RU" altLang="ru-RU" dirty="0" err="1"/>
              <a:t>або</a:t>
            </a:r>
            <a:r>
              <a:rPr lang="ru-RU" altLang="ru-RU" dirty="0"/>
              <a:t> Сатурна - у </a:t>
            </a:r>
            <a:r>
              <a:rPr lang="ru-RU" altLang="ru-RU" dirty="0" err="1"/>
              <a:t>римському</a:t>
            </a:r>
            <a:r>
              <a:rPr lang="ru-RU" altLang="ru-RU" dirty="0"/>
              <a:t> </a:t>
            </a:r>
            <a:r>
              <a:rPr lang="ru-RU" altLang="ru-RU" dirty="0" err="1"/>
              <a:t>пантеоні</a:t>
            </a:r>
            <a:r>
              <a:rPr lang="ru-RU" alt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3086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Уран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/>
              <a:t>Уран </a:t>
            </a:r>
            <a:r>
              <a:rPr lang="ru-RU" altLang="ru-RU" dirty="0" err="1"/>
              <a:t>рухається</a:t>
            </a:r>
            <a:r>
              <a:rPr lang="ru-RU" altLang="ru-RU" dirty="0"/>
              <a:t> </a:t>
            </a:r>
            <a:r>
              <a:rPr lang="ru-RU" altLang="ru-RU" dirty="0" err="1"/>
              <a:t>навколо</a:t>
            </a:r>
            <a:r>
              <a:rPr lang="ru-RU" altLang="ru-RU" dirty="0"/>
              <a:t> </a:t>
            </a:r>
            <a:r>
              <a:rPr lang="ru-RU" altLang="ru-RU" dirty="0" err="1"/>
              <a:t>Сонця</a:t>
            </a:r>
            <a:r>
              <a:rPr lang="ru-RU" altLang="ru-RU" dirty="0"/>
              <a:t> </a:t>
            </a:r>
            <a:r>
              <a:rPr lang="ru-RU" altLang="ru-RU" dirty="0" err="1"/>
              <a:t>майже</a:t>
            </a:r>
            <a:r>
              <a:rPr lang="ru-RU" altLang="ru-RU" dirty="0"/>
              <a:t> круговою </a:t>
            </a:r>
            <a:r>
              <a:rPr lang="ru-RU" altLang="ru-RU" dirty="0" err="1"/>
              <a:t>орбітою</a:t>
            </a:r>
            <a:r>
              <a:rPr lang="ru-RU" altLang="ru-RU" dirty="0"/>
              <a:t> (</a:t>
            </a:r>
            <a:r>
              <a:rPr lang="ru-RU" altLang="ru-RU" dirty="0" err="1"/>
              <a:t>ексцентриситет</a:t>
            </a:r>
            <a:r>
              <a:rPr lang="ru-RU" altLang="ru-RU" dirty="0"/>
              <a:t> 0,047), </a:t>
            </a:r>
            <a:r>
              <a:rPr lang="ru-RU" altLang="ru-RU" dirty="0" err="1"/>
              <a:t>середня</a:t>
            </a:r>
            <a:r>
              <a:rPr lang="ru-RU" altLang="ru-RU" dirty="0"/>
              <a:t> </a:t>
            </a:r>
            <a:r>
              <a:rPr lang="ru-RU" altLang="ru-RU" dirty="0" err="1"/>
              <a:t>відстань</a:t>
            </a:r>
            <a:r>
              <a:rPr lang="ru-RU" altLang="ru-RU" dirty="0"/>
              <a:t> </a:t>
            </a:r>
            <a:r>
              <a:rPr lang="ru-RU" altLang="ru-RU" dirty="0" err="1"/>
              <a:t>від</a:t>
            </a:r>
            <a:r>
              <a:rPr lang="ru-RU" altLang="ru-RU" dirty="0"/>
              <a:t> </a:t>
            </a:r>
            <a:r>
              <a:rPr lang="ru-RU" altLang="ru-RU" dirty="0" err="1"/>
              <a:t>Сонця</a:t>
            </a:r>
            <a:r>
              <a:rPr lang="ru-RU" altLang="ru-RU" dirty="0"/>
              <a:t> у 19 </a:t>
            </a:r>
            <a:r>
              <a:rPr lang="ru-RU" altLang="ru-RU" dirty="0" err="1"/>
              <a:t>разів</a:t>
            </a:r>
            <a:r>
              <a:rPr lang="ru-RU" altLang="ru-RU" dirty="0"/>
              <a:t> </a:t>
            </a:r>
            <a:r>
              <a:rPr lang="ru-RU" altLang="ru-RU" dirty="0" err="1"/>
              <a:t>більша</a:t>
            </a:r>
            <a:r>
              <a:rPr lang="ru-RU" altLang="ru-RU" dirty="0"/>
              <a:t>, </a:t>
            </a:r>
            <a:r>
              <a:rPr lang="ru-RU" altLang="ru-RU" dirty="0" err="1"/>
              <a:t>ніж</a:t>
            </a:r>
            <a:r>
              <a:rPr lang="ru-RU" altLang="ru-RU" dirty="0"/>
              <a:t> у </a:t>
            </a:r>
            <a:r>
              <a:rPr lang="ru-RU" altLang="ru-RU" dirty="0" err="1"/>
              <a:t>Землі</a:t>
            </a:r>
            <a:r>
              <a:rPr lang="ru-RU" altLang="ru-RU" dirty="0"/>
              <a:t>, і становить 2871 млн км. </a:t>
            </a:r>
            <a:r>
              <a:rPr lang="ru-RU" altLang="ru-RU" dirty="0" err="1"/>
              <a:t>Площина</a:t>
            </a:r>
            <a:r>
              <a:rPr lang="ru-RU" altLang="ru-RU" dirty="0"/>
              <a:t> </a:t>
            </a:r>
            <a:r>
              <a:rPr lang="ru-RU" altLang="ru-RU" dirty="0" err="1"/>
              <a:t>орбіти</a:t>
            </a:r>
            <a:r>
              <a:rPr lang="ru-RU" altLang="ru-RU" dirty="0"/>
              <a:t> </a:t>
            </a:r>
            <a:r>
              <a:rPr lang="ru-RU" altLang="ru-RU" dirty="0" err="1"/>
              <a:t>нахилена</a:t>
            </a:r>
            <a:r>
              <a:rPr lang="ru-RU" altLang="ru-RU" dirty="0"/>
              <a:t> до </a:t>
            </a:r>
            <a:r>
              <a:rPr lang="ru-RU" altLang="ru-RU" dirty="0" err="1"/>
              <a:t>екліптики</a:t>
            </a:r>
            <a:r>
              <a:rPr lang="ru-RU" altLang="ru-RU" dirty="0"/>
              <a:t> </a:t>
            </a:r>
            <a:r>
              <a:rPr lang="ru-RU" altLang="ru-RU" dirty="0" err="1"/>
              <a:t>під</a:t>
            </a:r>
            <a:r>
              <a:rPr lang="ru-RU" altLang="ru-RU" dirty="0"/>
              <a:t> кутом 0,8°. Один </a:t>
            </a:r>
            <a:r>
              <a:rPr lang="ru-RU" altLang="ru-RU" dirty="0" err="1"/>
              <a:t>оберт</a:t>
            </a:r>
            <a:r>
              <a:rPr lang="ru-RU" altLang="ru-RU" dirty="0"/>
              <a:t> </a:t>
            </a:r>
            <a:r>
              <a:rPr lang="ru-RU" altLang="ru-RU" dirty="0" err="1"/>
              <a:t>навколо</a:t>
            </a:r>
            <a:r>
              <a:rPr lang="ru-RU" altLang="ru-RU" dirty="0"/>
              <a:t> </a:t>
            </a:r>
            <a:r>
              <a:rPr lang="ru-RU" altLang="ru-RU" dirty="0" err="1"/>
              <a:t>Сонця</a:t>
            </a:r>
            <a:r>
              <a:rPr lang="ru-RU" altLang="ru-RU" dirty="0"/>
              <a:t> Уран </a:t>
            </a:r>
            <a:r>
              <a:rPr lang="ru-RU" altLang="ru-RU" dirty="0" err="1"/>
              <a:t>здійснює</a:t>
            </a:r>
            <a:r>
              <a:rPr lang="ru-RU" altLang="ru-RU" dirty="0"/>
              <a:t> за 84,01 земного року. </a:t>
            </a:r>
            <a:r>
              <a:rPr lang="ru-RU" altLang="ru-RU" dirty="0" err="1"/>
              <a:t>Період</a:t>
            </a:r>
            <a:r>
              <a:rPr lang="ru-RU" altLang="ru-RU" dirty="0"/>
              <a:t> </a:t>
            </a:r>
            <a:r>
              <a:rPr lang="ru-RU" altLang="ru-RU" dirty="0" err="1"/>
              <a:t>власного</a:t>
            </a:r>
            <a:r>
              <a:rPr lang="ru-RU" altLang="ru-RU" dirty="0"/>
              <a:t> </a:t>
            </a:r>
            <a:r>
              <a:rPr lang="ru-RU" altLang="ru-RU" dirty="0" err="1"/>
              <a:t>обертання</a:t>
            </a:r>
            <a:r>
              <a:rPr lang="ru-RU" altLang="ru-RU" dirty="0"/>
              <a:t> Урана </a:t>
            </a:r>
            <a:r>
              <a:rPr lang="ru-RU" altLang="ru-RU" dirty="0" err="1"/>
              <a:t>складає</a:t>
            </a:r>
            <a:r>
              <a:rPr lang="ru-RU" altLang="ru-RU" dirty="0"/>
              <a:t> </a:t>
            </a:r>
            <a:r>
              <a:rPr lang="ru-RU" altLang="ru-RU" dirty="0" err="1"/>
              <a:t>приблизно</a:t>
            </a:r>
            <a:r>
              <a:rPr lang="ru-RU" altLang="ru-RU" dirty="0"/>
              <a:t> 17 годин.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5316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Уран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altLang="ru-RU" dirty="0"/>
              <a:t>Уран </a:t>
            </a:r>
            <a:r>
              <a:rPr lang="ru-RU" altLang="ru-RU" dirty="0" err="1"/>
              <a:t>має</a:t>
            </a:r>
            <a:r>
              <a:rPr lang="ru-RU" altLang="ru-RU" dirty="0"/>
              <a:t> 27 </a:t>
            </a:r>
            <a:r>
              <a:rPr lang="ru-RU" altLang="ru-RU" dirty="0" err="1"/>
              <a:t>супутників</a:t>
            </a:r>
            <a:r>
              <a:rPr lang="ru-RU" altLang="ru-RU" dirty="0"/>
              <a:t> та систему </a:t>
            </a:r>
            <a:r>
              <a:rPr lang="ru-RU" altLang="ru-RU" dirty="0" err="1"/>
              <a:t>кілець</a:t>
            </a:r>
            <a:r>
              <a:rPr lang="ru-RU" altLang="ru-RU" dirty="0"/>
              <a:t>. </a:t>
            </a:r>
            <a:r>
              <a:rPr lang="ru-RU" altLang="ru-RU" dirty="0" err="1"/>
              <a:t>Всі</a:t>
            </a:r>
            <a:r>
              <a:rPr lang="ru-RU" altLang="ru-RU" dirty="0"/>
              <a:t> </a:t>
            </a:r>
            <a:r>
              <a:rPr lang="ru-RU" altLang="ru-RU" dirty="0" err="1"/>
              <a:t>супутники</a:t>
            </a:r>
            <a:r>
              <a:rPr lang="ru-RU" altLang="ru-RU" dirty="0"/>
              <a:t> </a:t>
            </a:r>
            <a:r>
              <a:rPr lang="ru-RU" altLang="ru-RU" dirty="0" err="1"/>
              <a:t>отримали</a:t>
            </a:r>
            <a:r>
              <a:rPr lang="ru-RU" altLang="ru-RU" dirty="0"/>
              <a:t> </a:t>
            </a:r>
            <a:r>
              <a:rPr lang="ru-RU" altLang="ru-RU" dirty="0" err="1"/>
              <a:t>назви</a:t>
            </a:r>
            <a:r>
              <a:rPr lang="ru-RU" altLang="ru-RU" dirty="0"/>
              <a:t> на честь </a:t>
            </a:r>
            <a:r>
              <a:rPr lang="ru-RU" altLang="ru-RU" dirty="0" err="1"/>
              <a:t>персонажів</a:t>
            </a:r>
            <a:r>
              <a:rPr lang="ru-RU" altLang="ru-RU" dirty="0"/>
              <a:t> </a:t>
            </a:r>
            <a:r>
              <a:rPr lang="ru-RU" altLang="ru-RU" dirty="0" err="1"/>
              <a:t>творів</a:t>
            </a:r>
            <a:r>
              <a:rPr lang="ru-RU" altLang="ru-RU" dirty="0"/>
              <a:t> </a:t>
            </a:r>
            <a:r>
              <a:rPr lang="ru-RU" altLang="ru-RU" dirty="0" err="1"/>
              <a:t>Вільяма</a:t>
            </a:r>
            <a:r>
              <a:rPr lang="ru-RU" altLang="ru-RU" dirty="0"/>
              <a:t> </a:t>
            </a:r>
            <a:r>
              <a:rPr lang="ru-RU" altLang="ru-RU" dirty="0" err="1"/>
              <a:t>Шекспіра</a:t>
            </a:r>
            <a:r>
              <a:rPr lang="ru-RU" altLang="ru-RU" dirty="0"/>
              <a:t> та Александра </a:t>
            </a:r>
            <a:r>
              <a:rPr lang="ru-RU" altLang="ru-RU" dirty="0" err="1"/>
              <a:t>Поупа</a:t>
            </a:r>
            <a:r>
              <a:rPr lang="ru-RU" altLang="ru-RU" dirty="0"/>
              <a:t>. </a:t>
            </a:r>
            <a:r>
              <a:rPr lang="ru-RU" altLang="ru-RU" dirty="0" err="1"/>
              <a:t>Перші</a:t>
            </a:r>
            <a:r>
              <a:rPr lang="ru-RU" altLang="ru-RU" dirty="0"/>
              <a:t> два </a:t>
            </a:r>
            <a:r>
              <a:rPr lang="ru-RU" altLang="ru-RU" dirty="0" err="1"/>
              <a:t>супутники</a:t>
            </a:r>
            <a:r>
              <a:rPr lang="ru-RU" altLang="ru-RU" dirty="0"/>
              <a:t> — </a:t>
            </a:r>
            <a:r>
              <a:rPr lang="ru-RU" altLang="ru-RU" dirty="0" err="1"/>
              <a:t>Титанію</a:t>
            </a:r>
            <a:r>
              <a:rPr lang="ru-RU" altLang="ru-RU" dirty="0"/>
              <a:t> і </a:t>
            </a:r>
            <a:r>
              <a:rPr lang="ru-RU" altLang="ru-RU" dirty="0" err="1"/>
              <a:t>Оберон</a:t>
            </a:r>
            <a:r>
              <a:rPr lang="ru-RU" altLang="ru-RU" dirty="0"/>
              <a:t> — 1787 року </a:t>
            </a:r>
            <a:r>
              <a:rPr lang="ru-RU" altLang="ru-RU" dirty="0" err="1"/>
              <a:t>відкрив</a:t>
            </a:r>
            <a:r>
              <a:rPr lang="ru-RU" altLang="ru-RU" dirty="0"/>
              <a:t> </a:t>
            </a:r>
            <a:r>
              <a:rPr lang="ru-RU" altLang="ru-RU" dirty="0" err="1"/>
              <a:t>Вільям</a:t>
            </a:r>
            <a:r>
              <a:rPr lang="ru-RU" altLang="ru-RU" dirty="0"/>
              <a:t> Гершель. </a:t>
            </a:r>
            <a:r>
              <a:rPr lang="ru-RU" altLang="ru-RU" dirty="0" err="1"/>
              <a:t>Ще</a:t>
            </a:r>
            <a:r>
              <a:rPr lang="ru-RU" altLang="ru-RU" dirty="0"/>
              <a:t> два </a:t>
            </a:r>
            <a:r>
              <a:rPr lang="ru-RU" altLang="ru-RU" dirty="0" err="1"/>
              <a:t>сферичні</a:t>
            </a:r>
            <a:r>
              <a:rPr lang="ru-RU" altLang="ru-RU" dirty="0"/>
              <a:t> </a:t>
            </a:r>
            <a:r>
              <a:rPr lang="ru-RU" altLang="ru-RU" dirty="0" err="1"/>
              <a:t>супутники</a:t>
            </a:r>
            <a:r>
              <a:rPr lang="ru-RU" altLang="ru-RU" dirty="0"/>
              <a:t> (</a:t>
            </a:r>
            <a:r>
              <a:rPr lang="ru-RU" altLang="ru-RU" dirty="0" err="1"/>
              <a:t>Аріель</a:t>
            </a:r>
            <a:r>
              <a:rPr lang="ru-RU" altLang="ru-RU" dirty="0"/>
              <a:t> та </a:t>
            </a:r>
            <a:r>
              <a:rPr lang="ru-RU" altLang="ru-RU" dirty="0" err="1"/>
              <a:t>Умбріель</a:t>
            </a:r>
            <a:r>
              <a:rPr lang="ru-RU" altLang="ru-RU" dirty="0"/>
              <a:t>) </a:t>
            </a:r>
            <a:r>
              <a:rPr lang="ru-RU" altLang="ru-RU" dirty="0" err="1"/>
              <a:t>були</a:t>
            </a:r>
            <a:r>
              <a:rPr lang="ru-RU" altLang="ru-RU" dirty="0"/>
              <a:t> </a:t>
            </a:r>
            <a:r>
              <a:rPr lang="ru-RU" altLang="ru-RU" dirty="0" err="1"/>
              <a:t>відкриті</a:t>
            </a:r>
            <a:r>
              <a:rPr lang="ru-RU" altLang="ru-RU" dirty="0"/>
              <a:t> 1851 року </a:t>
            </a:r>
            <a:r>
              <a:rPr lang="ru-RU" altLang="ru-RU" dirty="0" err="1"/>
              <a:t>Вільямом</a:t>
            </a:r>
            <a:r>
              <a:rPr lang="ru-RU" altLang="ru-RU" dirty="0"/>
              <a:t> </a:t>
            </a:r>
            <a:r>
              <a:rPr lang="ru-RU" altLang="ru-RU" dirty="0" err="1"/>
              <a:t>Ласселом</a:t>
            </a:r>
            <a:r>
              <a:rPr lang="ru-RU" altLang="ru-RU" dirty="0"/>
              <a:t>. 1948 року </a:t>
            </a:r>
            <a:r>
              <a:rPr lang="ru-RU" altLang="ru-RU" dirty="0" err="1"/>
              <a:t>Джерард</a:t>
            </a:r>
            <a:r>
              <a:rPr lang="ru-RU" altLang="ru-RU" dirty="0"/>
              <a:t> </a:t>
            </a:r>
            <a:r>
              <a:rPr lang="ru-RU" altLang="ru-RU" dirty="0" err="1"/>
              <a:t>Койпер</a:t>
            </a:r>
            <a:r>
              <a:rPr lang="ru-RU" altLang="ru-RU" dirty="0"/>
              <a:t> </a:t>
            </a:r>
            <a:r>
              <a:rPr lang="ru-RU" altLang="ru-RU" dirty="0" err="1"/>
              <a:t>відкрив</a:t>
            </a:r>
            <a:r>
              <a:rPr lang="ru-RU" altLang="ru-RU" dirty="0"/>
              <a:t> </a:t>
            </a:r>
            <a:r>
              <a:rPr lang="ru-RU" altLang="ru-RU" dirty="0" err="1"/>
              <a:t>Міранду</a:t>
            </a:r>
            <a:r>
              <a:rPr lang="ru-RU" altLang="ru-RU" dirty="0"/>
              <a:t>. </a:t>
            </a:r>
            <a:r>
              <a:rPr lang="ru-RU" altLang="ru-RU" dirty="0" err="1"/>
              <a:t>Останні</a:t>
            </a:r>
            <a:r>
              <a:rPr lang="ru-RU" altLang="ru-RU" dirty="0"/>
              <a:t> </a:t>
            </a:r>
            <a:r>
              <a:rPr lang="ru-RU" altLang="ru-RU" dirty="0" err="1"/>
              <a:t>супутники</a:t>
            </a:r>
            <a:r>
              <a:rPr lang="ru-RU" altLang="ru-RU" dirty="0"/>
              <a:t> </a:t>
            </a:r>
            <a:r>
              <a:rPr lang="ru-RU" altLang="ru-RU" dirty="0" err="1"/>
              <a:t>були</a:t>
            </a:r>
            <a:r>
              <a:rPr lang="ru-RU" altLang="ru-RU" dirty="0"/>
              <a:t> </a:t>
            </a:r>
            <a:r>
              <a:rPr lang="ru-RU" altLang="ru-RU" dirty="0" err="1"/>
              <a:t>відкриті</a:t>
            </a:r>
            <a:r>
              <a:rPr lang="ru-RU" altLang="ru-RU" dirty="0"/>
              <a:t> </a:t>
            </a:r>
            <a:r>
              <a:rPr lang="ru-RU" altLang="ru-RU" dirty="0" err="1"/>
              <a:t>після</a:t>
            </a:r>
            <a:r>
              <a:rPr lang="ru-RU" altLang="ru-RU" dirty="0"/>
              <a:t> 1985 р., </a:t>
            </a:r>
            <a:r>
              <a:rPr lang="ru-RU" altLang="ru-RU" dirty="0" err="1"/>
              <a:t>під</a:t>
            </a:r>
            <a:r>
              <a:rPr lang="ru-RU" altLang="ru-RU" dirty="0"/>
              <a:t> час </a:t>
            </a:r>
            <a:r>
              <a:rPr lang="ru-RU" altLang="ru-RU" dirty="0" err="1"/>
              <a:t>місії</a:t>
            </a:r>
            <a:r>
              <a:rPr lang="ru-RU" altLang="ru-RU" dirty="0"/>
              <a:t> «Вояджера-2», </a:t>
            </a:r>
            <a:r>
              <a:rPr lang="ru-RU" altLang="ru-RU" dirty="0" err="1"/>
              <a:t>або</a:t>
            </a:r>
            <a:r>
              <a:rPr lang="ru-RU" altLang="ru-RU" dirty="0"/>
              <a:t> за </a:t>
            </a:r>
            <a:r>
              <a:rPr lang="ru-RU" altLang="ru-RU" dirty="0" err="1"/>
              <a:t>допомогою</a:t>
            </a:r>
            <a:r>
              <a:rPr lang="ru-RU" altLang="ru-RU" dirty="0"/>
              <a:t> </a:t>
            </a:r>
            <a:r>
              <a:rPr lang="ru-RU" altLang="ru-RU" dirty="0" err="1"/>
              <a:t>вдосконалених</a:t>
            </a:r>
            <a:r>
              <a:rPr lang="ru-RU" altLang="ru-RU" dirty="0"/>
              <a:t> </a:t>
            </a:r>
            <a:r>
              <a:rPr lang="ru-RU" altLang="ru-RU" dirty="0" err="1"/>
              <a:t>наземних</a:t>
            </a:r>
            <a:r>
              <a:rPr lang="ru-RU" altLang="ru-RU" dirty="0"/>
              <a:t> </a:t>
            </a:r>
            <a:r>
              <a:rPr lang="ru-RU" altLang="ru-RU" dirty="0" err="1"/>
              <a:t>телескопів</a:t>
            </a:r>
            <a:r>
              <a:rPr lang="ru-RU" alt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4752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Нептун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 err="1"/>
              <a:t>Непту́н</a:t>
            </a:r>
            <a:r>
              <a:rPr lang="ru-RU" altLang="ru-RU" dirty="0"/>
              <a:t> - </a:t>
            </a:r>
            <a:r>
              <a:rPr lang="ru-RU" altLang="ru-RU" dirty="0" err="1"/>
              <a:t>восьма</a:t>
            </a:r>
            <a:r>
              <a:rPr lang="ru-RU" altLang="ru-RU" dirty="0"/>
              <a:t> за </a:t>
            </a:r>
            <a:r>
              <a:rPr lang="ru-RU" altLang="ru-RU" dirty="0" err="1"/>
              <a:t>віддаленістю</a:t>
            </a:r>
            <a:r>
              <a:rPr lang="ru-RU" altLang="ru-RU" dirty="0"/>
              <a:t> </a:t>
            </a:r>
            <a:r>
              <a:rPr lang="ru-RU" altLang="ru-RU" dirty="0" err="1"/>
              <a:t>від</a:t>
            </a:r>
            <a:r>
              <a:rPr lang="ru-RU" altLang="ru-RU" dirty="0"/>
              <a:t> </a:t>
            </a:r>
            <a:r>
              <a:rPr lang="ru-RU" altLang="ru-RU" dirty="0" err="1"/>
              <a:t>Сонця</a:t>
            </a:r>
            <a:r>
              <a:rPr lang="ru-RU" altLang="ru-RU" dirty="0"/>
              <a:t>, </a:t>
            </a:r>
            <a:r>
              <a:rPr lang="ru-RU" altLang="ru-RU" dirty="0" err="1"/>
              <a:t>четверта</a:t>
            </a:r>
            <a:r>
              <a:rPr lang="ru-RU" altLang="ru-RU" dirty="0"/>
              <a:t> за </a:t>
            </a:r>
            <a:r>
              <a:rPr lang="ru-RU" altLang="ru-RU" dirty="0" err="1"/>
              <a:t>розміром</a:t>
            </a:r>
            <a:r>
              <a:rPr lang="ru-RU" altLang="ru-RU" dirty="0"/>
              <a:t> і </a:t>
            </a:r>
            <a:r>
              <a:rPr lang="ru-RU" altLang="ru-RU" dirty="0" err="1"/>
              <a:t>третя</a:t>
            </a:r>
            <a:r>
              <a:rPr lang="ru-RU" altLang="ru-RU" dirty="0"/>
              <a:t> за </a:t>
            </a:r>
            <a:r>
              <a:rPr lang="ru-RU" altLang="ru-RU" dirty="0" err="1"/>
              <a:t>масою</a:t>
            </a:r>
            <a:r>
              <a:rPr lang="ru-RU" altLang="ru-RU" dirty="0"/>
              <a:t> планета </a:t>
            </a:r>
            <a:r>
              <a:rPr lang="ru-RU" altLang="ru-RU" dirty="0" err="1"/>
              <a:t>Сонячної</a:t>
            </a:r>
            <a:r>
              <a:rPr lang="ru-RU" altLang="ru-RU" dirty="0"/>
              <a:t> </a:t>
            </a:r>
            <a:r>
              <a:rPr lang="ru-RU" altLang="ru-RU" dirty="0" err="1"/>
              <a:t>системи</a:t>
            </a:r>
            <a:r>
              <a:rPr lang="ru-RU" altLang="ru-RU" dirty="0"/>
              <a:t>, </a:t>
            </a:r>
            <a:r>
              <a:rPr lang="ru-RU" altLang="ru-RU" dirty="0" err="1"/>
              <a:t>що</a:t>
            </a:r>
            <a:r>
              <a:rPr lang="ru-RU" altLang="ru-RU" dirty="0"/>
              <a:t> </a:t>
            </a:r>
            <a:r>
              <a:rPr lang="ru-RU" altLang="ru-RU" dirty="0" err="1"/>
              <a:t>належить</a:t>
            </a:r>
            <a:r>
              <a:rPr lang="ru-RU" altLang="ru-RU" dirty="0"/>
              <a:t> до планет-</a:t>
            </a:r>
            <a:r>
              <a:rPr lang="ru-RU" altLang="ru-RU" dirty="0" err="1"/>
              <a:t>гігантів</a:t>
            </a:r>
            <a:r>
              <a:rPr lang="ru-RU" altLang="ru-RU" dirty="0"/>
              <a:t>. </a:t>
            </a:r>
            <a:r>
              <a:rPr lang="ru-RU" altLang="ru-RU" dirty="0" err="1"/>
              <a:t>Її</a:t>
            </a:r>
            <a:r>
              <a:rPr lang="ru-RU" altLang="ru-RU" dirty="0"/>
              <a:t> </a:t>
            </a:r>
            <a:r>
              <a:rPr lang="ru-RU" altLang="ru-RU" dirty="0" err="1"/>
              <a:t>орбіта</a:t>
            </a:r>
            <a:r>
              <a:rPr lang="ru-RU" altLang="ru-RU" dirty="0"/>
              <a:t> </a:t>
            </a:r>
            <a:r>
              <a:rPr lang="ru-RU" altLang="ru-RU" dirty="0" err="1"/>
              <a:t>перетинається</a:t>
            </a:r>
            <a:r>
              <a:rPr lang="ru-RU" altLang="ru-RU" dirty="0"/>
              <a:t> з </a:t>
            </a:r>
            <a:r>
              <a:rPr lang="ru-RU" altLang="ru-RU" dirty="0" err="1"/>
              <a:t>орбітою</a:t>
            </a:r>
            <a:r>
              <a:rPr lang="ru-RU" altLang="ru-RU" dirty="0"/>
              <a:t> Плутона в </a:t>
            </a:r>
            <a:r>
              <a:rPr lang="ru-RU" altLang="ru-RU" dirty="0" err="1"/>
              <a:t>деяких</a:t>
            </a:r>
            <a:r>
              <a:rPr lang="ru-RU" altLang="ru-RU" dirty="0"/>
              <a:t> </a:t>
            </a:r>
            <a:r>
              <a:rPr lang="ru-RU" altLang="ru-RU" dirty="0" err="1"/>
              <a:t>місцях</a:t>
            </a:r>
            <a:r>
              <a:rPr lang="ru-RU" altLang="ru-RU" dirty="0"/>
              <a:t>. </a:t>
            </a:r>
            <a:r>
              <a:rPr lang="ru-RU" altLang="ru-RU" dirty="0" err="1"/>
              <a:t>Також</a:t>
            </a:r>
            <a:r>
              <a:rPr lang="ru-RU" altLang="ru-RU" dirty="0"/>
              <a:t> </a:t>
            </a:r>
            <a:r>
              <a:rPr lang="ru-RU" altLang="ru-RU" dirty="0" err="1"/>
              <a:t>орбіту</a:t>
            </a:r>
            <a:r>
              <a:rPr lang="ru-RU" altLang="ru-RU" dirty="0"/>
              <a:t> Нептуна </a:t>
            </a:r>
            <a:r>
              <a:rPr lang="ru-RU" altLang="ru-RU" dirty="0" err="1"/>
              <a:t>перетинає</a:t>
            </a:r>
            <a:r>
              <a:rPr lang="ru-RU" altLang="ru-RU" dirty="0"/>
              <a:t> комета Галлея.</a:t>
            </a:r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077072"/>
            <a:ext cx="1728787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7574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4000" dirty="0"/>
              <a:t>Планети – гіганти.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altLang="ru-RU" dirty="0" smtClean="0"/>
              <a:t>До планет-гігантів відносять Юпітер, Сатурн, Уран та Нептун. </a:t>
            </a:r>
            <a:endParaRPr lang="ru-RU" altLang="ru-RU" dirty="0" smtClean="0"/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747912"/>
            <a:ext cx="6840760" cy="3633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1268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Нептун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/>
              <a:t>Нептун </a:t>
            </a:r>
            <a:r>
              <a:rPr lang="ru-RU" altLang="ru-RU" dirty="0" err="1"/>
              <a:t>рухається</a:t>
            </a:r>
            <a:r>
              <a:rPr lang="ru-RU" altLang="ru-RU" dirty="0"/>
              <a:t> </a:t>
            </a:r>
            <a:r>
              <a:rPr lang="ru-RU" altLang="ru-RU" dirty="0" err="1"/>
              <a:t>навколо</a:t>
            </a:r>
            <a:r>
              <a:rPr lang="ru-RU" altLang="ru-RU" dirty="0"/>
              <a:t> </a:t>
            </a:r>
            <a:r>
              <a:rPr lang="ru-RU" altLang="ru-RU" dirty="0" err="1"/>
              <a:t>Сонця</a:t>
            </a:r>
            <a:r>
              <a:rPr lang="ru-RU" altLang="ru-RU" dirty="0"/>
              <a:t> </a:t>
            </a:r>
            <a:r>
              <a:rPr lang="ru-RU" altLang="ru-RU" dirty="0" err="1"/>
              <a:t>еліптичною</a:t>
            </a:r>
            <a:r>
              <a:rPr lang="ru-RU" altLang="ru-RU" dirty="0"/>
              <a:t>, </a:t>
            </a:r>
            <a:r>
              <a:rPr lang="ru-RU" altLang="ru-RU" dirty="0" err="1"/>
              <a:t>близькою</a:t>
            </a:r>
            <a:r>
              <a:rPr lang="ru-RU" altLang="ru-RU" dirty="0"/>
              <a:t> до </a:t>
            </a:r>
            <a:r>
              <a:rPr lang="ru-RU" altLang="ru-RU" dirty="0" err="1"/>
              <a:t>кругової</a:t>
            </a:r>
            <a:r>
              <a:rPr lang="ru-RU" altLang="ru-RU" dirty="0"/>
              <a:t> </a:t>
            </a:r>
            <a:r>
              <a:rPr lang="ru-RU" altLang="ru-RU" dirty="0" err="1"/>
              <a:t>орбітою</a:t>
            </a:r>
            <a:r>
              <a:rPr lang="ru-RU" altLang="ru-RU" dirty="0"/>
              <a:t> (</a:t>
            </a:r>
            <a:r>
              <a:rPr lang="ru-RU" altLang="ru-RU" dirty="0" err="1"/>
              <a:t>ексцентриситет</a:t>
            </a:r>
            <a:r>
              <a:rPr lang="ru-RU" altLang="ru-RU" dirty="0"/>
              <a:t> 0,009); </a:t>
            </a:r>
            <a:r>
              <a:rPr lang="ru-RU" altLang="ru-RU" dirty="0" err="1"/>
              <a:t>його</a:t>
            </a:r>
            <a:r>
              <a:rPr lang="ru-RU" altLang="ru-RU" dirty="0"/>
              <a:t> </a:t>
            </a:r>
            <a:r>
              <a:rPr lang="ru-RU" altLang="ru-RU" dirty="0" err="1"/>
              <a:t>середня</a:t>
            </a:r>
            <a:r>
              <a:rPr lang="ru-RU" altLang="ru-RU" dirty="0"/>
              <a:t> </a:t>
            </a:r>
            <a:r>
              <a:rPr lang="ru-RU" altLang="ru-RU" dirty="0" err="1"/>
              <a:t>відстань</a:t>
            </a:r>
            <a:r>
              <a:rPr lang="ru-RU" altLang="ru-RU" dirty="0"/>
              <a:t> </a:t>
            </a:r>
            <a:r>
              <a:rPr lang="ru-RU" altLang="ru-RU" dirty="0" err="1"/>
              <a:t>від</a:t>
            </a:r>
            <a:r>
              <a:rPr lang="ru-RU" altLang="ru-RU" dirty="0"/>
              <a:t> </a:t>
            </a:r>
            <a:r>
              <a:rPr lang="ru-RU" altLang="ru-RU" dirty="0" err="1"/>
              <a:t>Сонця</a:t>
            </a:r>
            <a:r>
              <a:rPr lang="ru-RU" altLang="ru-RU" dirty="0"/>
              <a:t> у 30 </a:t>
            </a:r>
            <a:r>
              <a:rPr lang="ru-RU" altLang="ru-RU" dirty="0" err="1"/>
              <a:t>разів</a:t>
            </a:r>
            <a:r>
              <a:rPr lang="ru-RU" altLang="ru-RU" dirty="0"/>
              <a:t> </a:t>
            </a:r>
            <a:r>
              <a:rPr lang="ru-RU" altLang="ru-RU" dirty="0" err="1"/>
              <a:t>більша</a:t>
            </a:r>
            <a:r>
              <a:rPr lang="ru-RU" altLang="ru-RU" dirty="0"/>
              <a:t>, </a:t>
            </a:r>
            <a:r>
              <a:rPr lang="ru-RU" altLang="ru-RU" dirty="0" err="1"/>
              <a:t>ніж</a:t>
            </a:r>
            <a:r>
              <a:rPr lang="ru-RU" altLang="ru-RU" dirty="0"/>
              <a:t> у </a:t>
            </a:r>
            <a:r>
              <a:rPr lang="ru-RU" altLang="ru-RU" dirty="0" err="1"/>
              <a:t>Землі</a:t>
            </a:r>
            <a:r>
              <a:rPr lang="ru-RU" altLang="ru-RU" dirty="0"/>
              <a:t>, і становить </a:t>
            </a:r>
            <a:r>
              <a:rPr lang="ru-RU" altLang="ru-RU" dirty="0" err="1"/>
              <a:t>приблизно</a:t>
            </a:r>
            <a:r>
              <a:rPr lang="ru-RU" altLang="ru-RU" dirty="0"/>
              <a:t> 4497 млн. км. </a:t>
            </a:r>
            <a:r>
              <a:rPr lang="ru-RU" altLang="ru-RU" dirty="0" err="1"/>
              <a:t>Це</a:t>
            </a:r>
            <a:r>
              <a:rPr lang="ru-RU" altLang="ru-RU" dirty="0"/>
              <a:t> значить, </a:t>
            </a:r>
            <a:r>
              <a:rPr lang="ru-RU" altLang="ru-RU" dirty="0" err="1"/>
              <a:t>що</a:t>
            </a:r>
            <a:r>
              <a:rPr lang="ru-RU" altLang="ru-RU" dirty="0"/>
              <a:t> </a:t>
            </a:r>
            <a:r>
              <a:rPr lang="ru-RU" altLang="ru-RU" dirty="0" err="1"/>
              <a:t>світло</a:t>
            </a:r>
            <a:r>
              <a:rPr lang="ru-RU" altLang="ru-RU" dirty="0"/>
              <a:t> </a:t>
            </a:r>
            <a:r>
              <a:rPr lang="ru-RU" altLang="ru-RU" dirty="0" err="1"/>
              <a:t>від</a:t>
            </a:r>
            <a:r>
              <a:rPr lang="ru-RU" altLang="ru-RU" dirty="0"/>
              <a:t> </a:t>
            </a:r>
            <a:r>
              <a:rPr lang="ru-RU" altLang="ru-RU" dirty="0" err="1"/>
              <a:t>Сонця</a:t>
            </a:r>
            <a:r>
              <a:rPr lang="ru-RU" altLang="ru-RU" dirty="0"/>
              <a:t> доходить до Нептуна </a:t>
            </a:r>
            <a:r>
              <a:rPr lang="ru-RU" altLang="ru-RU" dirty="0" err="1"/>
              <a:t>трохи</a:t>
            </a:r>
            <a:r>
              <a:rPr lang="ru-RU" altLang="ru-RU" dirty="0"/>
              <a:t> </a:t>
            </a:r>
            <a:r>
              <a:rPr lang="ru-RU" altLang="ru-RU" dirty="0" err="1"/>
              <a:t>більше</a:t>
            </a:r>
            <a:r>
              <a:rPr lang="ru-RU" altLang="ru-RU" dirty="0"/>
              <a:t> 4-х годин. </a:t>
            </a:r>
            <a:r>
              <a:rPr lang="ru-RU" altLang="ru-RU" dirty="0" err="1"/>
              <a:t>Тривалість</a:t>
            </a:r>
            <a:r>
              <a:rPr lang="ru-RU" altLang="ru-RU" dirty="0"/>
              <a:t> року, </a:t>
            </a:r>
            <a:r>
              <a:rPr lang="ru-RU" altLang="ru-RU" dirty="0" err="1"/>
              <a:t>тобто</a:t>
            </a:r>
            <a:r>
              <a:rPr lang="ru-RU" altLang="ru-RU" dirty="0"/>
              <a:t> час одного </a:t>
            </a:r>
            <a:r>
              <a:rPr lang="ru-RU" altLang="ru-RU" dirty="0" err="1"/>
              <a:t>повного</a:t>
            </a:r>
            <a:r>
              <a:rPr lang="ru-RU" altLang="ru-RU" dirty="0"/>
              <a:t> </a:t>
            </a:r>
            <a:r>
              <a:rPr lang="ru-RU" altLang="ru-RU" dirty="0" err="1"/>
              <a:t>оберту</a:t>
            </a:r>
            <a:r>
              <a:rPr lang="ru-RU" altLang="ru-RU" dirty="0"/>
              <a:t> </a:t>
            </a:r>
            <a:r>
              <a:rPr lang="ru-RU" altLang="ru-RU" dirty="0" err="1"/>
              <a:t>навколо</a:t>
            </a:r>
            <a:r>
              <a:rPr lang="ru-RU" altLang="ru-RU" dirty="0"/>
              <a:t> </a:t>
            </a:r>
            <a:r>
              <a:rPr lang="ru-RU" altLang="ru-RU" dirty="0" err="1"/>
              <a:t>Сонця</a:t>
            </a:r>
            <a:r>
              <a:rPr lang="ru-RU" altLang="ru-RU" dirty="0"/>
              <a:t> — 164,8 </a:t>
            </a:r>
            <a:r>
              <a:rPr lang="ru-RU" altLang="ru-RU" dirty="0" err="1"/>
              <a:t>земних</a:t>
            </a:r>
            <a:r>
              <a:rPr lang="ru-RU" altLang="ru-RU" dirty="0"/>
              <a:t> </a:t>
            </a:r>
            <a:r>
              <a:rPr lang="ru-RU" altLang="ru-RU" dirty="0" err="1"/>
              <a:t>років</a:t>
            </a:r>
            <a:r>
              <a:rPr lang="ru-RU" alt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7678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Нептун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altLang="ru-RU" dirty="0"/>
              <a:t>. Нептун </a:t>
            </a:r>
            <a:r>
              <a:rPr lang="ru-RU" altLang="ru-RU" dirty="0" err="1"/>
              <a:t>виглядає</a:t>
            </a:r>
            <a:r>
              <a:rPr lang="ru-RU" altLang="ru-RU" dirty="0"/>
              <a:t> на </a:t>
            </a:r>
            <a:r>
              <a:rPr lang="ru-RU" altLang="ru-RU" dirty="0" err="1"/>
              <a:t>небі</a:t>
            </a:r>
            <a:r>
              <a:rPr lang="ru-RU" altLang="ru-RU" dirty="0"/>
              <a:t> як </a:t>
            </a:r>
            <a:r>
              <a:rPr lang="ru-RU" altLang="ru-RU" dirty="0" err="1"/>
              <a:t>зірка</a:t>
            </a:r>
            <a:r>
              <a:rPr lang="ru-RU" altLang="ru-RU" dirty="0"/>
              <a:t> 7,8 </a:t>
            </a:r>
            <a:r>
              <a:rPr lang="ru-RU" altLang="ru-RU" dirty="0" err="1"/>
              <a:t>зоряної</a:t>
            </a:r>
            <a:r>
              <a:rPr lang="ru-RU" altLang="ru-RU" dirty="0"/>
              <a:t> </a:t>
            </a:r>
            <a:r>
              <a:rPr lang="ru-RU" altLang="ru-RU" dirty="0" err="1"/>
              <a:t>величини</a:t>
            </a:r>
            <a:r>
              <a:rPr lang="ru-RU" altLang="ru-RU" dirty="0"/>
              <a:t>; при сильному </a:t>
            </a:r>
            <a:r>
              <a:rPr lang="ru-RU" altLang="ru-RU" dirty="0" err="1"/>
              <a:t>збільшенні</a:t>
            </a:r>
            <a:r>
              <a:rPr lang="ru-RU" altLang="ru-RU" dirty="0"/>
              <a:t> </a:t>
            </a:r>
            <a:r>
              <a:rPr lang="ru-RU" altLang="ru-RU" dirty="0" err="1"/>
              <a:t>він</a:t>
            </a:r>
            <a:r>
              <a:rPr lang="ru-RU" altLang="ru-RU" dirty="0"/>
              <a:t> </a:t>
            </a:r>
            <a:r>
              <a:rPr lang="ru-RU" altLang="ru-RU" dirty="0" err="1"/>
              <a:t>має</a:t>
            </a:r>
            <a:r>
              <a:rPr lang="ru-RU" altLang="ru-RU" dirty="0"/>
              <a:t> </a:t>
            </a:r>
            <a:r>
              <a:rPr lang="ru-RU" altLang="ru-RU" dirty="0" err="1"/>
              <a:t>вигляд</a:t>
            </a:r>
            <a:r>
              <a:rPr lang="ru-RU" altLang="ru-RU" dirty="0"/>
              <a:t> </a:t>
            </a:r>
            <a:r>
              <a:rPr lang="ru-RU" altLang="ru-RU" dirty="0" err="1"/>
              <a:t>зеленуватого</a:t>
            </a:r>
            <a:r>
              <a:rPr lang="ru-RU" altLang="ru-RU" dirty="0"/>
              <a:t> диска, </a:t>
            </a:r>
            <a:r>
              <a:rPr lang="ru-RU" altLang="ru-RU" dirty="0" err="1"/>
              <a:t>позбавленого</a:t>
            </a:r>
            <a:r>
              <a:rPr lang="ru-RU" altLang="ru-RU" dirty="0"/>
              <a:t> будь-</a:t>
            </a:r>
            <a:r>
              <a:rPr lang="ru-RU" altLang="ru-RU" dirty="0" err="1"/>
              <a:t>яких</a:t>
            </a:r>
            <a:r>
              <a:rPr lang="ru-RU" altLang="ru-RU" dirty="0"/>
              <a:t> деталей.</a:t>
            </a:r>
          </a:p>
          <a:p>
            <a:endParaRPr lang="ru-RU" altLang="ru-RU" dirty="0"/>
          </a:p>
          <a:p>
            <a:r>
              <a:rPr lang="ru-RU" altLang="ru-RU" dirty="0"/>
              <a:t>Нептун </a:t>
            </a:r>
            <a:r>
              <a:rPr lang="ru-RU" altLang="ru-RU" dirty="0" err="1"/>
              <a:t>має</a:t>
            </a:r>
            <a:r>
              <a:rPr lang="ru-RU" altLang="ru-RU" dirty="0"/>
              <a:t> </a:t>
            </a:r>
            <a:r>
              <a:rPr lang="ru-RU" altLang="ru-RU" dirty="0" err="1"/>
              <a:t>магнітне</a:t>
            </a:r>
            <a:r>
              <a:rPr lang="ru-RU" altLang="ru-RU" dirty="0"/>
              <a:t> поле, </a:t>
            </a:r>
            <a:r>
              <a:rPr lang="ru-RU" altLang="ru-RU" dirty="0" err="1"/>
              <a:t>напруженість</a:t>
            </a:r>
            <a:r>
              <a:rPr lang="ru-RU" altLang="ru-RU" dirty="0"/>
              <a:t> </a:t>
            </a:r>
            <a:r>
              <a:rPr lang="ru-RU" altLang="ru-RU" dirty="0" err="1"/>
              <a:t>якого</a:t>
            </a:r>
            <a:r>
              <a:rPr lang="ru-RU" altLang="ru-RU" dirty="0"/>
              <a:t> на полюсах </a:t>
            </a:r>
            <a:r>
              <a:rPr lang="ru-RU" altLang="ru-RU" dirty="0" err="1"/>
              <a:t>приблизно</a:t>
            </a:r>
            <a:r>
              <a:rPr lang="ru-RU" altLang="ru-RU" dirty="0"/>
              <a:t> </a:t>
            </a:r>
            <a:r>
              <a:rPr lang="ru-RU" altLang="ru-RU" dirty="0" err="1"/>
              <a:t>вдвічі</a:t>
            </a:r>
            <a:r>
              <a:rPr lang="ru-RU" altLang="ru-RU" dirty="0"/>
              <a:t> </a:t>
            </a:r>
            <a:r>
              <a:rPr lang="ru-RU" altLang="ru-RU" dirty="0" err="1"/>
              <a:t>більша</a:t>
            </a:r>
            <a:r>
              <a:rPr lang="ru-RU" altLang="ru-RU" dirty="0"/>
              <a:t>, </a:t>
            </a:r>
            <a:r>
              <a:rPr lang="ru-RU" altLang="ru-RU" dirty="0" err="1"/>
              <a:t>ніж</a:t>
            </a:r>
            <a:r>
              <a:rPr lang="ru-RU" altLang="ru-RU" dirty="0"/>
              <a:t> на </a:t>
            </a:r>
            <a:r>
              <a:rPr lang="ru-RU" altLang="ru-RU" dirty="0" err="1"/>
              <a:t>Землі</a:t>
            </a:r>
            <a:r>
              <a:rPr lang="ru-RU" altLang="ru-RU" dirty="0"/>
              <a:t>.</a:t>
            </a:r>
          </a:p>
          <a:p>
            <a:endParaRPr lang="ru-RU" altLang="ru-RU" dirty="0"/>
          </a:p>
          <a:p>
            <a:r>
              <a:rPr lang="ru-RU" altLang="ru-RU" dirty="0" err="1"/>
              <a:t>Ефективна</a:t>
            </a:r>
            <a:r>
              <a:rPr lang="ru-RU" altLang="ru-RU" dirty="0"/>
              <a:t> температура </a:t>
            </a:r>
            <a:r>
              <a:rPr lang="ru-RU" altLang="ru-RU" dirty="0" err="1"/>
              <a:t>поверхні</a:t>
            </a:r>
            <a:r>
              <a:rPr lang="ru-RU" altLang="ru-RU" dirty="0"/>
              <a:t> </a:t>
            </a:r>
            <a:r>
              <a:rPr lang="ru-RU" altLang="ru-RU" dirty="0" err="1"/>
              <a:t>планети</a:t>
            </a:r>
            <a:r>
              <a:rPr lang="ru-RU" altLang="ru-RU" dirty="0"/>
              <a:t> становить </a:t>
            </a:r>
            <a:r>
              <a:rPr lang="ru-RU" altLang="ru-RU" dirty="0" err="1"/>
              <a:t>близько</a:t>
            </a:r>
            <a:r>
              <a:rPr lang="ru-RU" altLang="ru-RU" dirty="0"/>
              <a:t> 38 К. В </a:t>
            </a:r>
            <a:r>
              <a:rPr lang="ru-RU" altLang="ru-RU" dirty="0" err="1"/>
              <a:t>центрі</a:t>
            </a:r>
            <a:r>
              <a:rPr lang="ru-RU" altLang="ru-RU" dirty="0"/>
              <a:t> ядра Нептуна температура </a:t>
            </a:r>
            <a:r>
              <a:rPr lang="ru-RU" altLang="ru-RU" dirty="0" err="1"/>
              <a:t>досягає</a:t>
            </a:r>
            <a:r>
              <a:rPr lang="ru-RU" altLang="ru-RU" dirty="0"/>
              <a:t> 7000°К при </a:t>
            </a:r>
            <a:r>
              <a:rPr lang="ru-RU" altLang="ru-RU" dirty="0" err="1"/>
              <a:t>тиску</a:t>
            </a:r>
            <a:r>
              <a:rPr lang="ru-RU" altLang="ru-RU" dirty="0"/>
              <a:t> 7-8 мегабар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3883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Нептун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/>
              <a:t>Нептун </a:t>
            </a:r>
            <a:r>
              <a:rPr lang="ru-RU" altLang="ru-RU" dirty="0" err="1"/>
              <a:t>має</a:t>
            </a:r>
            <a:r>
              <a:rPr lang="ru-RU" altLang="ru-RU" dirty="0"/>
              <a:t> </a:t>
            </a:r>
            <a:r>
              <a:rPr lang="ru-RU" altLang="ru-RU" dirty="0" err="1"/>
              <a:t>хімічний</a:t>
            </a:r>
            <a:r>
              <a:rPr lang="ru-RU" altLang="ru-RU" dirty="0"/>
              <a:t> склад, </a:t>
            </a:r>
            <a:r>
              <a:rPr lang="ru-RU" altLang="ru-RU" dirty="0" err="1"/>
              <a:t>мабуть</a:t>
            </a:r>
            <a:r>
              <a:rPr lang="ru-RU" altLang="ru-RU" dirty="0"/>
              <a:t>, </a:t>
            </a:r>
            <a:r>
              <a:rPr lang="ru-RU" altLang="ru-RU" dirty="0" err="1"/>
              <a:t>подібний</a:t>
            </a:r>
            <a:r>
              <a:rPr lang="ru-RU" altLang="ru-RU" dirty="0"/>
              <a:t> до Урану: </a:t>
            </a:r>
            <a:r>
              <a:rPr lang="ru-RU" altLang="ru-RU" dirty="0" err="1"/>
              <a:t>різноманітні</a:t>
            </a:r>
            <a:r>
              <a:rPr lang="ru-RU" altLang="ru-RU" dirty="0"/>
              <a:t> "</a:t>
            </a:r>
            <a:r>
              <a:rPr lang="ru-RU" altLang="ru-RU" dirty="0" err="1"/>
              <a:t>льоди</a:t>
            </a:r>
            <a:r>
              <a:rPr lang="ru-RU" altLang="ru-RU" dirty="0"/>
              <a:t>" </a:t>
            </a:r>
            <a:r>
              <a:rPr lang="ru-RU" altLang="ru-RU" dirty="0" err="1"/>
              <a:t>або</a:t>
            </a:r>
            <a:r>
              <a:rPr lang="ru-RU" altLang="ru-RU" dirty="0"/>
              <a:t> </a:t>
            </a:r>
            <a:r>
              <a:rPr lang="ru-RU" altLang="ru-RU" dirty="0" err="1"/>
              <a:t>затверділі</a:t>
            </a:r>
            <a:r>
              <a:rPr lang="ru-RU" altLang="ru-RU" dirty="0"/>
              <a:t> гази, </a:t>
            </a:r>
            <a:r>
              <a:rPr lang="ru-RU" altLang="ru-RU" dirty="0" err="1"/>
              <a:t>які</a:t>
            </a:r>
            <a:r>
              <a:rPr lang="ru-RU" altLang="ru-RU" dirty="0"/>
              <a:t> </a:t>
            </a:r>
            <a:r>
              <a:rPr lang="ru-RU" altLang="ru-RU" dirty="0" err="1"/>
              <a:t>містять</a:t>
            </a:r>
            <a:r>
              <a:rPr lang="ru-RU" altLang="ru-RU" dirty="0"/>
              <a:t> </a:t>
            </a:r>
            <a:r>
              <a:rPr lang="ru-RU" altLang="ru-RU" dirty="0" err="1"/>
              <a:t>близько</a:t>
            </a:r>
            <a:r>
              <a:rPr lang="ru-RU" altLang="ru-RU" dirty="0"/>
              <a:t> 15% </a:t>
            </a:r>
            <a:r>
              <a:rPr lang="ru-RU" altLang="ru-RU" dirty="0" err="1"/>
              <a:t>водню</a:t>
            </a:r>
            <a:r>
              <a:rPr lang="ru-RU" altLang="ru-RU" dirty="0"/>
              <a:t> і </a:t>
            </a:r>
            <a:r>
              <a:rPr lang="ru-RU" altLang="ru-RU" dirty="0" err="1"/>
              <a:t>невелику</a:t>
            </a:r>
            <a:r>
              <a:rPr lang="ru-RU" altLang="ru-RU" dirty="0"/>
              <a:t> </a:t>
            </a:r>
            <a:r>
              <a:rPr lang="ru-RU" altLang="ru-RU" dirty="0" err="1"/>
              <a:t>кількість</a:t>
            </a:r>
            <a:r>
              <a:rPr lang="ru-RU" altLang="ru-RU" dirty="0"/>
              <a:t> </a:t>
            </a:r>
            <a:r>
              <a:rPr lang="ru-RU" altLang="ru-RU" dirty="0" err="1"/>
              <a:t>гелію</a:t>
            </a:r>
            <a:r>
              <a:rPr lang="ru-RU" altLang="ru-RU" dirty="0"/>
              <a:t>. Як і Уран, і на </a:t>
            </a:r>
            <a:r>
              <a:rPr lang="ru-RU" altLang="ru-RU" dirty="0" err="1"/>
              <a:t>відміну</a:t>
            </a:r>
            <a:r>
              <a:rPr lang="ru-RU" altLang="ru-RU" dirty="0"/>
              <a:t> </a:t>
            </a:r>
            <a:r>
              <a:rPr lang="ru-RU" altLang="ru-RU" dirty="0" err="1"/>
              <a:t>від</a:t>
            </a:r>
            <a:r>
              <a:rPr lang="ru-RU" altLang="ru-RU" dirty="0"/>
              <a:t> </a:t>
            </a:r>
            <a:r>
              <a:rPr lang="ru-RU" altLang="ru-RU" dirty="0" err="1"/>
              <a:t>Юпітера</a:t>
            </a:r>
            <a:r>
              <a:rPr lang="ru-RU" altLang="ru-RU" dirty="0"/>
              <a:t> </a:t>
            </a:r>
            <a:r>
              <a:rPr lang="ru-RU" altLang="ru-RU" dirty="0" err="1"/>
              <a:t>із</a:t>
            </a:r>
            <a:r>
              <a:rPr lang="ru-RU" altLang="ru-RU" dirty="0"/>
              <a:t> Сатурном, Нептун, </a:t>
            </a:r>
            <a:r>
              <a:rPr lang="ru-RU" altLang="ru-RU" dirty="0" err="1"/>
              <a:t>можливо</a:t>
            </a:r>
            <a:r>
              <a:rPr lang="ru-RU" altLang="ru-RU" dirty="0"/>
              <a:t>, не </a:t>
            </a:r>
            <a:r>
              <a:rPr lang="ru-RU" altLang="ru-RU" dirty="0" err="1"/>
              <a:t>має</a:t>
            </a:r>
            <a:r>
              <a:rPr lang="ru-RU" altLang="ru-RU" dirty="0"/>
              <a:t> </a:t>
            </a:r>
            <a:r>
              <a:rPr lang="ru-RU" altLang="ru-RU" dirty="0" err="1"/>
              <a:t>чіткого</a:t>
            </a:r>
            <a:r>
              <a:rPr lang="ru-RU" altLang="ru-RU" dirty="0"/>
              <a:t> </a:t>
            </a:r>
            <a:r>
              <a:rPr lang="ru-RU" altLang="ru-RU" dirty="0" err="1"/>
              <a:t>внутрішнього</a:t>
            </a:r>
            <a:r>
              <a:rPr lang="ru-RU" altLang="ru-RU" dirty="0"/>
              <a:t> </a:t>
            </a:r>
            <a:r>
              <a:rPr lang="ru-RU" altLang="ru-RU" dirty="0" err="1"/>
              <a:t>розшарування</a:t>
            </a:r>
            <a:r>
              <a:rPr lang="ru-RU" altLang="ru-RU" dirty="0"/>
              <a:t>. Але </a:t>
            </a:r>
            <a:r>
              <a:rPr lang="ru-RU" altLang="ru-RU" dirty="0" err="1"/>
              <a:t>найбільш</a:t>
            </a:r>
            <a:r>
              <a:rPr lang="ru-RU" altLang="ru-RU" dirty="0"/>
              <a:t> </a:t>
            </a:r>
            <a:r>
              <a:rPr lang="ru-RU" altLang="ru-RU" dirty="0" err="1"/>
              <a:t>вірогідно</a:t>
            </a:r>
            <a:r>
              <a:rPr lang="ru-RU" altLang="ru-RU" dirty="0"/>
              <a:t>, </a:t>
            </a:r>
            <a:r>
              <a:rPr lang="ru-RU" altLang="ru-RU" dirty="0" err="1"/>
              <a:t>що</a:t>
            </a:r>
            <a:r>
              <a:rPr lang="ru-RU" altLang="ru-RU" dirty="0"/>
              <a:t> у </a:t>
            </a:r>
            <a:r>
              <a:rPr lang="ru-RU" altLang="ru-RU" dirty="0" err="1"/>
              <a:t>нього</a:t>
            </a:r>
            <a:r>
              <a:rPr lang="ru-RU" altLang="ru-RU" dirty="0"/>
              <a:t> є </a:t>
            </a:r>
            <a:r>
              <a:rPr lang="ru-RU" altLang="ru-RU" dirty="0" err="1"/>
              <a:t>невелике</a:t>
            </a:r>
            <a:r>
              <a:rPr lang="ru-RU" altLang="ru-RU" dirty="0"/>
              <a:t> </a:t>
            </a:r>
            <a:r>
              <a:rPr lang="ru-RU" altLang="ru-RU" dirty="0" err="1"/>
              <a:t>тверде</a:t>
            </a:r>
            <a:r>
              <a:rPr lang="ru-RU" altLang="ru-RU" dirty="0"/>
              <a:t> ядро (</a:t>
            </a:r>
            <a:r>
              <a:rPr lang="ru-RU" altLang="ru-RU" dirty="0" err="1"/>
              <a:t>рівне</a:t>
            </a:r>
            <a:r>
              <a:rPr lang="ru-RU" altLang="ru-RU" dirty="0"/>
              <a:t> по </a:t>
            </a:r>
            <a:r>
              <a:rPr lang="ru-RU" altLang="ru-RU" dirty="0" err="1"/>
              <a:t>масі</a:t>
            </a:r>
            <a:r>
              <a:rPr lang="ru-RU" altLang="ru-RU" dirty="0"/>
              <a:t> </a:t>
            </a:r>
            <a:r>
              <a:rPr lang="ru-RU" altLang="ru-RU" dirty="0" err="1"/>
              <a:t>Землі</a:t>
            </a:r>
            <a:r>
              <a:rPr lang="ru-RU" altLang="ru-RU" dirty="0"/>
              <a:t>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1011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Нептун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 Нептуна —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здебільшого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водень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гелій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невеликою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домішкою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метану: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синій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колір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Нептуна є результатом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поглинання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червоного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атмосфері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газом, як на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Урані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атмосфері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Нептуна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виявлені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схожі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земними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полярними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сяйвами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5022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Нептун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Нептуна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супутників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великий, 3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середніх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9 маленьких.</a:t>
            </a:r>
          </a:p>
          <a:p>
            <a:pPr>
              <a:lnSpc>
                <a:spcPct val="9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Тритон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відкрито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Вільямом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Ласселем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о.Мальта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1846).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зоряну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величину і є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найбільшим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супутників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Нептуна.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Відстань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Нептуна 394700 км,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сидеричний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обертання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діб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 год. 3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діаметр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2707 км,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769 км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діаметра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Місяця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3,5 рази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єдиний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супутник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Сонячної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обертається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навколо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планети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протилежний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бік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обертання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самої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планети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навколо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9734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latin typeface="+mn-lt"/>
              </a:rPr>
              <a:t>Нептун</a:t>
            </a:r>
            <a:endParaRPr lang="ru-RU" i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розмірами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супутник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Нептуна -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Нереїда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відстань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Нептуна 6,2 млн. км,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діаметр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 км.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Нереїда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найвіддаленіший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супутник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Нептуна (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Вона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оберт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планети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360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Орбіта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Нереїди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витягнута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ексцентриситет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0,75.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відстань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супутника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планети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найменшу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Нереїду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1949 року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Джерардом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Койпером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(США).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001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>
            <a:normAutofit/>
          </a:bodyPr>
          <a:lstStyle/>
          <a:p>
            <a:r>
              <a:rPr lang="uk-UA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Кінець,дякую за увагу!</a:t>
            </a:r>
            <a:endParaRPr lang="ru-RU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417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4400" dirty="0"/>
              <a:t>Планети – гіганти.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altLang="ru-RU" dirty="0"/>
              <a:t> Вони мають великі розміри та маси, хоча їх середня густина незначна у порівнянні з планетами земної групи. Переважно планети-гіганти складаються з легких елементів — водню, гелію, а також деяких інших газів. </a:t>
            </a:r>
            <a:endParaRPr lang="ru-RU" alt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113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4000" dirty="0"/>
              <a:t>Планети – гіганти.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altLang="ru-RU" dirty="0"/>
              <a:t>Газоподібна атмосфера переходить в ядро з рідкого, а далі з твердого металічного водню.</a:t>
            </a:r>
          </a:p>
          <a:p>
            <a:r>
              <a:rPr lang="uk-UA" altLang="ru-RU" dirty="0"/>
              <a:t>Навколо планет-гігантів обертаються супутники різних розмірів. Один зі супутників Сатурна має атмосферу. Навколо планет цієї групи виявлені кільцеподібні утворення, які складаються з великої кількості частинок різних розмірів, що рухаються в площині екватора планет по коловим та еліптичним орбітам. Ширина кілець Сатурна приблизно 140 тисяч кілометрів, а товщина — не більша 1 км.</a:t>
            </a:r>
            <a:endParaRPr lang="ru-RU" alt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302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Юпітер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altLang="ru-RU" dirty="0"/>
              <a:t>Юпітер — найбільша планета Сонячної системи. Маса Юпітера та сила тяжіння на його поверхні відповідно у 318 та 2,5 рази перевищують земні показники.</a:t>
            </a:r>
            <a:endParaRPr lang="ru-RU" altLang="ru-RU" dirty="0"/>
          </a:p>
          <a:p>
            <a:endParaRPr lang="ru-RU" dirty="0"/>
          </a:p>
        </p:txBody>
      </p:sp>
      <p:pic>
        <p:nvPicPr>
          <p:cNvPr id="1026" name="Picture 2" descr="C:\Users\White\Downloads\Юпите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338976"/>
            <a:ext cx="6840760" cy="323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0492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Юпітер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altLang="ru-RU" dirty="0"/>
              <a:t> Спостерігаючи за Юпітером у телескоп, можна помітити світлі та темні смуги, що йдуть паралельно екватору. Вони мають хмарову природу і відносно стійкі протягом днів та тижнів, але змінюються протягом років. Для Юпітера властивий стійкий тип атмосферної циркуляції.</a:t>
            </a:r>
            <a:endParaRPr lang="ru-RU" alt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455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Юпітер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altLang="ru-RU" dirty="0"/>
              <a:t>У 1831 році в південній півкулі Юпітера було виявлено Велику Червону Пляму. Червона Пляма — потужний антициклон, що обертається проти годинникової стрілки. Виникнення Червоної Плями пов'язане з різною швидкістю руху атмосферних мас, між якими вона знаходиться. Маси, розташовані вище, рухаються проти годинникової стрілки повільніше, ніж ті, що знаходяться нижче.</a:t>
            </a:r>
            <a:r>
              <a:rPr lang="ru-RU" alt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0499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Юпітер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altLang="ru-RU" dirty="0"/>
              <a:t>З усіх наявних супутників Юпітера чотири були відкриті Г.Галілеєм у 1610 р. і названі ним: </a:t>
            </a:r>
            <a:r>
              <a:rPr lang="uk-UA" altLang="ru-RU" dirty="0" err="1"/>
              <a:t>Іо</a:t>
            </a:r>
            <a:r>
              <a:rPr lang="uk-UA" altLang="ru-RU" dirty="0"/>
              <a:t>, Європа, </a:t>
            </a:r>
            <a:r>
              <a:rPr lang="uk-UA" altLang="ru-RU" dirty="0" err="1"/>
              <a:t>Ганімед</a:t>
            </a:r>
            <a:r>
              <a:rPr lang="uk-UA" altLang="ru-RU" dirty="0"/>
              <a:t>, </a:t>
            </a:r>
            <a:r>
              <a:rPr lang="uk-UA" altLang="ru-RU" dirty="0" err="1"/>
              <a:t>Каллісто</a:t>
            </a:r>
            <a:r>
              <a:rPr lang="uk-UA" altLang="ru-RU" dirty="0"/>
              <a:t>. На </a:t>
            </a:r>
            <a:r>
              <a:rPr lang="uk-UA" altLang="ru-RU" dirty="0" err="1"/>
              <a:t>Іо</a:t>
            </a:r>
            <a:r>
              <a:rPr lang="uk-UA" altLang="ru-RU" dirty="0"/>
              <a:t> виявленні діючі вулкани. Поверхня Європи вкрита мережею тріщин різної глибини. Один з боків </a:t>
            </a:r>
            <a:r>
              <a:rPr lang="uk-UA" altLang="ru-RU" dirty="0" err="1"/>
              <a:t>Каллісто</a:t>
            </a:r>
            <a:r>
              <a:rPr lang="uk-UA" altLang="ru-RU" dirty="0"/>
              <a:t> вкритий кратерами, вік яких становить біля 4 </a:t>
            </a:r>
            <a:r>
              <a:rPr lang="uk-UA" altLang="ru-RU" dirty="0" err="1"/>
              <a:t>млрд</a:t>
            </a:r>
            <a:r>
              <a:rPr lang="uk-UA" altLang="ru-RU" dirty="0"/>
              <a:t> років і які виникли внаслідок потужного метеоритного бомбардування на ранньому етапі існування Сонячної системи.</a:t>
            </a:r>
            <a:endParaRPr lang="ru-RU" alt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0053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Юпітер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altLang="ru-RU" dirty="0" err="1"/>
              <a:t>Ганімед</a:t>
            </a:r>
            <a:r>
              <a:rPr lang="uk-UA" altLang="ru-RU" dirty="0"/>
              <a:t> — найбільший супутник не лише Юпітера, а й узагалі в Сонячній системі. </a:t>
            </a:r>
            <a:r>
              <a:rPr lang="uk-UA" altLang="ru-RU" dirty="0" err="1"/>
              <a:t>Ввважають</a:t>
            </a:r>
            <a:r>
              <a:rPr lang="uk-UA" altLang="ru-RU" dirty="0"/>
              <a:t>, що він у значній мірі складається з води або льоду. Поверхня супутника відбиває близько 40 % сонячного світла і її температура становить 140 К. </a:t>
            </a:r>
          </a:p>
          <a:p>
            <a:r>
              <a:rPr lang="uk-UA" altLang="ru-RU" dirty="0" err="1"/>
              <a:t>Іо</a:t>
            </a:r>
            <a:r>
              <a:rPr lang="uk-UA" altLang="ru-RU" dirty="0"/>
              <a:t> — супутник Юпітера, на якому космічними станціями "</a:t>
            </a:r>
            <a:r>
              <a:rPr lang="uk-UA" altLang="ru-RU" dirty="0" err="1"/>
              <a:t>Вояджер</a:t>
            </a:r>
            <a:r>
              <a:rPr lang="uk-UA" altLang="ru-RU" dirty="0"/>
              <a:t>" виявлено діючі вулкани. Тим самим було підтверджено відповідну гіпотезу відомого українського астронома С.К.</a:t>
            </a:r>
            <a:r>
              <a:rPr lang="uk-UA" altLang="ru-RU" dirty="0" err="1"/>
              <a:t>Всехсвятського</a:t>
            </a:r>
            <a:r>
              <a:rPr lang="uk-UA" altLang="ru-RU" dirty="0"/>
              <a:t>.</a:t>
            </a:r>
          </a:p>
          <a:p>
            <a:r>
              <a:rPr lang="uk-UA" altLang="ru-RU" dirty="0"/>
              <a:t>Європа — супутник Юпітера, на думку астрономів, вкритий відносно товстим шаром водяного льоду.</a:t>
            </a:r>
            <a:endParaRPr lang="ru-RU" alt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9426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</TotalTime>
  <Words>1373</Words>
  <Application>Microsoft Office PowerPoint</Application>
  <PresentationFormat>Экран (4:3)</PresentationFormat>
  <Paragraphs>64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Апекс</vt:lpstr>
      <vt:lpstr>Планети сонячної системи.</vt:lpstr>
      <vt:lpstr>Планети – гіганти.</vt:lpstr>
      <vt:lpstr>Планети – гіганти.</vt:lpstr>
      <vt:lpstr>Планети – гіганти.</vt:lpstr>
      <vt:lpstr>Юпітер</vt:lpstr>
      <vt:lpstr>Юпітер</vt:lpstr>
      <vt:lpstr>Юпітер</vt:lpstr>
      <vt:lpstr>Юпітер</vt:lpstr>
      <vt:lpstr>Юпітер</vt:lpstr>
      <vt:lpstr>Юпітер</vt:lpstr>
      <vt:lpstr>Сатурн</vt:lpstr>
      <vt:lpstr>Сатурн</vt:lpstr>
      <vt:lpstr>Сатурн</vt:lpstr>
      <vt:lpstr>Уран</vt:lpstr>
      <vt:lpstr>Уран</vt:lpstr>
      <vt:lpstr>Уран</vt:lpstr>
      <vt:lpstr>Уран</vt:lpstr>
      <vt:lpstr>Уран</vt:lpstr>
      <vt:lpstr>Нептун</vt:lpstr>
      <vt:lpstr>Нептун</vt:lpstr>
      <vt:lpstr>Нептун</vt:lpstr>
      <vt:lpstr>Нептун</vt:lpstr>
      <vt:lpstr>Нептун</vt:lpstr>
      <vt:lpstr>Нептун</vt:lpstr>
      <vt:lpstr>Нептун</vt:lpstr>
      <vt:lpstr>Кінець,дякую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Планети сонячної системи.</dc:title>
  <dc:creator>White</dc:creator>
  <cp:lastModifiedBy>White</cp:lastModifiedBy>
  <cp:revision>3</cp:revision>
  <dcterms:created xsi:type="dcterms:W3CDTF">2014-11-05T22:15:31Z</dcterms:created>
  <dcterms:modified xsi:type="dcterms:W3CDTF">2014-11-05T22:42:42Z</dcterms:modified>
</cp:coreProperties>
</file>