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3" r:id="rId3"/>
    <p:sldId id="257" r:id="rId4"/>
    <p:sldId id="265" r:id="rId5"/>
    <p:sldId id="264" r:id="rId6"/>
    <p:sldId id="259" r:id="rId7"/>
    <p:sldId id="260" r:id="rId8"/>
    <p:sldId id="258" r:id="rId9"/>
    <p:sldId id="261" r:id="rId10"/>
    <p:sldId id="262"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6" d="100"/>
          <a:sy n="86" d="100"/>
        </p:scale>
        <p:origin x="-78" y="-19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8692D4C8-6528-43D0-810B-39441B69196A}" type="datetimeFigureOut">
              <a:rPr lang="ru-RU" smtClean="0"/>
              <a:t>02.12.2012</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29E0BB89-F686-4270-AD28-B76356245F8F}" type="slidenum">
              <a:rPr lang="ru-RU" smtClean="0"/>
              <a:t>‹#›</a:t>
            </a:fld>
            <a:endParaRPr lang="ru-RU"/>
          </a:p>
        </p:txBody>
      </p:sp>
    </p:spTree>
  </p:cSld>
  <p:clrMapOvr>
    <a:masterClrMapping/>
  </p:clrMapOvr>
  <p:transition spd="med" advTm="0">
    <p:comb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692D4C8-6528-43D0-810B-39441B69196A}" type="datetimeFigureOut">
              <a:rPr lang="ru-RU" smtClean="0"/>
              <a:t>02.12.2012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E0BB89-F686-4270-AD28-B76356245F8F}" type="slidenum">
              <a:rPr lang="ru-RU" smtClean="0"/>
              <a:t>‹#›</a:t>
            </a:fld>
            <a:endParaRPr lang="ru-RU"/>
          </a:p>
        </p:txBody>
      </p:sp>
    </p:spTree>
  </p:cSld>
  <p:clrMapOvr>
    <a:masterClrMapping/>
  </p:clrMapOvr>
  <p:transition spd="med" advTm="0">
    <p:comb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8692D4C8-6528-43D0-810B-39441B69196A}" type="datetimeFigureOut">
              <a:rPr lang="ru-RU" smtClean="0"/>
              <a:t>02.12.2012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E0BB89-F686-4270-AD28-B76356245F8F}" type="slidenum">
              <a:rPr lang="ru-RU" smtClean="0"/>
              <a:t>‹#›</a:t>
            </a:fld>
            <a:endParaRPr lang="ru-RU"/>
          </a:p>
        </p:txBody>
      </p:sp>
    </p:spTree>
  </p:cSld>
  <p:clrMapOvr>
    <a:masterClrMapping/>
  </p:clrMapOvr>
  <p:transition spd="med" advTm="0">
    <p:comb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8692D4C8-6528-43D0-810B-39441B69196A}" type="datetimeFigureOut">
              <a:rPr lang="ru-RU" smtClean="0"/>
              <a:t>02.12.2012</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29E0BB89-F686-4270-AD28-B76356245F8F}" type="slidenum">
              <a:rPr lang="ru-RU" smtClean="0"/>
              <a:t>‹#›</a:t>
            </a:fld>
            <a:endParaRPr lang="ru-RU"/>
          </a:p>
        </p:txBody>
      </p:sp>
    </p:spTree>
  </p:cSld>
  <p:clrMapOvr>
    <a:masterClrMapping/>
  </p:clrMapOvr>
  <p:transition spd="med" advTm="0">
    <p:comb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8692D4C8-6528-43D0-810B-39441B69196A}" type="datetimeFigureOut">
              <a:rPr lang="ru-RU" smtClean="0"/>
              <a:t>02.12.2012</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29E0BB89-F686-4270-AD28-B76356245F8F}" type="slidenum">
              <a:rPr lang="ru-RU" smtClean="0"/>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transition spd="med" advTm="0">
    <p:comb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8692D4C8-6528-43D0-810B-39441B69196A}" type="datetimeFigureOut">
              <a:rPr lang="ru-RU" smtClean="0"/>
              <a:t>02.12.2012</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29E0BB89-F686-4270-AD28-B76356245F8F}" type="slidenum">
              <a:rPr lang="ru-RU" smtClean="0"/>
              <a:t>‹#›</a:t>
            </a:fld>
            <a:endParaRPr lang="ru-RU"/>
          </a:p>
        </p:txBody>
      </p:sp>
    </p:spTree>
  </p:cSld>
  <p:clrMapOvr>
    <a:masterClrMapping/>
  </p:clrMapOvr>
  <p:transition spd="med" advTm="0">
    <p:comb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8692D4C8-6528-43D0-810B-39441B69196A}" type="datetimeFigureOut">
              <a:rPr lang="ru-RU" smtClean="0"/>
              <a:t>02.12.2012</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29E0BB89-F686-4270-AD28-B76356245F8F}"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transition spd="med" advTm="0">
    <p:comb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8692D4C8-6528-43D0-810B-39441B69196A}" type="datetimeFigureOut">
              <a:rPr lang="ru-RU" smtClean="0"/>
              <a:t>02.12.2012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9E0BB89-F686-4270-AD28-B76356245F8F}" type="slidenum">
              <a:rPr lang="ru-RU" smtClean="0"/>
              <a:t>‹#›</a:t>
            </a:fld>
            <a:endParaRPr lang="ru-RU"/>
          </a:p>
        </p:txBody>
      </p:sp>
    </p:spTree>
  </p:cSld>
  <p:clrMapOvr>
    <a:masterClrMapping/>
  </p:clrMapOvr>
  <p:transition spd="med" advTm="0">
    <p:comb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8692D4C8-6528-43D0-810B-39441B69196A}" type="datetimeFigureOut">
              <a:rPr lang="ru-RU" smtClean="0"/>
              <a:t>02.12.2012</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29E0BB89-F686-4270-AD28-B76356245F8F}" type="slidenum">
              <a:rPr lang="ru-RU" smtClean="0"/>
              <a:t>‹#›</a:t>
            </a:fld>
            <a:endParaRPr lang="ru-RU"/>
          </a:p>
        </p:txBody>
      </p:sp>
    </p:spTree>
  </p:cSld>
  <p:clrMapOvr>
    <a:masterClrMapping/>
  </p:clrMapOvr>
  <p:transition spd="med" advTm="0">
    <p:comb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8692D4C8-6528-43D0-810B-39441B69196A}" type="datetimeFigureOut">
              <a:rPr lang="ru-RU" smtClean="0"/>
              <a:t>02.12.2012</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29E0BB89-F686-4270-AD28-B76356245F8F}"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transition spd="med" advTm="0">
    <p:comb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8692D4C8-6528-43D0-810B-39441B69196A}" type="datetimeFigureOut">
              <a:rPr lang="ru-RU" smtClean="0"/>
              <a:t>02.12.2012</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29E0BB89-F686-4270-AD28-B76356245F8F}"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transition spd="med" advTm="0">
    <p:comb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8692D4C8-6528-43D0-810B-39441B69196A}" type="datetimeFigureOut">
              <a:rPr lang="ru-RU" smtClean="0"/>
              <a:t>02.12.2012</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29E0BB89-F686-4270-AD28-B76356245F8F}"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advTm="0">
    <p:comb dir="vert"/>
  </p:transition>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785794"/>
            <a:ext cx="8062912" cy="1470025"/>
          </a:xfrm>
        </p:spPr>
        <p:txBody>
          <a:bodyPr>
            <a:noAutofit/>
          </a:bodyPr>
          <a:lstStyle/>
          <a:p>
            <a:pPr algn="ctr"/>
            <a:r>
              <a:rPr lang="en-US" sz="9600" b="1" dirty="0" smtClean="0"/>
              <a:t>GLASGOW </a:t>
            </a:r>
            <a:endParaRPr lang="ru-RU" sz="9600" dirty="0"/>
          </a:p>
        </p:txBody>
      </p:sp>
      <p:pic>
        <p:nvPicPr>
          <p:cNvPr id="1028" name="Picture 4" descr="C:\Users\Olya\Desktop\tumblr_lwue26adhh1r6y8yvo1_500.jpg"/>
          <p:cNvPicPr>
            <a:picLocks noChangeAspect="1" noChangeArrowheads="1"/>
          </p:cNvPicPr>
          <p:nvPr/>
        </p:nvPicPr>
        <p:blipFill>
          <a:blip r:embed="rId2"/>
          <a:srcRect/>
          <a:stretch>
            <a:fillRect/>
          </a:stretch>
        </p:blipFill>
        <p:spPr bwMode="auto">
          <a:xfrm>
            <a:off x="1428728" y="2143116"/>
            <a:ext cx="6350000" cy="4483100"/>
          </a:xfrm>
          <a:prstGeom prst="rect">
            <a:avLst/>
          </a:prstGeom>
          <a:noFill/>
        </p:spPr>
      </p:pic>
    </p:spTree>
  </p:cSld>
  <p:clrMapOvr>
    <a:masterClrMapping/>
  </p:clrMapOvr>
  <p:transition spd="med" advTm="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Olya\Desktop\Templeton2.jpg"/>
          <p:cNvPicPr>
            <a:picLocks noChangeAspect="1" noChangeArrowheads="1"/>
          </p:cNvPicPr>
          <p:nvPr/>
        </p:nvPicPr>
        <p:blipFill>
          <a:blip r:embed="rId2"/>
          <a:srcRect/>
          <a:stretch>
            <a:fillRect/>
          </a:stretch>
        </p:blipFill>
        <p:spPr bwMode="auto">
          <a:xfrm>
            <a:off x="285720" y="142852"/>
            <a:ext cx="3987237" cy="3000396"/>
          </a:xfrm>
          <a:prstGeom prst="rect">
            <a:avLst/>
          </a:prstGeom>
          <a:noFill/>
        </p:spPr>
      </p:pic>
      <p:sp>
        <p:nvSpPr>
          <p:cNvPr id="7" name="TextBox 6"/>
          <p:cNvSpPr txBox="1"/>
          <p:nvPr/>
        </p:nvSpPr>
        <p:spPr>
          <a:xfrm>
            <a:off x="0" y="3143248"/>
            <a:ext cx="4143404" cy="369332"/>
          </a:xfrm>
          <a:prstGeom prst="rect">
            <a:avLst/>
          </a:prstGeom>
          <a:noFill/>
        </p:spPr>
        <p:txBody>
          <a:bodyPr wrap="square" rtlCol="0">
            <a:spAutoFit/>
          </a:bodyPr>
          <a:lstStyle/>
          <a:p>
            <a:r>
              <a:rPr lang="en-US" dirty="0" smtClean="0"/>
              <a:t>      Glasgow’s carpet factory (1892)</a:t>
            </a:r>
            <a:endParaRPr lang="ru-RU" dirty="0"/>
          </a:p>
        </p:txBody>
      </p:sp>
      <p:pic>
        <p:nvPicPr>
          <p:cNvPr id="6147" name="Picture 3" descr="C:\Users\Olya\Desktop\800px-Glasgow_map_1878.png"/>
          <p:cNvPicPr>
            <a:picLocks noChangeAspect="1" noChangeArrowheads="1"/>
          </p:cNvPicPr>
          <p:nvPr/>
        </p:nvPicPr>
        <p:blipFill>
          <a:blip r:embed="rId3"/>
          <a:srcRect/>
          <a:stretch>
            <a:fillRect/>
          </a:stretch>
        </p:blipFill>
        <p:spPr bwMode="auto">
          <a:xfrm>
            <a:off x="4572000" y="142852"/>
            <a:ext cx="4286280" cy="3000396"/>
          </a:xfrm>
          <a:prstGeom prst="rect">
            <a:avLst/>
          </a:prstGeom>
          <a:noFill/>
        </p:spPr>
      </p:pic>
      <p:sp>
        <p:nvSpPr>
          <p:cNvPr id="9" name="TextBox 8"/>
          <p:cNvSpPr txBox="1"/>
          <p:nvPr/>
        </p:nvSpPr>
        <p:spPr>
          <a:xfrm>
            <a:off x="4714876" y="3143248"/>
            <a:ext cx="4071966" cy="369332"/>
          </a:xfrm>
          <a:prstGeom prst="rect">
            <a:avLst/>
          </a:prstGeom>
          <a:noFill/>
        </p:spPr>
        <p:txBody>
          <a:bodyPr wrap="square" rtlCol="0">
            <a:spAutoFit/>
          </a:bodyPr>
          <a:lstStyle/>
          <a:p>
            <a:r>
              <a:rPr lang="en-US" b="1" dirty="0" smtClean="0"/>
              <a:t>           </a:t>
            </a:r>
            <a:r>
              <a:rPr lang="en-US" dirty="0" smtClean="0"/>
              <a:t>Glasgow map in 1878</a:t>
            </a:r>
            <a:endParaRPr lang="en-US" dirty="0"/>
          </a:p>
        </p:txBody>
      </p:sp>
      <p:pic>
        <p:nvPicPr>
          <p:cNvPr id="6148" name="Picture 4" descr="C:\Users\Olya\Desktop\800px-Glasgow-George-Square.jpg"/>
          <p:cNvPicPr>
            <a:picLocks noChangeAspect="1" noChangeArrowheads="1"/>
          </p:cNvPicPr>
          <p:nvPr/>
        </p:nvPicPr>
        <p:blipFill>
          <a:blip r:embed="rId4"/>
          <a:srcRect/>
          <a:stretch>
            <a:fillRect/>
          </a:stretch>
        </p:blipFill>
        <p:spPr bwMode="auto">
          <a:xfrm>
            <a:off x="285720" y="3500438"/>
            <a:ext cx="4000528" cy="2853055"/>
          </a:xfrm>
          <a:prstGeom prst="rect">
            <a:avLst/>
          </a:prstGeom>
          <a:noFill/>
        </p:spPr>
      </p:pic>
      <p:sp>
        <p:nvSpPr>
          <p:cNvPr id="12" name="TextBox 11"/>
          <p:cNvSpPr txBox="1"/>
          <p:nvPr/>
        </p:nvSpPr>
        <p:spPr>
          <a:xfrm>
            <a:off x="285720" y="6429396"/>
            <a:ext cx="3786214" cy="369332"/>
          </a:xfrm>
          <a:prstGeom prst="rect">
            <a:avLst/>
          </a:prstGeom>
          <a:noFill/>
        </p:spPr>
        <p:txBody>
          <a:bodyPr wrap="square" rtlCol="0">
            <a:spAutoFit/>
          </a:bodyPr>
          <a:lstStyle/>
          <a:p>
            <a:r>
              <a:rPr lang="en-US" dirty="0" smtClean="0"/>
              <a:t> Glasgow-George-Square (1900)</a:t>
            </a:r>
            <a:endParaRPr lang="en-US" dirty="0"/>
          </a:p>
        </p:txBody>
      </p:sp>
      <p:pic>
        <p:nvPicPr>
          <p:cNvPr id="6149" name="Picture 5" descr="C:\Users\Olya\Desktop\800px-Glasgow_Science_Centre.jpg"/>
          <p:cNvPicPr>
            <a:picLocks noChangeAspect="1" noChangeArrowheads="1"/>
          </p:cNvPicPr>
          <p:nvPr/>
        </p:nvPicPr>
        <p:blipFill>
          <a:blip r:embed="rId5"/>
          <a:srcRect/>
          <a:stretch>
            <a:fillRect/>
          </a:stretch>
        </p:blipFill>
        <p:spPr bwMode="auto">
          <a:xfrm>
            <a:off x="4572000" y="3500437"/>
            <a:ext cx="4286280" cy="2857521"/>
          </a:xfrm>
          <a:prstGeom prst="rect">
            <a:avLst/>
          </a:prstGeom>
          <a:noFill/>
        </p:spPr>
      </p:pic>
      <p:sp>
        <p:nvSpPr>
          <p:cNvPr id="14" name="TextBox 13"/>
          <p:cNvSpPr txBox="1"/>
          <p:nvPr/>
        </p:nvSpPr>
        <p:spPr>
          <a:xfrm>
            <a:off x="4714844" y="6488668"/>
            <a:ext cx="4429156" cy="369332"/>
          </a:xfrm>
          <a:prstGeom prst="rect">
            <a:avLst/>
          </a:prstGeom>
          <a:noFill/>
        </p:spPr>
        <p:txBody>
          <a:bodyPr wrap="square" rtlCol="0">
            <a:spAutoFit/>
          </a:bodyPr>
          <a:lstStyle/>
          <a:p>
            <a:r>
              <a:rPr lang="en-US" dirty="0" smtClean="0"/>
              <a:t>Glasgow Science Centre (1990)</a:t>
            </a:r>
            <a:endParaRPr lang="en-US" dirty="0"/>
          </a:p>
        </p:txBody>
      </p:sp>
    </p:spTree>
  </p:cSld>
  <p:clrMapOvr>
    <a:masterClrMapping/>
  </p:clrMapOvr>
  <p:transition spd="med" advTm="0">
    <p:pull dir="l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Olya\Desktop\1350px-Eastern_Glasgow_From_Queens_Park.jpg"/>
          <p:cNvPicPr>
            <a:picLocks noChangeAspect="1" noChangeArrowheads="1"/>
          </p:cNvPicPr>
          <p:nvPr/>
        </p:nvPicPr>
        <p:blipFill>
          <a:blip r:embed="rId2"/>
          <a:srcRect/>
          <a:stretch>
            <a:fillRect/>
          </a:stretch>
        </p:blipFill>
        <p:spPr bwMode="auto">
          <a:xfrm>
            <a:off x="428596" y="1071546"/>
            <a:ext cx="8456898" cy="1571636"/>
          </a:xfrm>
          <a:prstGeom prst="rect">
            <a:avLst/>
          </a:prstGeom>
          <a:noFill/>
        </p:spPr>
      </p:pic>
      <p:pic>
        <p:nvPicPr>
          <p:cNvPr id="9219" name="Picture 3" descr="C:\Users\Olya\Desktop\450px-Tolbooth_Steeple.jpg"/>
          <p:cNvPicPr>
            <a:picLocks noChangeAspect="1" noChangeArrowheads="1"/>
          </p:cNvPicPr>
          <p:nvPr/>
        </p:nvPicPr>
        <p:blipFill>
          <a:blip r:embed="rId3"/>
          <a:srcRect/>
          <a:stretch>
            <a:fillRect/>
          </a:stretch>
        </p:blipFill>
        <p:spPr bwMode="auto">
          <a:xfrm>
            <a:off x="214282" y="2928934"/>
            <a:ext cx="2415770" cy="3357586"/>
          </a:xfrm>
          <a:prstGeom prst="rect">
            <a:avLst/>
          </a:prstGeom>
          <a:noFill/>
        </p:spPr>
      </p:pic>
      <p:sp>
        <p:nvSpPr>
          <p:cNvPr id="7" name="TextBox 6"/>
          <p:cNvSpPr txBox="1"/>
          <p:nvPr/>
        </p:nvSpPr>
        <p:spPr>
          <a:xfrm>
            <a:off x="357158" y="6286520"/>
            <a:ext cx="2428892" cy="369332"/>
          </a:xfrm>
          <a:prstGeom prst="rect">
            <a:avLst/>
          </a:prstGeom>
          <a:noFill/>
        </p:spPr>
        <p:txBody>
          <a:bodyPr wrap="square" rtlCol="0">
            <a:spAutoFit/>
          </a:bodyPr>
          <a:lstStyle/>
          <a:p>
            <a:r>
              <a:rPr lang="en-US" b="1" dirty="0" smtClean="0"/>
              <a:t>  </a:t>
            </a:r>
            <a:r>
              <a:rPr lang="en-US" b="1" dirty="0" err="1" smtClean="0"/>
              <a:t>Tolbooth</a:t>
            </a:r>
            <a:r>
              <a:rPr lang="en-US" b="1" dirty="0" smtClean="0"/>
              <a:t> Steeple</a:t>
            </a:r>
            <a:endParaRPr lang="en-US" b="1" dirty="0"/>
          </a:p>
        </p:txBody>
      </p:sp>
      <p:pic>
        <p:nvPicPr>
          <p:cNvPr id="9220" name="Picture 4" descr="C:\Users\Olya\Desktop\Wfm_glasgow_necropolis.jpg"/>
          <p:cNvPicPr>
            <a:picLocks noChangeAspect="1" noChangeArrowheads="1"/>
          </p:cNvPicPr>
          <p:nvPr/>
        </p:nvPicPr>
        <p:blipFill>
          <a:blip r:embed="rId4" cstate="print"/>
          <a:srcRect/>
          <a:stretch>
            <a:fillRect/>
          </a:stretch>
        </p:blipFill>
        <p:spPr bwMode="auto">
          <a:xfrm>
            <a:off x="2928926" y="2928934"/>
            <a:ext cx="3246089" cy="2428892"/>
          </a:xfrm>
          <a:prstGeom prst="rect">
            <a:avLst/>
          </a:prstGeom>
          <a:noFill/>
        </p:spPr>
      </p:pic>
      <p:pic>
        <p:nvPicPr>
          <p:cNvPr id="9221" name="Picture 5" descr="C:\Users\Olya\Desktop\450px-Inside_of_Kibble_Palace_2.jpg"/>
          <p:cNvPicPr>
            <a:picLocks noChangeAspect="1" noChangeArrowheads="1"/>
          </p:cNvPicPr>
          <p:nvPr/>
        </p:nvPicPr>
        <p:blipFill>
          <a:blip r:embed="rId5"/>
          <a:srcRect/>
          <a:stretch>
            <a:fillRect/>
          </a:stretch>
        </p:blipFill>
        <p:spPr bwMode="auto">
          <a:xfrm>
            <a:off x="6429388" y="2928934"/>
            <a:ext cx="2564603" cy="3419470"/>
          </a:xfrm>
          <a:prstGeom prst="rect">
            <a:avLst/>
          </a:prstGeom>
          <a:noFill/>
        </p:spPr>
      </p:pic>
      <p:sp>
        <p:nvSpPr>
          <p:cNvPr id="10" name="TextBox 9"/>
          <p:cNvSpPr txBox="1"/>
          <p:nvPr/>
        </p:nvSpPr>
        <p:spPr>
          <a:xfrm>
            <a:off x="3000364" y="5643578"/>
            <a:ext cx="3143272" cy="369332"/>
          </a:xfrm>
          <a:prstGeom prst="rect">
            <a:avLst/>
          </a:prstGeom>
          <a:noFill/>
        </p:spPr>
        <p:txBody>
          <a:bodyPr wrap="square" rtlCol="0">
            <a:spAutoFit/>
          </a:bodyPr>
          <a:lstStyle/>
          <a:p>
            <a:r>
              <a:rPr lang="en-US" b="1" dirty="0" smtClean="0"/>
              <a:t>     Glasgow necropolis</a:t>
            </a:r>
            <a:endParaRPr lang="en-US" b="1" dirty="0"/>
          </a:p>
        </p:txBody>
      </p:sp>
      <p:sp>
        <p:nvSpPr>
          <p:cNvPr id="11" name="TextBox 10"/>
          <p:cNvSpPr txBox="1"/>
          <p:nvPr/>
        </p:nvSpPr>
        <p:spPr>
          <a:xfrm>
            <a:off x="6429388" y="6429396"/>
            <a:ext cx="2714612" cy="369332"/>
          </a:xfrm>
          <a:prstGeom prst="rect">
            <a:avLst/>
          </a:prstGeom>
          <a:noFill/>
        </p:spPr>
        <p:txBody>
          <a:bodyPr wrap="square" rtlCol="0">
            <a:spAutoFit/>
          </a:bodyPr>
          <a:lstStyle/>
          <a:p>
            <a:r>
              <a:rPr lang="en-US" b="1" dirty="0" smtClean="0"/>
              <a:t>Inside of Kibble Palace</a:t>
            </a:r>
            <a:endParaRPr lang="en-US" b="1" dirty="0"/>
          </a:p>
        </p:txBody>
      </p:sp>
      <p:sp>
        <p:nvSpPr>
          <p:cNvPr id="12" name="TextBox 11"/>
          <p:cNvSpPr txBox="1"/>
          <p:nvPr/>
        </p:nvSpPr>
        <p:spPr>
          <a:xfrm>
            <a:off x="1643042" y="214290"/>
            <a:ext cx="6429420" cy="584775"/>
          </a:xfrm>
          <a:prstGeom prst="rect">
            <a:avLst/>
          </a:prstGeom>
          <a:noFill/>
        </p:spPr>
        <p:txBody>
          <a:bodyPr wrap="square" rtlCol="0">
            <a:spAutoFit/>
          </a:bodyPr>
          <a:lstStyle/>
          <a:p>
            <a:r>
              <a:rPr lang="en-US" dirty="0" smtClean="0"/>
              <a:t>             </a:t>
            </a:r>
            <a:r>
              <a:rPr lang="en-US" sz="3200" dirty="0" smtClean="0"/>
              <a:t>Panorama of Glasgow</a:t>
            </a:r>
            <a:endParaRPr lang="ru-RU" sz="3200" dirty="0"/>
          </a:p>
        </p:txBody>
      </p:sp>
    </p:spTree>
  </p:cSld>
  <p:clrMapOvr>
    <a:masterClrMapping/>
  </p:clrMapOvr>
  <p:transition spd="med" advTm="0">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r>
              <a:rPr lang="en-US" b="1" dirty="0" smtClean="0"/>
              <a:t>Geographic location</a:t>
            </a:r>
            <a:endParaRPr lang="ru-RU" b="1" dirty="0"/>
          </a:p>
        </p:txBody>
      </p:sp>
      <p:sp>
        <p:nvSpPr>
          <p:cNvPr id="3" name="Содержимое 2"/>
          <p:cNvSpPr>
            <a:spLocks noGrp="1"/>
          </p:cNvSpPr>
          <p:nvPr>
            <p:ph idx="1"/>
          </p:nvPr>
        </p:nvSpPr>
        <p:spPr/>
        <p:txBody>
          <a:bodyPr>
            <a:normAutofit/>
          </a:bodyPr>
          <a:lstStyle/>
          <a:p>
            <a:r>
              <a:rPr lang="en-US" sz="2400" dirty="0" smtClean="0"/>
              <a:t>Glasgow is located on the north-west of the UK, in the central part of the Central Scottish Lowlands to the northern highlands on the Clyde River, 32 km from its mouth. Altitude ranges between 70-200 m</a:t>
            </a:r>
            <a:endParaRPr lang="ru-RU" sz="2400" dirty="0"/>
          </a:p>
        </p:txBody>
      </p:sp>
      <p:pic>
        <p:nvPicPr>
          <p:cNvPr id="7170" name="Picture 2" descr="C:\Users\Olya\Desktop\588px-Glasgow_UK_location_map.svg.png"/>
          <p:cNvPicPr>
            <a:picLocks noChangeAspect="1" noChangeArrowheads="1"/>
          </p:cNvPicPr>
          <p:nvPr/>
        </p:nvPicPr>
        <p:blipFill>
          <a:blip r:embed="rId2"/>
          <a:srcRect/>
          <a:stretch>
            <a:fillRect/>
          </a:stretch>
        </p:blipFill>
        <p:spPr bwMode="auto">
          <a:xfrm>
            <a:off x="2714612" y="3500438"/>
            <a:ext cx="3019695" cy="3081321"/>
          </a:xfrm>
          <a:prstGeom prst="rect">
            <a:avLst/>
          </a:prstGeom>
          <a:noFill/>
        </p:spPr>
      </p:pic>
    </p:spTree>
  </p:cSld>
  <p:clrMapOvr>
    <a:masterClrMapping/>
  </p:clrMapOvr>
  <p:transition spd="med" advTm="0">
    <p:randomBa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r>
              <a:rPr lang="en-US" b="1" dirty="0" smtClean="0"/>
              <a:t>General information</a:t>
            </a:r>
            <a:endParaRPr lang="ru-RU" b="1" dirty="0"/>
          </a:p>
        </p:txBody>
      </p:sp>
      <p:sp>
        <p:nvSpPr>
          <p:cNvPr id="3" name="Содержимое 2"/>
          <p:cNvSpPr>
            <a:spLocks noGrp="1"/>
          </p:cNvSpPr>
          <p:nvPr>
            <p:ph idx="1"/>
          </p:nvPr>
        </p:nvSpPr>
        <p:spPr/>
        <p:txBody>
          <a:bodyPr/>
          <a:lstStyle/>
          <a:p>
            <a:r>
              <a:rPr lang="en-US" dirty="0" smtClean="0"/>
              <a:t>Area</a:t>
            </a:r>
            <a:r>
              <a:rPr lang="en-US" baseline="30000" dirty="0" smtClean="0"/>
              <a:t> </a:t>
            </a:r>
            <a:r>
              <a:rPr lang="en-US" dirty="0" smtClean="0"/>
              <a:t> 67.76 sq mi (175.5 km</a:t>
            </a:r>
            <a:r>
              <a:rPr lang="en-US" baseline="30000" dirty="0" smtClean="0"/>
              <a:t>2</a:t>
            </a:r>
            <a:r>
              <a:rPr lang="en-US" dirty="0" smtClean="0"/>
              <a:t>) </a:t>
            </a:r>
            <a:endParaRPr lang="en-US" dirty="0" smtClean="0"/>
          </a:p>
          <a:p>
            <a:r>
              <a:rPr lang="en-US" dirty="0" smtClean="0"/>
              <a:t>Population 598,830 </a:t>
            </a:r>
            <a:endParaRPr lang="en-US" dirty="0" smtClean="0"/>
          </a:p>
          <a:p>
            <a:r>
              <a:rPr lang="en-US" dirty="0" smtClean="0"/>
              <a:t>Country Scotland</a:t>
            </a:r>
            <a:endParaRPr lang="en-US" dirty="0" smtClean="0">
              <a:solidFill>
                <a:srgbClr val="FFFFFF"/>
              </a:solidFill>
            </a:endParaRPr>
          </a:p>
          <a:p>
            <a:r>
              <a:rPr lang="en-US" dirty="0" smtClean="0">
                <a:solidFill>
                  <a:srgbClr val="FFFFFF"/>
                </a:solidFill>
              </a:rPr>
              <a:t>Language </a:t>
            </a:r>
            <a:r>
              <a:rPr lang="en-US" dirty="0" smtClean="0">
                <a:solidFill>
                  <a:srgbClr val="FFFFFF"/>
                </a:solidFill>
              </a:rPr>
              <a:t>English, </a:t>
            </a:r>
            <a:r>
              <a:rPr lang="en-US" dirty="0" smtClean="0">
                <a:solidFill>
                  <a:srgbClr val="FFFFFF"/>
                </a:solidFill>
              </a:rPr>
              <a:t>Scots</a:t>
            </a:r>
          </a:p>
          <a:p>
            <a:r>
              <a:rPr lang="en-US" dirty="0" smtClean="0"/>
              <a:t>Sovereign</a:t>
            </a:r>
            <a:r>
              <a:rPr lang="en-US" dirty="0" smtClean="0"/>
              <a:t> state </a:t>
            </a:r>
            <a:r>
              <a:rPr lang="en-US" dirty="0" smtClean="0"/>
              <a:t>United </a:t>
            </a:r>
            <a:r>
              <a:rPr lang="en-US" dirty="0" smtClean="0"/>
              <a:t>Kingdom</a:t>
            </a:r>
            <a:endParaRPr lang="ru-RU" dirty="0">
              <a:solidFill>
                <a:srgbClr val="FFFFFF"/>
              </a:solidFill>
            </a:endParaRPr>
          </a:p>
        </p:txBody>
      </p:sp>
      <p:pic>
        <p:nvPicPr>
          <p:cNvPr id="2051" name="Picture 3" descr="C:\Users\Olya\Desktop\Glasgow.jpg"/>
          <p:cNvPicPr>
            <a:picLocks noChangeAspect="1" noChangeArrowheads="1"/>
          </p:cNvPicPr>
          <p:nvPr/>
        </p:nvPicPr>
        <p:blipFill>
          <a:blip r:embed="rId2" cstate="print"/>
          <a:srcRect/>
          <a:stretch>
            <a:fillRect/>
          </a:stretch>
        </p:blipFill>
        <p:spPr bwMode="auto">
          <a:xfrm>
            <a:off x="5929322" y="4714884"/>
            <a:ext cx="2732587" cy="2049440"/>
          </a:xfrm>
          <a:prstGeom prst="rect">
            <a:avLst/>
          </a:prstGeom>
          <a:noFill/>
        </p:spPr>
      </p:pic>
      <p:pic>
        <p:nvPicPr>
          <p:cNvPr id="2052" name="Picture 4" descr="C:\Users\Olya\Desktop\UniversityofGlasgow220100914013226.jpg"/>
          <p:cNvPicPr>
            <a:picLocks noChangeAspect="1" noChangeArrowheads="1"/>
          </p:cNvPicPr>
          <p:nvPr/>
        </p:nvPicPr>
        <p:blipFill>
          <a:blip r:embed="rId3"/>
          <a:srcRect/>
          <a:stretch>
            <a:fillRect/>
          </a:stretch>
        </p:blipFill>
        <p:spPr bwMode="auto">
          <a:xfrm>
            <a:off x="142844" y="4714884"/>
            <a:ext cx="2674159" cy="2017775"/>
          </a:xfrm>
          <a:prstGeom prst="rect">
            <a:avLst/>
          </a:prstGeom>
          <a:noFill/>
        </p:spPr>
      </p:pic>
      <p:pic>
        <p:nvPicPr>
          <p:cNvPr id="2053" name="Picture 5" descr="C:\Users\Olya\Desktop\glasgow_aerial_450x338.jpg"/>
          <p:cNvPicPr>
            <a:picLocks noChangeAspect="1" noChangeArrowheads="1"/>
          </p:cNvPicPr>
          <p:nvPr/>
        </p:nvPicPr>
        <p:blipFill>
          <a:blip r:embed="rId4"/>
          <a:srcRect/>
          <a:stretch>
            <a:fillRect/>
          </a:stretch>
        </p:blipFill>
        <p:spPr bwMode="auto">
          <a:xfrm>
            <a:off x="3000364" y="4714884"/>
            <a:ext cx="2603858" cy="1955786"/>
          </a:xfrm>
          <a:prstGeom prst="rect">
            <a:avLst/>
          </a:prstGeom>
          <a:noFill/>
        </p:spPr>
      </p:pic>
    </p:spTree>
  </p:cSld>
  <p:clrMapOvr>
    <a:masterClrMapping/>
  </p:clrMapOvr>
  <p:transition spd="med" advTm="0">
    <p:comb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     Administrative </a:t>
            </a:r>
            <a:r>
              <a:rPr lang="en-US" b="1" dirty="0" smtClean="0"/>
              <a:t>division</a:t>
            </a:r>
            <a:endParaRPr lang="ru-RU" b="1" dirty="0"/>
          </a:p>
        </p:txBody>
      </p:sp>
      <p:sp>
        <p:nvSpPr>
          <p:cNvPr id="3" name="Содержимое 2"/>
          <p:cNvSpPr>
            <a:spLocks noGrp="1"/>
          </p:cNvSpPr>
          <p:nvPr>
            <p:ph idx="1"/>
          </p:nvPr>
        </p:nvSpPr>
        <p:spPr/>
        <p:txBody>
          <a:bodyPr>
            <a:normAutofit/>
          </a:bodyPr>
          <a:lstStyle/>
          <a:p>
            <a:r>
              <a:rPr lang="en-US" sz="3200" dirty="0" smtClean="0"/>
              <a:t>Glasgow has 21 administrative districts, each of whom shall be 3 or 4 members of the City Council</a:t>
            </a:r>
            <a:r>
              <a:rPr lang="en-US" sz="3200" dirty="0" smtClean="0"/>
              <a:t>.</a:t>
            </a:r>
          </a:p>
        </p:txBody>
      </p:sp>
      <p:pic>
        <p:nvPicPr>
          <p:cNvPr id="8194" name="Picture 2" descr="C:\Users\Olya\Desktop\Безымянный.png"/>
          <p:cNvPicPr>
            <a:picLocks noChangeAspect="1" noChangeArrowheads="1"/>
          </p:cNvPicPr>
          <p:nvPr/>
        </p:nvPicPr>
        <p:blipFill>
          <a:blip r:embed="rId2"/>
          <a:srcRect/>
          <a:stretch>
            <a:fillRect/>
          </a:stretch>
        </p:blipFill>
        <p:spPr bwMode="auto">
          <a:xfrm>
            <a:off x="785786" y="3714752"/>
            <a:ext cx="7632876" cy="2786082"/>
          </a:xfrm>
          <a:prstGeom prst="rect">
            <a:avLst/>
          </a:prstGeom>
          <a:noFill/>
        </p:spPr>
      </p:pic>
    </p:spTree>
  </p:cSld>
  <p:clrMapOvr>
    <a:masterClrMapping/>
  </p:clrMapOvr>
  <p:transition spd="med" advTm="0">
    <p:comb/>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r>
              <a:rPr lang="en-US" b="1" dirty="0" smtClean="0"/>
              <a:t>Population</a:t>
            </a:r>
            <a:endParaRPr lang="ru-RU" b="1" dirty="0"/>
          </a:p>
        </p:txBody>
      </p:sp>
      <p:sp>
        <p:nvSpPr>
          <p:cNvPr id="3" name="Содержимое 2"/>
          <p:cNvSpPr>
            <a:spLocks noGrp="1"/>
          </p:cNvSpPr>
          <p:nvPr>
            <p:ph idx="1"/>
          </p:nvPr>
        </p:nvSpPr>
        <p:spPr/>
        <p:txBody>
          <a:bodyPr/>
          <a:lstStyle/>
          <a:p>
            <a:r>
              <a:rPr lang="en-US" dirty="0" smtClean="0"/>
              <a:t>According to the 2001 census, males constitute 47.07% of the population of Glasgow, and women 52.93%. The percentage of adult residents who are not married, are significantly higher than the average for Scotland, and is 40.98%. Percentage of residents who own Gaelic, is 0.94%.</a:t>
            </a:r>
            <a:endParaRPr lang="ru-RU" dirty="0"/>
          </a:p>
        </p:txBody>
      </p:sp>
    </p:spTree>
  </p:cSld>
  <p:clrMapOvr>
    <a:masterClrMapping/>
  </p:clrMapOvr>
  <p:transition spd="med" advTm="0">
    <p:split orient="ver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Olya\Desktop\Glasgow_Montage.png"/>
          <p:cNvPicPr>
            <a:picLocks noChangeAspect="1" noChangeArrowheads="1"/>
          </p:cNvPicPr>
          <p:nvPr/>
        </p:nvPicPr>
        <p:blipFill>
          <a:blip r:embed="rId2"/>
          <a:srcRect/>
          <a:stretch>
            <a:fillRect/>
          </a:stretch>
        </p:blipFill>
        <p:spPr bwMode="auto">
          <a:xfrm>
            <a:off x="500034" y="428604"/>
            <a:ext cx="4216405" cy="5882001"/>
          </a:xfrm>
          <a:prstGeom prst="rect">
            <a:avLst/>
          </a:prstGeom>
          <a:noFill/>
        </p:spPr>
      </p:pic>
      <p:pic>
        <p:nvPicPr>
          <p:cNvPr id="3075" name="Picture 3" descr="C:\Users\Olya\Desktop\the-tolbooth-steeple-glasgow.jpg"/>
          <p:cNvPicPr>
            <a:picLocks noChangeAspect="1" noChangeArrowheads="1"/>
          </p:cNvPicPr>
          <p:nvPr/>
        </p:nvPicPr>
        <p:blipFill>
          <a:blip r:embed="rId3" cstate="print"/>
          <a:srcRect/>
          <a:stretch>
            <a:fillRect/>
          </a:stretch>
        </p:blipFill>
        <p:spPr bwMode="auto">
          <a:xfrm>
            <a:off x="4929190" y="357166"/>
            <a:ext cx="4031810" cy="2928957"/>
          </a:xfrm>
          <a:prstGeom prst="rect">
            <a:avLst/>
          </a:prstGeom>
          <a:noFill/>
        </p:spPr>
      </p:pic>
      <p:pic>
        <p:nvPicPr>
          <p:cNvPr id="3076" name="Picture 4" descr="C:\Users\Olya\Desktop\skip-hire-glasgow.jpg"/>
          <p:cNvPicPr>
            <a:picLocks noChangeAspect="1" noChangeArrowheads="1"/>
          </p:cNvPicPr>
          <p:nvPr/>
        </p:nvPicPr>
        <p:blipFill>
          <a:blip r:embed="rId4"/>
          <a:srcRect/>
          <a:stretch>
            <a:fillRect/>
          </a:stretch>
        </p:blipFill>
        <p:spPr bwMode="auto">
          <a:xfrm>
            <a:off x="4929190" y="3500438"/>
            <a:ext cx="4013031" cy="2786082"/>
          </a:xfrm>
          <a:prstGeom prst="rect">
            <a:avLst/>
          </a:prstGeom>
          <a:noFill/>
        </p:spPr>
      </p:pic>
    </p:spTree>
  </p:cSld>
  <p:clrMapOvr>
    <a:masterClrMapping/>
  </p:clrMapOvr>
  <p:transition spd="med" advTm="0">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            </a:t>
            </a:r>
            <a:r>
              <a:rPr lang="en-US" b="1" dirty="0" smtClean="0"/>
              <a:t>Coat </a:t>
            </a:r>
            <a:r>
              <a:rPr lang="en-US" b="1" dirty="0" smtClean="0"/>
              <a:t>of arms</a:t>
            </a:r>
            <a:endParaRPr lang="ru-RU" b="1" dirty="0"/>
          </a:p>
        </p:txBody>
      </p:sp>
      <p:sp>
        <p:nvSpPr>
          <p:cNvPr id="3" name="Содержимое 2"/>
          <p:cNvSpPr>
            <a:spLocks noGrp="1"/>
          </p:cNvSpPr>
          <p:nvPr>
            <p:ph idx="1"/>
          </p:nvPr>
        </p:nvSpPr>
        <p:spPr/>
        <p:txBody>
          <a:bodyPr>
            <a:normAutofit/>
          </a:bodyPr>
          <a:lstStyle/>
          <a:p>
            <a:r>
              <a:rPr lang="en-US" sz="2000" dirty="0" smtClean="0"/>
              <a:t>Coat of arms was granted to the city by the Lord Lyon (head heraldic service Scotland) October 25, 1866. Symbols displayed on it, previously </a:t>
            </a:r>
            <a:r>
              <a:rPr lang="en-US" sz="2000" dirty="0" smtClean="0"/>
              <a:t>were used </a:t>
            </a:r>
            <a:r>
              <a:rPr lang="en-US" sz="2000" dirty="0" smtClean="0"/>
              <a:t>on the official seal of Glasgow and are directly related to the Life of St. </a:t>
            </a:r>
            <a:r>
              <a:rPr lang="en-US" sz="2000" dirty="0" err="1" smtClean="0"/>
              <a:t>Mungo</a:t>
            </a:r>
            <a:r>
              <a:rPr lang="en-US" sz="2000" dirty="0" smtClean="0"/>
              <a:t>, illustrating four miracles attributed to the patron of the </a:t>
            </a:r>
            <a:r>
              <a:rPr lang="en-US" sz="2000" dirty="0" smtClean="0"/>
              <a:t>city.</a:t>
            </a:r>
            <a:endParaRPr lang="ru-RU" sz="2000" dirty="0"/>
          </a:p>
        </p:txBody>
      </p:sp>
      <p:pic>
        <p:nvPicPr>
          <p:cNvPr id="4098" name="Picture 2" descr="C:\Users\Olya\Desktop\Glasgow_coat_of_arms_2.jpg"/>
          <p:cNvPicPr>
            <a:picLocks noChangeAspect="1" noChangeArrowheads="1"/>
          </p:cNvPicPr>
          <p:nvPr/>
        </p:nvPicPr>
        <p:blipFill>
          <a:blip r:embed="rId2"/>
          <a:srcRect/>
          <a:stretch>
            <a:fillRect/>
          </a:stretch>
        </p:blipFill>
        <p:spPr bwMode="auto">
          <a:xfrm>
            <a:off x="3214678" y="4214818"/>
            <a:ext cx="3346223" cy="2447725"/>
          </a:xfrm>
          <a:prstGeom prst="rect">
            <a:avLst/>
          </a:prstGeom>
          <a:noFill/>
        </p:spPr>
      </p:pic>
      <p:pic>
        <p:nvPicPr>
          <p:cNvPr id="4099" name="Picture 3" descr="C:\Users\Olya\Desktop\glasgow1866_city_coa_n11463.gif"/>
          <p:cNvPicPr>
            <a:picLocks noChangeAspect="1" noChangeArrowheads="1"/>
          </p:cNvPicPr>
          <p:nvPr/>
        </p:nvPicPr>
        <p:blipFill>
          <a:blip r:embed="rId3"/>
          <a:srcRect/>
          <a:stretch>
            <a:fillRect/>
          </a:stretch>
        </p:blipFill>
        <p:spPr bwMode="auto">
          <a:xfrm>
            <a:off x="6749777" y="3857628"/>
            <a:ext cx="2013239" cy="2657476"/>
          </a:xfrm>
          <a:prstGeom prst="rect">
            <a:avLst/>
          </a:prstGeom>
          <a:noFill/>
        </p:spPr>
      </p:pic>
      <p:pic>
        <p:nvPicPr>
          <p:cNvPr id="4100" name="Picture 4" descr="C:\Users\Olya\Desktop\coat-scotland-full.jpg"/>
          <p:cNvPicPr>
            <a:picLocks noChangeAspect="1" noChangeArrowheads="1"/>
          </p:cNvPicPr>
          <p:nvPr/>
        </p:nvPicPr>
        <p:blipFill>
          <a:blip r:embed="rId4"/>
          <a:srcRect/>
          <a:stretch>
            <a:fillRect/>
          </a:stretch>
        </p:blipFill>
        <p:spPr bwMode="auto">
          <a:xfrm>
            <a:off x="285720" y="3786190"/>
            <a:ext cx="2600325" cy="2857500"/>
          </a:xfrm>
          <a:prstGeom prst="rect">
            <a:avLst/>
          </a:prstGeom>
          <a:noFill/>
        </p:spPr>
      </p:pic>
    </p:spTree>
  </p:cSld>
  <p:clrMapOvr>
    <a:masterClrMapping/>
  </p:clrMapOvr>
  <p:transition spd="med" advTm="0">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                 HISTORY</a:t>
            </a:r>
            <a:endParaRPr lang="ru-RU" b="1" dirty="0"/>
          </a:p>
        </p:txBody>
      </p:sp>
      <p:sp>
        <p:nvSpPr>
          <p:cNvPr id="3" name="Содержимое 2"/>
          <p:cNvSpPr>
            <a:spLocks noGrp="1"/>
          </p:cNvSpPr>
          <p:nvPr>
            <p:ph idx="1"/>
          </p:nvPr>
        </p:nvSpPr>
        <p:spPr/>
        <p:txBody>
          <a:bodyPr>
            <a:normAutofit fontScale="77500" lnSpcReduction="20000"/>
          </a:bodyPr>
          <a:lstStyle/>
          <a:p>
            <a:r>
              <a:rPr lang="en-US" dirty="0" smtClean="0"/>
              <a:t>Founded in the middle of the VI century, in the Middle Ages, Glasgow was one of the important religious and educational centers in Scotland. </a:t>
            </a:r>
            <a:r>
              <a:rPr lang="en-US" dirty="0" smtClean="0"/>
              <a:t>In XVIII </a:t>
            </a:r>
            <a:r>
              <a:rPr lang="en-US" dirty="0" smtClean="0"/>
              <a:t>century industrial revolution turned it into one of the largest industrial centers in the UK (particularly in shipbuilding), and in the next century flowering of the city's economy took such proportions that Glasgow at that time was considered the second city of the Empire (after London). At the end of XX century, after experiencing the 1920 - 1970 crisis, which was a sharp decline in the population and the decline in living standards, the authorities of Glasgow, has been successfully carried out a number of programs aimed at cultural and economic regeneration of the city.</a:t>
            </a:r>
            <a:endParaRPr lang="ru-RU" dirty="0"/>
          </a:p>
        </p:txBody>
      </p:sp>
    </p:spTree>
  </p:cSld>
  <p:clrMapOvr>
    <a:masterClrMapping/>
  </p:clrMapOvr>
  <p:transition spd="med" advTm="0">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Olya\Desktop\444px-St._Mungos_Cathedral_1.jpg"/>
          <p:cNvPicPr>
            <a:picLocks noChangeAspect="1" noChangeArrowheads="1"/>
          </p:cNvPicPr>
          <p:nvPr/>
        </p:nvPicPr>
        <p:blipFill>
          <a:blip r:embed="rId2"/>
          <a:srcRect/>
          <a:stretch>
            <a:fillRect/>
          </a:stretch>
        </p:blipFill>
        <p:spPr bwMode="auto">
          <a:xfrm>
            <a:off x="214282" y="428604"/>
            <a:ext cx="4143404" cy="5599196"/>
          </a:xfrm>
          <a:prstGeom prst="rect">
            <a:avLst/>
          </a:prstGeom>
          <a:noFill/>
        </p:spPr>
      </p:pic>
      <p:sp>
        <p:nvSpPr>
          <p:cNvPr id="5" name="TextBox 4"/>
          <p:cNvSpPr txBox="1"/>
          <p:nvPr/>
        </p:nvSpPr>
        <p:spPr>
          <a:xfrm>
            <a:off x="285720" y="6072206"/>
            <a:ext cx="3286148" cy="369332"/>
          </a:xfrm>
          <a:prstGeom prst="rect">
            <a:avLst/>
          </a:prstGeom>
          <a:noFill/>
        </p:spPr>
        <p:txBody>
          <a:bodyPr wrap="square" rtlCol="0">
            <a:spAutoFit/>
          </a:bodyPr>
          <a:lstStyle/>
          <a:p>
            <a:r>
              <a:rPr lang="en-US" b="1" dirty="0" smtClean="0"/>
              <a:t>           St. </a:t>
            </a:r>
            <a:r>
              <a:rPr lang="en-US" b="1" dirty="0" err="1" smtClean="0"/>
              <a:t>Mungos</a:t>
            </a:r>
            <a:r>
              <a:rPr lang="en-US" b="1" dirty="0" smtClean="0"/>
              <a:t> Cathedral</a:t>
            </a:r>
            <a:endParaRPr lang="en-US" b="1" dirty="0"/>
          </a:p>
        </p:txBody>
      </p:sp>
      <p:pic>
        <p:nvPicPr>
          <p:cNvPr id="5123" name="Picture 3" descr="C:\Users\Olya\Desktop\Map_of_Glasgow_in_1776.jpg"/>
          <p:cNvPicPr>
            <a:picLocks noChangeAspect="1" noChangeArrowheads="1"/>
          </p:cNvPicPr>
          <p:nvPr/>
        </p:nvPicPr>
        <p:blipFill>
          <a:blip r:embed="rId3"/>
          <a:srcRect/>
          <a:stretch>
            <a:fillRect/>
          </a:stretch>
        </p:blipFill>
        <p:spPr bwMode="auto">
          <a:xfrm>
            <a:off x="4643438" y="428604"/>
            <a:ext cx="4214842" cy="5558157"/>
          </a:xfrm>
          <a:prstGeom prst="rect">
            <a:avLst/>
          </a:prstGeom>
          <a:noFill/>
        </p:spPr>
      </p:pic>
      <p:sp>
        <p:nvSpPr>
          <p:cNvPr id="7" name="TextBox 6"/>
          <p:cNvSpPr txBox="1"/>
          <p:nvPr/>
        </p:nvSpPr>
        <p:spPr>
          <a:xfrm>
            <a:off x="5357818" y="6072206"/>
            <a:ext cx="2857520" cy="369332"/>
          </a:xfrm>
          <a:prstGeom prst="rect">
            <a:avLst/>
          </a:prstGeom>
          <a:noFill/>
        </p:spPr>
        <p:txBody>
          <a:bodyPr wrap="square" rtlCol="0">
            <a:spAutoFit/>
          </a:bodyPr>
          <a:lstStyle/>
          <a:p>
            <a:r>
              <a:rPr lang="en-US" b="1" dirty="0" smtClean="0"/>
              <a:t>Map of Glasgow in 1776</a:t>
            </a:r>
            <a:endParaRPr lang="en-US" b="1" dirty="0"/>
          </a:p>
        </p:txBody>
      </p:sp>
    </p:spTree>
  </p:cSld>
  <p:clrMapOvr>
    <a:masterClrMapping/>
  </p:clrMapOvr>
  <p:transition spd="med" advTm="0">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70</TotalTime>
  <Words>371</Words>
  <Application>Microsoft Office PowerPoint</Application>
  <PresentationFormat>Экран (4:3)</PresentationFormat>
  <Paragraphs>27</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Яркая</vt:lpstr>
      <vt:lpstr>GLASGOW </vt:lpstr>
      <vt:lpstr>      Geographic location</vt:lpstr>
      <vt:lpstr>       General information</vt:lpstr>
      <vt:lpstr>     Administrative division</vt:lpstr>
      <vt:lpstr>               Population</vt:lpstr>
      <vt:lpstr>Слайд 6</vt:lpstr>
      <vt:lpstr>            Coat of arms</vt:lpstr>
      <vt:lpstr>                 HISTORY</vt:lpstr>
      <vt:lpstr>Слайд 9</vt:lpstr>
      <vt:lpstr>Слайд 10</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GLASGOW</dc:title>
  <dc:creator>Olya</dc:creator>
  <cp:lastModifiedBy>Olya</cp:lastModifiedBy>
  <cp:revision>8</cp:revision>
  <dcterms:created xsi:type="dcterms:W3CDTF">2012-12-02T14:51:31Z</dcterms:created>
  <dcterms:modified xsi:type="dcterms:W3CDTF">2012-12-02T16:02:19Z</dcterms:modified>
</cp:coreProperties>
</file>