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2B7F9F-AA62-4FF2-8DDF-2F0966E70371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246827-0C90-4DEF-95CB-E0CE2EC66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92696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smtClean="0"/>
              <a:t>Презентація з теми:</a:t>
            </a:r>
            <a:endParaRPr lang="uk-UA" sz="3200" dirty="0" smtClean="0"/>
          </a:p>
          <a:p>
            <a:pPr algn="ctr"/>
            <a:r>
              <a:rPr lang="uk-UA" sz="3200" dirty="0" err="1" smtClean="0"/>
              <a:t>“Змінні</a:t>
            </a:r>
            <a:r>
              <a:rPr lang="uk-UA" sz="3200" dirty="0" smtClean="0"/>
              <a:t> </a:t>
            </a:r>
            <a:r>
              <a:rPr lang="uk-UA" sz="3200" dirty="0" err="1" smtClean="0"/>
              <a:t>зорі”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24744"/>
            <a:ext cx="45365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500" b="1" u="sng" dirty="0"/>
              <a:t>Змі́нні зо́рі</a:t>
            </a:r>
            <a:r>
              <a:rPr lang="vi-VN" sz="1500" dirty="0"/>
              <a:t> — зорі, у яких спостерігається зміна блиску. Взагалі блиск будь-якої зірки тією чи іншою мірою змінюється із часом. Але змінними називають зорі, у яких зміна блиску було надійно зафіксовано на досягнутому рівні техніки спостереження. Для належності зірки до змінних досить, щоб її блиск зазнав змін хоча б одного разу.</a:t>
            </a:r>
          </a:p>
          <a:p>
            <a:r>
              <a:rPr lang="vi-VN" sz="1500" dirty="0"/>
              <a:t>Не слід плутати змінність зір із їх мерехтінням, яке відбувається через коливання земної атмосфери. Під час спостережень із космосу зірки не мерехтять.</a:t>
            </a:r>
          </a:p>
          <a:p>
            <a:r>
              <a:rPr lang="vi-VN" sz="1500" dirty="0"/>
              <a:t>Кількість відомих на сьогодні змінних зір дуже велика (понад 40 </a:t>
            </a:r>
            <a:r>
              <a:rPr lang="vi-VN" sz="1500" dirty="0" smtClean="0"/>
              <a:t>000). </a:t>
            </a:r>
            <a:r>
              <a:rPr lang="vi-VN" sz="1500" dirty="0"/>
              <a:t>Більше 15 000 зірок підозрюють у змінності, але вони ще не вивчені. Близько 3000 змінних зір відкрито у найближчих галактиках — Магелланових Хмарах та близько 700 — у Туманності Андромеди.</a:t>
            </a:r>
          </a:p>
          <a:p>
            <a:endParaRPr lang="ru-RU" dirty="0"/>
          </a:p>
        </p:txBody>
      </p:sp>
      <p:pic>
        <p:nvPicPr>
          <p:cNvPr id="1026" name="Picture 2" descr="Файл:T Tau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836712"/>
            <a:ext cx="3629025" cy="36290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47667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/>
              <a:t>Змінни</a:t>
            </a:r>
            <a:r>
              <a:rPr lang="uk-UA" sz="2400" dirty="0" smtClean="0"/>
              <a:t> зорі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7667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Каталоги змінних зір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948690"/>
            <a:ext cx="518457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/>
              <a:t>Перший список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(</a:t>
            </a:r>
            <a:r>
              <a:rPr lang="ru-RU" sz="1500" dirty="0" err="1"/>
              <a:t>що</a:t>
            </a:r>
            <a:r>
              <a:rPr lang="ru-RU" sz="1500" dirty="0"/>
              <a:t> став </a:t>
            </a:r>
            <a:r>
              <a:rPr lang="ru-RU" sz="1500" smtClean="0"/>
              <a:t>передтечею</a:t>
            </a:r>
            <a:r>
              <a:rPr lang="ru-RU" sz="1500" dirty="0" smtClean="0"/>
              <a:t> </a:t>
            </a:r>
            <a:r>
              <a:rPr lang="ru-RU" sz="1500" dirty="0" err="1"/>
              <a:t>майбутніх</a:t>
            </a:r>
            <a:r>
              <a:rPr lang="ru-RU" sz="1500" dirty="0"/>
              <a:t> </a:t>
            </a:r>
            <a:r>
              <a:rPr lang="ru-RU" sz="1500" dirty="0" err="1"/>
              <a:t>каталогів</a:t>
            </a:r>
            <a:r>
              <a:rPr lang="ru-RU" sz="1500" dirty="0"/>
              <a:t>) </a:t>
            </a:r>
            <a:r>
              <a:rPr lang="ru-RU" sz="1500" dirty="0" err="1"/>
              <a:t>склав</a:t>
            </a:r>
            <a:r>
              <a:rPr lang="ru-RU" sz="1500" dirty="0"/>
              <a:t> </a:t>
            </a:r>
            <a:r>
              <a:rPr lang="ru-RU" sz="1500" dirty="0" err="1"/>
              <a:t>англійський</a:t>
            </a:r>
            <a:r>
              <a:rPr lang="ru-RU" sz="1500" dirty="0"/>
              <a:t> астроном </a:t>
            </a:r>
            <a:r>
              <a:rPr lang="ru-RU" sz="1500" dirty="0" err="1"/>
              <a:t>Едуард</a:t>
            </a:r>
            <a:r>
              <a:rPr lang="ru-RU" sz="1500" dirty="0"/>
              <a:t> </a:t>
            </a:r>
            <a:r>
              <a:rPr lang="ru-RU" sz="1500" dirty="0" err="1"/>
              <a:t>Пігот</a:t>
            </a:r>
            <a:r>
              <a:rPr lang="ru-RU" sz="1500" dirty="0"/>
              <a:t> </a:t>
            </a:r>
            <a:r>
              <a:rPr lang="ru-RU" sz="1500" dirty="0" smtClean="0"/>
              <a:t>1786</a:t>
            </a:r>
            <a:r>
              <a:rPr lang="ru-RU" sz="1500" dirty="0"/>
              <a:t> року. До каталогу входило 12 </a:t>
            </a:r>
            <a:r>
              <a:rPr lang="ru-RU" sz="1500" dirty="0" err="1"/>
              <a:t>об'єктів</a:t>
            </a:r>
            <a:r>
              <a:rPr lang="ru-RU" sz="1500" dirty="0"/>
              <a:t>, </a:t>
            </a:r>
            <a:r>
              <a:rPr lang="ru-RU" sz="1500" dirty="0" err="1"/>
              <a:t>всі</a:t>
            </a:r>
            <a:r>
              <a:rPr lang="ru-RU" sz="1500" dirty="0"/>
              <a:t> вони </a:t>
            </a:r>
            <a:r>
              <a:rPr lang="ru-RU" sz="1500" dirty="0" err="1"/>
              <a:t>є</a:t>
            </a:r>
            <a:r>
              <a:rPr lang="ru-RU" sz="1500" dirty="0"/>
              <a:t> </a:t>
            </a:r>
            <a:r>
              <a:rPr lang="ru-RU" sz="1500" dirty="0" err="1"/>
              <a:t>змінними</a:t>
            </a:r>
            <a:r>
              <a:rPr lang="ru-RU" sz="1500" dirty="0"/>
              <a:t> </a:t>
            </a:r>
            <a:r>
              <a:rPr lang="ru-RU" sz="1500" dirty="0" err="1"/>
              <a:t>зірками</a:t>
            </a:r>
            <a:r>
              <a:rPr lang="ru-RU" sz="1500" dirty="0"/>
              <a:t> за </a:t>
            </a:r>
            <a:r>
              <a:rPr lang="ru-RU" sz="1500" dirty="0" err="1"/>
              <a:t>сучасними</a:t>
            </a:r>
            <a:r>
              <a:rPr lang="ru-RU" sz="1500" dirty="0"/>
              <a:t> </a:t>
            </a:r>
            <a:r>
              <a:rPr lang="ru-RU" sz="1500" dirty="0" err="1" smtClean="0"/>
              <a:t>даними.У</a:t>
            </a:r>
            <a:r>
              <a:rPr lang="ru-RU" sz="1500" dirty="0" smtClean="0"/>
              <a:t> </a:t>
            </a:r>
            <a:r>
              <a:rPr lang="en-US" sz="1500" dirty="0"/>
              <a:t>XIX </a:t>
            </a:r>
            <a:r>
              <a:rPr lang="ru-RU" sz="1500" dirty="0"/>
              <a:t>та на початку </a:t>
            </a:r>
            <a:r>
              <a:rPr lang="en-US" sz="1500" dirty="0"/>
              <a:t>XX </a:t>
            </a:r>
            <a:r>
              <a:rPr lang="ru-RU" sz="1500" dirty="0" err="1"/>
              <a:t>сторіччя</a:t>
            </a:r>
            <a:r>
              <a:rPr lang="ru-RU" sz="1500" dirty="0"/>
              <a:t> </a:t>
            </a:r>
            <a:r>
              <a:rPr lang="ru-RU" sz="1500" dirty="0" err="1"/>
              <a:t>головну</a:t>
            </a:r>
            <a:r>
              <a:rPr lang="ru-RU" sz="1500" dirty="0"/>
              <a:t> роль у </a:t>
            </a:r>
            <a:r>
              <a:rPr lang="ru-RU" sz="1500" dirty="0" err="1"/>
              <a:t>вивченні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відігравали</a:t>
            </a:r>
            <a:r>
              <a:rPr lang="ru-RU" sz="1500" dirty="0"/>
              <a:t> </a:t>
            </a:r>
            <a:r>
              <a:rPr lang="ru-RU" sz="1500" dirty="0" err="1"/>
              <a:t>німецькі</a:t>
            </a:r>
            <a:r>
              <a:rPr lang="ru-RU" sz="1500" dirty="0"/>
              <a:t> </a:t>
            </a:r>
            <a:r>
              <a:rPr lang="ru-RU" sz="1500" dirty="0" err="1"/>
              <a:t>астрономи</a:t>
            </a:r>
            <a:r>
              <a:rPr lang="ru-RU" sz="1500" dirty="0"/>
              <a:t>.</a:t>
            </a:r>
          </a:p>
          <a:p>
            <a:r>
              <a:rPr lang="ru-RU" sz="1500" dirty="0"/>
              <a:t>1946 року, </a:t>
            </a:r>
            <a:r>
              <a:rPr lang="ru-RU" sz="1500" dirty="0" err="1"/>
              <a:t>після</a:t>
            </a:r>
            <a:r>
              <a:rPr lang="ru-RU" sz="1500" dirty="0"/>
              <a:t> </a:t>
            </a:r>
            <a:r>
              <a:rPr lang="ru-RU" sz="1500" dirty="0" err="1"/>
              <a:t>Другої</a:t>
            </a:r>
            <a:r>
              <a:rPr lang="ru-RU" sz="1500" dirty="0"/>
              <a:t> </a:t>
            </a:r>
            <a:r>
              <a:rPr lang="ru-RU" sz="1500" dirty="0" err="1"/>
              <a:t>світової</a:t>
            </a:r>
            <a:r>
              <a:rPr lang="ru-RU" sz="1500" dirty="0"/>
              <a:t> </a:t>
            </a:r>
            <a:r>
              <a:rPr lang="ru-RU" sz="1500" dirty="0" err="1"/>
              <a:t>війни</a:t>
            </a:r>
            <a:r>
              <a:rPr lang="ru-RU" sz="1500" dirty="0"/>
              <a:t> за </a:t>
            </a:r>
            <a:r>
              <a:rPr lang="ru-RU" sz="1500" dirty="0" err="1"/>
              <a:t>рішенням</a:t>
            </a:r>
            <a:r>
              <a:rPr lang="ru-RU" sz="1500" dirty="0"/>
              <a:t> </a:t>
            </a:r>
            <a:r>
              <a:rPr lang="ru-RU" sz="1500" dirty="0" err="1"/>
              <a:t>Міжнародного</a:t>
            </a:r>
            <a:r>
              <a:rPr lang="ru-RU" sz="1500" dirty="0"/>
              <a:t> </a:t>
            </a:r>
            <a:r>
              <a:rPr lang="ru-RU" sz="1500" dirty="0" err="1"/>
              <a:t>астрономічного</a:t>
            </a:r>
            <a:r>
              <a:rPr lang="ru-RU" sz="1500" dirty="0"/>
              <a:t> союзу </a:t>
            </a:r>
            <a:r>
              <a:rPr lang="ru-RU" sz="1500" dirty="0" err="1"/>
              <a:t>ведення</a:t>
            </a:r>
            <a:r>
              <a:rPr lang="ru-RU" sz="1500" dirty="0"/>
              <a:t> </a:t>
            </a:r>
            <a:r>
              <a:rPr lang="ru-RU" sz="1500" dirty="0" err="1"/>
              <a:t>каталогів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було</a:t>
            </a:r>
            <a:r>
              <a:rPr lang="ru-RU" sz="1500" dirty="0"/>
              <a:t> </a:t>
            </a:r>
            <a:r>
              <a:rPr lang="ru-RU" sz="1500" dirty="0" err="1"/>
              <a:t>доручено</a:t>
            </a:r>
            <a:r>
              <a:rPr lang="ru-RU" sz="1500" dirty="0"/>
              <a:t> </a:t>
            </a:r>
            <a:r>
              <a:rPr lang="ru-RU" sz="1500" dirty="0" err="1"/>
              <a:t>радянським</a:t>
            </a:r>
            <a:r>
              <a:rPr lang="ru-RU" sz="1500" dirty="0"/>
              <a:t> астрономам — Державному </a:t>
            </a:r>
            <a:r>
              <a:rPr lang="ru-RU" sz="1500" dirty="0" err="1"/>
              <a:t>астрономічному</a:t>
            </a:r>
            <a:r>
              <a:rPr lang="ru-RU" sz="1500" dirty="0"/>
              <a:t> </a:t>
            </a:r>
            <a:r>
              <a:rPr lang="ru-RU" sz="1500" dirty="0" err="1"/>
              <a:t>інституту</a:t>
            </a:r>
            <a:r>
              <a:rPr lang="ru-RU" sz="1500" dirty="0"/>
              <a:t> </a:t>
            </a:r>
            <a:r>
              <a:rPr lang="ru-RU" sz="1500" dirty="0" err="1"/>
              <a:t>ім</a:t>
            </a:r>
            <a:r>
              <a:rPr lang="ru-RU" sz="1500" dirty="0"/>
              <a:t>. </a:t>
            </a:r>
            <a:r>
              <a:rPr lang="ru-RU" sz="1500" dirty="0" err="1"/>
              <a:t>Штернберга</a:t>
            </a:r>
            <a:r>
              <a:rPr lang="ru-RU" sz="1500" dirty="0"/>
              <a:t> та </a:t>
            </a:r>
            <a:r>
              <a:rPr lang="ru-RU" sz="1500" dirty="0" err="1"/>
              <a:t>Астрономічній</a:t>
            </a:r>
            <a:r>
              <a:rPr lang="ru-RU" sz="1500" dirty="0"/>
              <a:t> </a:t>
            </a:r>
            <a:r>
              <a:rPr lang="ru-RU" sz="1500" dirty="0" err="1"/>
              <a:t>раді</a:t>
            </a:r>
            <a:r>
              <a:rPr lang="ru-RU" sz="1500" dirty="0"/>
              <a:t> АН СРСР (</a:t>
            </a:r>
            <a:r>
              <a:rPr lang="ru-RU" sz="1500" dirty="0" err="1"/>
              <a:t>нині</a:t>
            </a:r>
            <a:r>
              <a:rPr lang="ru-RU" sz="1500" dirty="0"/>
              <a:t> </a:t>
            </a:r>
            <a:r>
              <a:rPr lang="ru-RU" sz="1500" dirty="0" err="1"/>
              <a:t>Інститут</a:t>
            </a:r>
            <a:r>
              <a:rPr lang="ru-RU" sz="1500" dirty="0"/>
              <a:t> </a:t>
            </a:r>
            <a:r>
              <a:rPr lang="ru-RU" sz="1500" dirty="0" err="1"/>
              <a:t>астрономії</a:t>
            </a:r>
            <a:r>
              <a:rPr lang="ru-RU" sz="1500" dirty="0"/>
              <a:t> </a:t>
            </a:r>
            <a:r>
              <a:rPr lang="ru-RU" sz="1500" dirty="0" err="1"/>
              <a:t>Російської</a:t>
            </a:r>
            <a:r>
              <a:rPr lang="ru-RU" sz="1500" dirty="0"/>
              <a:t> АН). </a:t>
            </a:r>
            <a:r>
              <a:rPr lang="ru-RU" sz="1500" dirty="0" err="1"/>
              <a:t>Приблизно</a:t>
            </a:r>
            <a:r>
              <a:rPr lang="ru-RU" sz="1500" dirty="0"/>
              <a:t> раз на 15 </a:t>
            </a:r>
            <a:r>
              <a:rPr lang="ru-RU" sz="1500" dirty="0" err="1"/>
              <a:t>років</a:t>
            </a:r>
            <a:r>
              <a:rPr lang="ru-RU" sz="1500" dirty="0"/>
              <a:t> </a:t>
            </a:r>
            <a:r>
              <a:rPr lang="ru-RU" sz="1500" dirty="0" err="1"/>
              <a:t>ці</a:t>
            </a:r>
            <a:r>
              <a:rPr lang="ru-RU" sz="1500" dirty="0"/>
              <a:t> </a:t>
            </a:r>
            <a:r>
              <a:rPr lang="ru-RU" sz="1500" dirty="0" err="1"/>
              <a:t>організації</a:t>
            </a:r>
            <a:r>
              <a:rPr lang="ru-RU" sz="1500" dirty="0"/>
              <a:t> </a:t>
            </a:r>
            <a:r>
              <a:rPr lang="ru-RU" sz="1500" dirty="0" err="1"/>
              <a:t>публікують</a:t>
            </a:r>
            <a:r>
              <a:rPr lang="ru-RU" sz="1500" dirty="0"/>
              <a:t> </a:t>
            </a:r>
            <a:r>
              <a:rPr lang="ru-RU" sz="1500" i="1" dirty="0" err="1"/>
              <a:t>Загальний</a:t>
            </a:r>
            <a:r>
              <a:rPr lang="ru-RU" sz="1500" i="1" dirty="0"/>
              <a:t> каталог </a:t>
            </a:r>
            <a:r>
              <a:rPr lang="ru-RU" sz="1500" i="1" dirty="0" err="1"/>
              <a:t>змінних</a:t>
            </a:r>
            <a:r>
              <a:rPr lang="ru-RU" sz="1500" i="1" dirty="0"/>
              <a:t> </a:t>
            </a:r>
            <a:r>
              <a:rPr lang="ru-RU" sz="1500" i="1" dirty="0" err="1" smtClean="0"/>
              <a:t>зір</a:t>
            </a:r>
            <a:r>
              <a:rPr lang="en-US" sz="1500" dirty="0" smtClean="0"/>
              <a:t>.</a:t>
            </a:r>
            <a:r>
              <a:rPr lang="ru-RU" sz="1500" dirty="0" smtClean="0"/>
              <a:t>У </a:t>
            </a:r>
            <a:r>
              <a:rPr lang="ru-RU" sz="1500" dirty="0" err="1"/>
              <a:t>проміжках</a:t>
            </a:r>
            <a:r>
              <a:rPr lang="ru-RU" sz="1500" dirty="0"/>
              <a:t> </a:t>
            </a:r>
            <a:r>
              <a:rPr lang="ru-RU" sz="1500" dirty="0" err="1"/>
              <a:t>між</a:t>
            </a:r>
            <a:r>
              <a:rPr lang="ru-RU" sz="1500" dirty="0"/>
              <a:t> </a:t>
            </a:r>
            <a:r>
              <a:rPr lang="ru-RU" sz="1500" dirty="0" err="1"/>
              <a:t>черговими</a:t>
            </a:r>
            <a:r>
              <a:rPr lang="ru-RU" sz="1500" dirty="0"/>
              <a:t> </a:t>
            </a:r>
            <a:r>
              <a:rPr lang="ru-RU" sz="1500" dirty="0" err="1"/>
              <a:t>виданнями</a:t>
            </a:r>
            <a:r>
              <a:rPr lang="ru-RU" sz="1500" dirty="0"/>
              <a:t> каталогу </a:t>
            </a:r>
            <a:r>
              <a:rPr lang="ru-RU" sz="1500" dirty="0" err="1"/>
              <a:t>публікуються</a:t>
            </a:r>
            <a:r>
              <a:rPr lang="ru-RU" sz="1500" dirty="0"/>
              <a:t> </a:t>
            </a:r>
            <a:r>
              <a:rPr lang="ru-RU" sz="1500" dirty="0" err="1"/>
              <a:t>доповнення</a:t>
            </a:r>
            <a:r>
              <a:rPr lang="ru-RU" sz="1500" dirty="0"/>
              <a:t> до </a:t>
            </a:r>
            <a:r>
              <a:rPr lang="ru-RU" sz="1500" dirty="0" err="1"/>
              <a:t>нього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мають</a:t>
            </a:r>
            <a:r>
              <a:rPr lang="ru-RU" sz="1500" dirty="0"/>
              <a:t> </a:t>
            </a:r>
            <a:r>
              <a:rPr lang="ru-RU" sz="1500" dirty="0" err="1"/>
              <a:t>назву</a:t>
            </a:r>
            <a:r>
              <a:rPr lang="ru-RU" sz="1500" dirty="0"/>
              <a:t> </a:t>
            </a:r>
            <a:r>
              <a:rPr lang="en-US" sz="1500" i="1" dirty="0"/>
              <a:t>Name List of Variable Stars</a:t>
            </a:r>
            <a:r>
              <a:rPr lang="en-US" sz="1500" dirty="0"/>
              <a:t>. </a:t>
            </a:r>
            <a:r>
              <a:rPr lang="ru-RU" sz="1500" dirty="0" err="1"/>
              <a:t>Зокрема</a:t>
            </a:r>
            <a:r>
              <a:rPr lang="ru-RU" sz="1500" dirty="0"/>
              <a:t>, 79-те </a:t>
            </a:r>
            <a:r>
              <a:rPr lang="ru-RU" sz="1500" dirty="0" err="1"/>
              <a:t>доповнення</a:t>
            </a:r>
            <a:r>
              <a:rPr lang="ru-RU" sz="1500" dirty="0"/>
              <a:t>  </a:t>
            </a:r>
            <a:r>
              <a:rPr lang="ru-RU" sz="1500" dirty="0" err="1"/>
              <a:t>містить</a:t>
            </a:r>
            <a:r>
              <a:rPr lang="ru-RU" sz="1500" dirty="0"/>
              <a:t> </a:t>
            </a:r>
            <a:r>
              <a:rPr lang="ru-RU" sz="1500" dirty="0" err="1"/>
              <a:t>дані</a:t>
            </a:r>
            <a:r>
              <a:rPr lang="ru-RU" sz="1500" dirty="0"/>
              <a:t> 1270 </a:t>
            </a:r>
            <a:r>
              <a:rPr lang="ru-RU" sz="1500" dirty="0" err="1"/>
              <a:t>зір</a:t>
            </a:r>
            <a:r>
              <a:rPr lang="ru-RU" sz="1500" dirty="0"/>
              <a:t>,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отримали</a:t>
            </a:r>
            <a:r>
              <a:rPr lang="ru-RU" sz="1500" dirty="0"/>
              <a:t> </a:t>
            </a:r>
            <a:r>
              <a:rPr lang="ru-RU" sz="1500" dirty="0" err="1"/>
              <a:t>свої</a:t>
            </a:r>
            <a:r>
              <a:rPr lang="ru-RU" sz="1500" dirty="0"/>
              <a:t> </a:t>
            </a:r>
            <a:r>
              <a:rPr lang="ru-RU" sz="1500" dirty="0" err="1"/>
              <a:t>назви</a:t>
            </a:r>
            <a:r>
              <a:rPr lang="ru-RU" sz="1500" dirty="0"/>
              <a:t> </a:t>
            </a:r>
            <a:r>
              <a:rPr lang="ru-RU" sz="1500" dirty="0" err="1"/>
              <a:t>протягом</a:t>
            </a:r>
            <a:r>
              <a:rPr lang="ru-RU" sz="1500" dirty="0"/>
              <a:t> 2007 та 2008 </a:t>
            </a:r>
            <a:r>
              <a:rPr lang="ru-RU" sz="1500" dirty="0" err="1"/>
              <a:t>років</a:t>
            </a:r>
            <a:r>
              <a:rPr lang="ru-RU" sz="1500" dirty="0"/>
              <a:t>.</a:t>
            </a:r>
          </a:p>
          <a:p>
            <a:r>
              <a:rPr lang="ru-RU" sz="1500" dirty="0"/>
              <a:t>Разом </a:t>
            </a:r>
            <a:r>
              <a:rPr lang="ru-RU" sz="1500" dirty="0" err="1"/>
              <a:t>із</a:t>
            </a:r>
            <a:r>
              <a:rPr lang="ru-RU" sz="1500" dirty="0"/>
              <a:t> </a:t>
            </a:r>
            <a:r>
              <a:rPr lang="ru-RU" sz="1500" dirty="0" err="1"/>
              <a:t>упорядкуванням</a:t>
            </a:r>
            <a:r>
              <a:rPr lang="ru-RU" sz="1500" dirty="0"/>
              <a:t> </a:t>
            </a:r>
            <a:r>
              <a:rPr lang="ru-RU" sz="1500" dirty="0" err="1"/>
              <a:t>каталогів</a:t>
            </a:r>
            <a:r>
              <a:rPr lang="ru-RU" sz="1500" dirty="0"/>
              <a:t> </a:t>
            </a:r>
            <a:r>
              <a:rPr lang="ru-RU" sz="1500" dirty="0" err="1"/>
              <a:t>вчені</a:t>
            </a:r>
            <a:r>
              <a:rPr lang="ru-RU" sz="1500" dirty="0"/>
              <a:t> </a:t>
            </a:r>
            <a:r>
              <a:rPr lang="ru-RU" sz="1500" dirty="0" err="1"/>
              <a:t>здійснюють</a:t>
            </a:r>
            <a:r>
              <a:rPr lang="ru-RU" sz="1500" dirty="0"/>
              <a:t> роботу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класифікації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.</a:t>
            </a:r>
          </a:p>
          <a:p>
            <a:endParaRPr lang="ru-RU" dirty="0"/>
          </a:p>
        </p:txBody>
      </p:sp>
      <p:pic>
        <p:nvPicPr>
          <p:cNvPr id="15362" name="Picture 2" descr="http://ua.coolreferat.com/ref-1000_547719310-3139.cool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48680"/>
            <a:ext cx="3024336" cy="2636922"/>
          </a:xfrm>
          <a:prstGeom prst="rect">
            <a:avLst/>
          </a:prstGeom>
          <a:noFill/>
        </p:spPr>
      </p:pic>
      <p:pic>
        <p:nvPicPr>
          <p:cNvPr id="15364" name="Picture 4" descr="http://space.vn.ua/galaktyky/3-g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1" y="3429000"/>
            <a:ext cx="2982571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Класифікація змінних зірок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05273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500" dirty="0" err="1"/>
              <a:t>Протягом</a:t>
            </a:r>
            <a:r>
              <a:rPr lang="ru-RU" sz="1500" dirty="0"/>
              <a:t> </a:t>
            </a:r>
            <a:r>
              <a:rPr lang="ru-RU" sz="1500" dirty="0" err="1"/>
              <a:t>історії</a:t>
            </a:r>
            <a:r>
              <a:rPr lang="ru-RU" sz="1500" dirty="0"/>
              <a:t> </a:t>
            </a:r>
            <a:r>
              <a:rPr lang="ru-RU" sz="1500" dirty="0" err="1"/>
              <a:t>вивчення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спроби</a:t>
            </a:r>
            <a:r>
              <a:rPr lang="ru-RU" sz="1500" dirty="0"/>
              <a:t> </a:t>
            </a:r>
            <a:r>
              <a:rPr lang="ru-RU" sz="1500" dirty="0" err="1"/>
              <a:t>створити</a:t>
            </a:r>
            <a:r>
              <a:rPr lang="ru-RU" sz="1500" dirty="0"/>
              <a:t> </a:t>
            </a:r>
            <a:r>
              <a:rPr lang="ru-RU" sz="1500" dirty="0" err="1"/>
              <a:t>її</a:t>
            </a:r>
            <a:r>
              <a:rPr lang="ru-RU" sz="1500" dirty="0"/>
              <a:t> </a:t>
            </a:r>
            <a:r>
              <a:rPr lang="ru-RU" sz="1500" dirty="0" err="1"/>
              <a:t>адекватну</a:t>
            </a:r>
            <a:r>
              <a:rPr lang="ru-RU" sz="1500" dirty="0"/>
              <a:t> </a:t>
            </a:r>
            <a:r>
              <a:rPr lang="ru-RU" sz="1500" dirty="0" err="1"/>
              <a:t>класифікацію</a:t>
            </a:r>
            <a:r>
              <a:rPr lang="ru-RU" sz="1500" dirty="0"/>
              <a:t> </a:t>
            </a:r>
            <a:r>
              <a:rPr lang="ru-RU" sz="1500" dirty="0" err="1"/>
              <a:t>робилися</a:t>
            </a:r>
            <a:r>
              <a:rPr lang="ru-RU" sz="1500" dirty="0"/>
              <a:t> </a:t>
            </a:r>
            <a:r>
              <a:rPr lang="ru-RU" sz="1500" dirty="0" err="1"/>
              <a:t>неодноразово</a:t>
            </a:r>
            <a:r>
              <a:rPr lang="ru-RU" sz="1500" dirty="0"/>
              <a:t>. </a:t>
            </a:r>
            <a:r>
              <a:rPr lang="ru-RU" sz="1500" dirty="0" err="1"/>
              <a:t>Перші</a:t>
            </a:r>
            <a:r>
              <a:rPr lang="ru-RU" sz="1500" dirty="0"/>
              <a:t> </a:t>
            </a:r>
            <a:r>
              <a:rPr lang="ru-RU" sz="1500" dirty="0" err="1"/>
              <a:t>класифікації</a:t>
            </a:r>
            <a:r>
              <a:rPr lang="ru-RU" sz="1500" dirty="0"/>
              <a:t> </a:t>
            </a:r>
            <a:r>
              <a:rPr lang="ru-RU" sz="1500" dirty="0" err="1"/>
              <a:t>були</a:t>
            </a:r>
            <a:r>
              <a:rPr lang="ru-RU" sz="1500" dirty="0"/>
              <a:t> </a:t>
            </a:r>
            <a:r>
              <a:rPr lang="ru-RU" sz="1500" dirty="0" err="1"/>
              <a:t>побудовані</a:t>
            </a:r>
            <a:r>
              <a:rPr lang="ru-RU" sz="1500" dirty="0"/>
              <a:t> на </a:t>
            </a:r>
            <a:r>
              <a:rPr lang="ru-RU" sz="1500" dirty="0" err="1"/>
              <a:t>невеликій</a:t>
            </a:r>
            <a:r>
              <a:rPr lang="ru-RU" sz="1500" dirty="0"/>
              <a:t> </a:t>
            </a:r>
            <a:r>
              <a:rPr lang="ru-RU" sz="1500" dirty="0" err="1"/>
              <a:t>кількості</a:t>
            </a:r>
            <a:r>
              <a:rPr lang="ru-RU" sz="1500" dirty="0"/>
              <a:t> </a:t>
            </a:r>
            <a:r>
              <a:rPr lang="ru-RU" sz="1500" dirty="0" err="1"/>
              <a:t>спостережень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зорі</a:t>
            </a:r>
            <a:r>
              <a:rPr lang="ru-RU" sz="1500" dirty="0"/>
              <a:t> </a:t>
            </a:r>
            <a:r>
              <a:rPr lang="ru-RU" sz="1500" dirty="0" err="1"/>
              <a:t>групувалися</a:t>
            </a:r>
            <a:r>
              <a:rPr lang="ru-RU" sz="1500" dirty="0"/>
              <a:t> за схожими </a:t>
            </a:r>
            <a:r>
              <a:rPr lang="ru-RU" sz="1500" dirty="0" err="1"/>
              <a:t>ознаками</a:t>
            </a:r>
            <a:r>
              <a:rPr lang="ru-RU" sz="1500" dirty="0"/>
              <a:t>, як то: </a:t>
            </a:r>
            <a:r>
              <a:rPr lang="ru-RU" sz="1500" dirty="0" err="1"/>
              <a:t>амплітуда</a:t>
            </a:r>
            <a:r>
              <a:rPr lang="ru-RU" sz="1500" dirty="0"/>
              <a:t> та </a:t>
            </a:r>
            <a:r>
              <a:rPr lang="ru-RU" sz="1500" dirty="0" err="1"/>
              <a:t>період</a:t>
            </a:r>
            <a:r>
              <a:rPr lang="ru-RU" sz="1500" dirty="0"/>
              <a:t> </a:t>
            </a:r>
            <a:r>
              <a:rPr lang="ru-RU" sz="1500" dirty="0" err="1"/>
              <a:t>змін</a:t>
            </a:r>
            <a:r>
              <a:rPr lang="ru-RU" sz="1500" dirty="0"/>
              <a:t>, форма </a:t>
            </a:r>
            <a:r>
              <a:rPr lang="ru-RU" sz="1500" dirty="0" err="1"/>
              <a:t>кривої</a:t>
            </a:r>
            <a:r>
              <a:rPr lang="ru-RU" sz="1500" dirty="0"/>
              <a:t> </a:t>
            </a:r>
            <a:r>
              <a:rPr lang="ru-RU" sz="1500" dirty="0" err="1"/>
              <a:t>блиску</a:t>
            </a:r>
            <a:r>
              <a:rPr lang="ru-RU" sz="1500" dirty="0"/>
              <a:t>. </a:t>
            </a:r>
            <a:r>
              <a:rPr lang="ru-RU" sz="1500" dirty="0" err="1"/>
              <a:t>Зі</a:t>
            </a:r>
            <a:r>
              <a:rPr lang="ru-RU" sz="1500" dirty="0"/>
              <a:t> </a:t>
            </a:r>
            <a:r>
              <a:rPr lang="ru-RU" sz="1500" dirty="0" err="1"/>
              <a:t>збільшенням</a:t>
            </a:r>
            <a:r>
              <a:rPr lang="ru-RU" sz="1500" dirty="0"/>
              <a:t> </a:t>
            </a:r>
            <a:r>
              <a:rPr lang="ru-RU" sz="1500" dirty="0" err="1"/>
              <a:t>кількості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поступово</a:t>
            </a:r>
            <a:r>
              <a:rPr lang="ru-RU" sz="1500" dirty="0"/>
              <a:t> </a:t>
            </a:r>
            <a:r>
              <a:rPr lang="ru-RU" sz="1500" dirty="0" err="1"/>
              <a:t>збільшувалася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кількість</a:t>
            </a:r>
            <a:r>
              <a:rPr lang="ru-RU" sz="1500" dirty="0"/>
              <a:t> </a:t>
            </a:r>
            <a:r>
              <a:rPr lang="ru-RU" sz="1500" dirty="0" err="1"/>
              <a:t>груп</a:t>
            </a:r>
            <a:r>
              <a:rPr lang="ru-RU" sz="1500" dirty="0"/>
              <a:t>, </a:t>
            </a:r>
            <a:r>
              <a:rPr lang="ru-RU" sz="1500" dirty="0" err="1"/>
              <a:t>деякі</a:t>
            </a:r>
            <a:r>
              <a:rPr lang="ru-RU" sz="1500" dirty="0"/>
              <a:t> </a:t>
            </a:r>
            <a:r>
              <a:rPr lang="ru-RU" sz="1500" dirty="0" err="1"/>
              <a:t>групи</a:t>
            </a:r>
            <a:r>
              <a:rPr lang="ru-RU" sz="1500" dirty="0"/>
              <a:t> </a:t>
            </a:r>
            <a:r>
              <a:rPr lang="ru-RU" sz="1500" dirty="0" err="1"/>
              <a:t>були</a:t>
            </a:r>
            <a:r>
              <a:rPr lang="ru-RU" sz="1500" dirty="0"/>
              <a:t> </a:t>
            </a:r>
            <a:r>
              <a:rPr lang="ru-RU" sz="1500" dirty="0" err="1"/>
              <a:t>розділено</a:t>
            </a:r>
            <a:r>
              <a:rPr lang="ru-RU" sz="1500" dirty="0"/>
              <a:t> на </a:t>
            </a:r>
            <a:r>
              <a:rPr lang="ru-RU" sz="1500" dirty="0" err="1"/>
              <a:t>менші</a:t>
            </a:r>
            <a:r>
              <a:rPr lang="ru-RU" sz="1500" dirty="0"/>
              <a:t>. Разом </a:t>
            </a:r>
            <a:r>
              <a:rPr lang="ru-RU" sz="1500" dirty="0" err="1"/>
              <a:t>із</a:t>
            </a:r>
            <a:r>
              <a:rPr lang="ru-RU" sz="1500" dirty="0"/>
              <a:t> </a:t>
            </a:r>
            <a:r>
              <a:rPr lang="ru-RU" sz="1500" dirty="0" err="1"/>
              <a:t>тим</a:t>
            </a:r>
            <a:r>
              <a:rPr lang="ru-RU" sz="1500" dirty="0"/>
              <a:t> </a:t>
            </a:r>
            <a:r>
              <a:rPr lang="ru-RU" sz="1500" dirty="0" err="1"/>
              <a:t>розвиток</a:t>
            </a:r>
            <a:r>
              <a:rPr lang="ru-RU" sz="1500" dirty="0"/>
              <a:t> </a:t>
            </a:r>
            <a:r>
              <a:rPr lang="ru-RU" sz="1500" dirty="0" err="1"/>
              <a:t>методів</a:t>
            </a:r>
            <a:r>
              <a:rPr lang="ru-RU" sz="1500" dirty="0"/>
              <a:t> </a:t>
            </a:r>
            <a:r>
              <a:rPr lang="ru-RU" sz="1500" dirty="0" err="1"/>
              <a:t>спостереження</a:t>
            </a:r>
            <a:r>
              <a:rPr lang="ru-RU" sz="1500" dirty="0"/>
              <a:t> та </a:t>
            </a:r>
            <a:r>
              <a:rPr lang="ru-RU" sz="1500" dirty="0" err="1"/>
              <a:t>теоретичних</a:t>
            </a:r>
            <a:r>
              <a:rPr lang="ru-RU" sz="1500" dirty="0"/>
              <a:t> </a:t>
            </a:r>
            <a:r>
              <a:rPr lang="ru-RU" sz="1500" dirty="0" err="1"/>
              <a:t>досліджень</a:t>
            </a:r>
            <a:r>
              <a:rPr lang="ru-RU" sz="1500" dirty="0"/>
              <a:t> (</a:t>
            </a:r>
            <a:r>
              <a:rPr lang="ru-RU" sz="1500" dirty="0" err="1"/>
              <a:t>зокрема</a:t>
            </a:r>
            <a:r>
              <a:rPr lang="ru-RU" sz="1500" dirty="0"/>
              <a:t> в </a:t>
            </a:r>
            <a:r>
              <a:rPr lang="ru-RU" sz="1500" dirty="0" err="1"/>
              <a:t>еволюції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) дозволили </a:t>
            </a:r>
            <a:r>
              <a:rPr lang="ru-RU" sz="1500" dirty="0" err="1"/>
              <a:t>будувати</a:t>
            </a:r>
            <a:r>
              <a:rPr lang="ru-RU" sz="1500" dirty="0"/>
              <a:t> </a:t>
            </a:r>
            <a:r>
              <a:rPr lang="ru-RU" sz="1500" dirty="0" err="1"/>
              <a:t>класифікацію</a:t>
            </a:r>
            <a:r>
              <a:rPr lang="ru-RU" sz="1500" dirty="0"/>
              <a:t> не </a:t>
            </a:r>
            <a:r>
              <a:rPr lang="ru-RU" sz="1500" dirty="0" err="1"/>
              <a:t>лише</a:t>
            </a:r>
            <a:r>
              <a:rPr lang="ru-RU" sz="1500" dirty="0"/>
              <a:t> за </a:t>
            </a:r>
            <a:r>
              <a:rPr lang="ru-RU" sz="1500" dirty="0" err="1"/>
              <a:t>зовнішніми</a:t>
            </a:r>
            <a:r>
              <a:rPr lang="ru-RU" sz="1500" dirty="0"/>
              <a:t> </a:t>
            </a:r>
            <a:r>
              <a:rPr lang="ru-RU" sz="1500" dirty="0" err="1"/>
              <a:t>ознаками</a:t>
            </a:r>
            <a:r>
              <a:rPr lang="ru-RU" sz="1500" dirty="0"/>
              <a:t>, </a:t>
            </a:r>
            <a:r>
              <a:rPr lang="ru-RU" sz="1500" dirty="0" err="1"/>
              <a:t>але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за</a:t>
            </a:r>
            <a:r>
              <a:rPr lang="ru-RU" sz="1500" dirty="0"/>
              <a:t> </a:t>
            </a:r>
            <a:r>
              <a:rPr lang="ru-RU" sz="1500" dirty="0" err="1"/>
              <a:t>фізичними</a:t>
            </a:r>
            <a:r>
              <a:rPr lang="ru-RU" sz="1500" dirty="0"/>
              <a:t> </a:t>
            </a:r>
            <a:r>
              <a:rPr lang="ru-RU" sz="1500" dirty="0" err="1"/>
              <a:t>процесами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призводять</a:t>
            </a:r>
            <a:r>
              <a:rPr lang="ru-RU" sz="1500" dirty="0"/>
              <a:t> до тих </a:t>
            </a:r>
            <a:r>
              <a:rPr lang="ru-RU" sz="1500" dirty="0" err="1"/>
              <a:t>чи</a:t>
            </a:r>
            <a:r>
              <a:rPr lang="ru-RU" sz="1500" dirty="0"/>
              <a:t> </a:t>
            </a:r>
            <a:r>
              <a:rPr lang="ru-RU" sz="1500" dirty="0" err="1"/>
              <a:t>інших</a:t>
            </a:r>
            <a:r>
              <a:rPr lang="ru-RU" sz="1500" dirty="0"/>
              <a:t> форм </a:t>
            </a:r>
            <a:r>
              <a:rPr lang="ru-RU" sz="1500" dirty="0" err="1"/>
              <a:t>змінності</a:t>
            </a:r>
            <a:r>
              <a:rPr lang="ru-RU" sz="1500" dirty="0"/>
              <a:t>. Таким чином, сама </a:t>
            </a:r>
            <a:r>
              <a:rPr lang="ru-RU" sz="1500" dirty="0" err="1"/>
              <a:t>класифікація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поступово</a:t>
            </a:r>
            <a:r>
              <a:rPr lang="ru-RU" sz="1500" dirty="0"/>
              <a:t> </a:t>
            </a:r>
            <a:r>
              <a:rPr lang="ru-RU" sz="1500" dirty="0" err="1"/>
              <a:t>змінювалася</a:t>
            </a:r>
            <a:r>
              <a:rPr lang="ru-RU" sz="1500" dirty="0"/>
              <a:t>.</a:t>
            </a:r>
          </a:p>
        </p:txBody>
      </p:sp>
      <p:pic>
        <p:nvPicPr>
          <p:cNvPr id="16386" name="Picture 2" descr="Файл:HR-vartype-uk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052736"/>
            <a:ext cx="3906434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Система позначень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764704"/>
            <a:ext cx="516632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err="1"/>
              <a:t>Сучасна</a:t>
            </a:r>
            <a:r>
              <a:rPr lang="ru-RU" sz="1500" dirty="0"/>
              <a:t> система </a:t>
            </a:r>
            <a:r>
              <a:rPr lang="ru-RU" sz="1500" dirty="0" err="1"/>
              <a:t>позначень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є</a:t>
            </a:r>
            <a:r>
              <a:rPr lang="ru-RU" sz="1500" dirty="0"/>
              <a:t> </a:t>
            </a:r>
            <a:r>
              <a:rPr lang="ru-RU" sz="1500" dirty="0" err="1"/>
              <a:t>розвитком</a:t>
            </a:r>
            <a:r>
              <a:rPr lang="ru-RU" sz="1500" dirty="0"/>
              <a:t> </a:t>
            </a:r>
            <a:r>
              <a:rPr lang="ru-RU" sz="1500" dirty="0" err="1"/>
              <a:t>системи</a:t>
            </a:r>
            <a:r>
              <a:rPr lang="ru-RU" sz="1500" dirty="0"/>
              <a:t>, </a:t>
            </a:r>
            <a:r>
              <a:rPr lang="ru-RU" sz="1500" dirty="0" err="1"/>
              <a:t>запропонованої</a:t>
            </a:r>
            <a:r>
              <a:rPr lang="ru-RU" sz="1500" dirty="0"/>
              <a:t> </a:t>
            </a:r>
            <a:r>
              <a:rPr lang="ru-RU" sz="1500" dirty="0" err="1"/>
              <a:t>Аргеландером</a:t>
            </a:r>
            <a:r>
              <a:rPr lang="ru-RU" sz="1500" dirty="0"/>
              <a:t> у </a:t>
            </a:r>
            <a:r>
              <a:rPr lang="ru-RU" sz="1500" dirty="0" err="1"/>
              <a:t>середині</a:t>
            </a:r>
            <a:r>
              <a:rPr lang="ru-RU" sz="1500" dirty="0"/>
              <a:t> </a:t>
            </a:r>
            <a:r>
              <a:rPr lang="en-US" sz="1500" dirty="0"/>
              <a:t>XIX </a:t>
            </a:r>
            <a:r>
              <a:rPr lang="ru-RU" sz="1500" dirty="0" err="1"/>
              <a:t>сторіччя</a:t>
            </a:r>
            <a:r>
              <a:rPr lang="ru-RU" sz="1500" dirty="0"/>
              <a:t>. 1850 року </a:t>
            </a:r>
            <a:r>
              <a:rPr lang="ru-RU" sz="1500" dirty="0" err="1"/>
              <a:t>він</a:t>
            </a:r>
            <a:r>
              <a:rPr lang="ru-RU" sz="1500" dirty="0"/>
              <a:t> </a:t>
            </a:r>
            <a:r>
              <a:rPr lang="ru-RU" sz="1500" dirty="0" err="1"/>
              <a:t>запропонував</a:t>
            </a:r>
            <a:r>
              <a:rPr lang="ru-RU" sz="1500" dirty="0"/>
              <a:t> </a:t>
            </a:r>
            <a:r>
              <a:rPr lang="ru-RU" sz="1500" dirty="0" err="1"/>
              <a:t>позначати</a:t>
            </a:r>
            <a:r>
              <a:rPr lang="ru-RU" sz="1500" dirty="0"/>
              <a:t> </a:t>
            </a:r>
            <a:r>
              <a:rPr lang="ru-RU" sz="1500" dirty="0" err="1"/>
              <a:t>змінні</a:t>
            </a:r>
            <a:r>
              <a:rPr lang="ru-RU" sz="1500" dirty="0"/>
              <a:t> </a:t>
            </a:r>
            <a:r>
              <a:rPr lang="ru-RU" sz="1500" dirty="0" err="1"/>
              <a:t>зорі</a:t>
            </a:r>
            <a:r>
              <a:rPr lang="ru-RU" sz="1500" dirty="0"/>
              <a:t>,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ще</a:t>
            </a:r>
            <a:r>
              <a:rPr lang="ru-RU" sz="1500" dirty="0"/>
              <a:t> не </a:t>
            </a:r>
            <a:r>
              <a:rPr lang="ru-RU" sz="1500" dirty="0" err="1"/>
              <a:t>отримали</a:t>
            </a:r>
            <a:r>
              <a:rPr lang="ru-RU" sz="1500" dirty="0"/>
              <a:t> </a:t>
            </a:r>
            <a:r>
              <a:rPr lang="ru-RU" sz="1500" dirty="0" err="1"/>
              <a:t>своєї</a:t>
            </a:r>
            <a:r>
              <a:rPr lang="ru-RU" sz="1500" dirty="0"/>
              <a:t> </a:t>
            </a:r>
            <a:r>
              <a:rPr lang="ru-RU" sz="1500" dirty="0" err="1"/>
              <a:t>назви</a:t>
            </a:r>
            <a:r>
              <a:rPr lang="ru-RU" sz="1500" dirty="0"/>
              <a:t>, </a:t>
            </a:r>
            <a:r>
              <a:rPr lang="ru-RU" sz="1500" dirty="0" err="1"/>
              <a:t>літерами</a:t>
            </a:r>
            <a:r>
              <a:rPr lang="ru-RU" sz="1500" dirty="0"/>
              <a:t> 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en-US" sz="1500" dirty="0"/>
              <a:t>R </a:t>
            </a:r>
            <a:r>
              <a:rPr lang="ru-RU" sz="1500" dirty="0"/>
              <a:t>до </a:t>
            </a:r>
            <a:r>
              <a:rPr lang="en-US" sz="1500" dirty="0"/>
              <a:t>Z </a:t>
            </a:r>
            <a:r>
              <a:rPr lang="ru-RU" sz="1500" dirty="0"/>
              <a:t>у кожному </a:t>
            </a:r>
            <a:r>
              <a:rPr lang="ru-RU" sz="1500" dirty="0" err="1"/>
              <a:t>сузір'ї</a:t>
            </a:r>
            <a:r>
              <a:rPr lang="ru-RU" sz="1500" dirty="0"/>
              <a:t> </a:t>
            </a:r>
            <a:r>
              <a:rPr lang="ru-RU" sz="1500" dirty="0" err="1"/>
              <a:t>відповідно</a:t>
            </a:r>
            <a:r>
              <a:rPr lang="ru-RU" sz="1500" dirty="0"/>
              <a:t> до порядку </a:t>
            </a:r>
            <a:r>
              <a:rPr lang="ru-RU" sz="1500" dirty="0" err="1"/>
              <a:t>їхнього</a:t>
            </a:r>
            <a:r>
              <a:rPr lang="ru-RU" sz="1500" dirty="0"/>
              <a:t> </a:t>
            </a:r>
            <a:r>
              <a:rPr lang="ru-RU" sz="1500" dirty="0" err="1"/>
              <a:t>виявлення</a:t>
            </a:r>
            <a:r>
              <a:rPr lang="ru-RU" sz="1500" dirty="0"/>
              <a:t>. </a:t>
            </a:r>
            <a:r>
              <a:rPr lang="ru-RU" sz="1500" dirty="0" err="1"/>
              <a:t>Наприклад</a:t>
            </a:r>
            <a:r>
              <a:rPr lang="ru-RU" sz="1500" dirty="0"/>
              <a:t>, </a:t>
            </a:r>
            <a:r>
              <a:rPr lang="en-US" sz="1500" dirty="0"/>
              <a:t>R Hydrae — </a:t>
            </a:r>
            <a:r>
              <a:rPr lang="ru-RU" sz="1500" dirty="0"/>
              <a:t>перша за часом </a:t>
            </a:r>
            <a:r>
              <a:rPr lang="ru-RU" sz="1500" dirty="0" err="1"/>
              <a:t>відкриття</a:t>
            </a:r>
            <a:r>
              <a:rPr lang="ru-RU" sz="1500" dirty="0"/>
              <a:t> </a:t>
            </a:r>
            <a:r>
              <a:rPr lang="ru-RU" sz="1500" dirty="0" err="1"/>
              <a:t>змінна</a:t>
            </a:r>
            <a:r>
              <a:rPr lang="ru-RU" sz="1500" dirty="0"/>
              <a:t> </a:t>
            </a:r>
            <a:r>
              <a:rPr lang="ru-RU" sz="1500" dirty="0" err="1"/>
              <a:t>зірка</a:t>
            </a:r>
            <a:r>
              <a:rPr lang="ru-RU" sz="1500" dirty="0"/>
              <a:t> у </a:t>
            </a:r>
            <a:r>
              <a:rPr lang="ru-RU" sz="1500" dirty="0" err="1"/>
              <a:t>сузір'ї</a:t>
            </a:r>
            <a:r>
              <a:rPr lang="ru-RU" sz="1500" dirty="0"/>
              <a:t> </a:t>
            </a:r>
            <a:r>
              <a:rPr lang="ru-RU" sz="1500" dirty="0" err="1"/>
              <a:t>Гідри</a:t>
            </a:r>
            <a:r>
              <a:rPr lang="ru-RU" sz="1500" dirty="0"/>
              <a:t>, </a:t>
            </a:r>
            <a:r>
              <a:rPr lang="en-US" sz="1500" dirty="0"/>
              <a:t>S Hydrae — </a:t>
            </a:r>
            <a:r>
              <a:rPr lang="ru-RU" sz="1500" dirty="0"/>
              <a:t>друга </a:t>
            </a:r>
            <a:r>
              <a:rPr lang="ru-RU" sz="1500" dirty="0" err="1"/>
              <a:t>і</a:t>
            </a:r>
            <a:r>
              <a:rPr lang="ru-RU" sz="1500" dirty="0"/>
              <a:t> т. д. Таким чином </a:t>
            </a:r>
            <a:r>
              <a:rPr lang="ru-RU" sz="1500" dirty="0" err="1"/>
              <a:t>було</a:t>
            </a:r>
            <a:r>
              <a:rPr lang="ru-RU" sz="1500" dirty="0"/>
              <a:t> </a:t>
            </a:r>
            <a:r>
              <a:rPr lang="ru-RU" sz="1500" dirty="0" err="1"/>
              <a:t>зарезервовано</a:t>
            </a:r>
            <a:r>
              <a:rPr lang="ru-RU" sz="1500" dirty="0"/>
              <a:t> по 9 </a:t>
            </a:r>
            <a:r>
              <a:rPr lang="ru-RU" sz="1500" dirty="0" err="1"/>
              <a:t>позначень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зірок</a:t>
            </a:r>
            <a:r>
              <a:rPr lang="ru-RU" sz="1500" dirty="0"/>
              <a:t> на </a:t>
            </a:r>
            <a:r>
              <a:rPr lang="ru-RU" sz="1500" dirty="0" err="1"/>
              <a:t>кожне</a:t>
            </a:r>
            <a:r>
              <a:rPr lang="ru-RU" sz="1500" dirty="0"/>
              <a:t> </a:t>
            </a:r>
            <a:r>
              <a:rPr lang="ru-RU" sz="1500" dirty="0" err="1"/>
              <a:t>сузір'я</a:t>
            </a:r>
            <a:r>
              <a:rPr lang="ru-RU" sz="1500" dirty="0"/>
              <a:t> (</a:t>
            </a:r>
            <a:r>
              <a:rPr lang="ru-RU" sz="1500" dirty="0" err="1"/>
              <a:t>загалом</a:t>
            </a:r>
            <a:r>
              <a:rPr lang="ru-RU" sz="1500" dirty="0"/>
              <a:t> — 792 </a:t>
            </a:r>
            <a:r>
              <a:rPr lang="ru-RU" sz="1500" dirty="0" err="1"/>
              <a:t>зірки</a:t>
            </a:r>
            <a:r>
              <a:rPr lang="ru-RU" sz="1500" dirty="0"/>
              <a:t>). У </a:t>
            </a:r>
            <a:r>
              <a:rPr lang="ru-RU" sz="1500" dirty="0" err="1"/>
              <a:t>часи</a:t>
            </a:r>
            <a:r>
              <a:rPr lang="ru-RU" sz="1500" dirty="0"/>
              <a:t> </a:t>
            </a:r>
            <a:r>
              <a:rPr lang="ru-RU" sz="1500" dirty="0" err="1"/>
              <a:t>Аргеландера</a:t>
            </a:r>
            <a:r>
              <a:rPr lang="ru-RU" sz="1500" dirty="0"/>
              <a:t> </a:t>
            </a:r>
            <a:r>
              <a:rPr lang="ru-RU" sz="1500" dirty="0" err="1"/>
              <a:t>такий</a:t>
            </a:r>
            <a:r>
              <a:rPr lang="ru-RU" sz="1500" dirty="0"/>
              <a:t> запас </a:t>
            </a:r>
            <a:r>
              <a:rPr lang="ru-RU" sz="1500" dirty="0" err="1"/>
              <a:t>здавався</a:t>
            </a:r>
            <a:r>
              <a:rPr lang="ru-RU" sz="1500" dirty="0"/>
              <a:t> </a:t>
            </a:r>
            <a:r>
              <a:rPr lang="ru-RU" sz="1500" dirty="0" err="1"/>
              <a:t>цілком</a:t>
            </a:r>
            <a:r>
              <a:rPr lang="ru-RU" sz="1500" dirty="0"/>
              <a:t> </a:t>
            </a:r>
            <a:r>
              <a:rPr lang="ru-RU" sz="1500" dirty="0" err="1"/>
              <a:t>достатнім</a:t>
            </a:r>
            <a:r>
              <a:rPr lang="ru-RU" sz="1500" dirty="0"/>
              <a:t>, </a:t>
            </a:r>
            <a:r>
              <a:rPr lang="ru-RU" sz="1500" dirty="0" err="1"/>
              <a:t>адже</a:t>
            </a:r>
            <a:r>
              <a:rPr lang="ru-RU" sz="1500" dirty="0"/>
              <a:t> у </a:t>
            </a:r>
            <a:r>
              <a:rPr lang="ru-RU" sz="1500" dirty="0" err="1"/>
              <a:t>опублікованому</a:t>
            </a:r>
            <a:r>
              <a:rPr lang="ru-RU" sz="1500" dirty="0"/>
              <a:t> ним 1844 року </a:t>
            </a:r>
            <a:r>
              <a:rPr lang="ru-RU" sz="1500" dirty="0" err="1"/>
              <a:t>каталозі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містилося</a:t>
            </a:r>
            <a:r>
              <a:rPr lang="ru-RU" sz="1500" dirty="0"/>
              <a:t> 18 </a:t>
            </a:r>
            <a:r>
              <a:rPr lang="ru-RU" sz="1500" dirty="0" err="1"/>
              <a:t>об'єктів</a:t>
            </a:r>
            <a:r>
              <a:rPr lang="ru-RU" sz="1500" dirty="0"/>
              <a:t> (на </a:t>
            </a:r>
            <a:r>
              <a:rPr lang="ru-RU" sz="1500" dirty="0" err="1"/>
              <a:t>всьому</a:t>
            </a:r>
            <a:r>
              <a:rPr lang="ru-RU" sz="1500" dirty="0"/>
              <a:t> </a:t>
            </a:r>
            <a:r>
              <a:rPr lang="ru-RU" sz="1500" dirty="0" err="1"/>
              <a:t>небосхилі</a:t>
            </a:r>
            <a:r>
              <a:rPr lang="ru-RU" sz="1500" dirty="0"/>
              <a:t>!). </a:t>
            </a:r>
            <a:r>
              <a:rPr lang="ru-RU" sz="1500" dirty="0" err="1"/>
              <a:t>Примітно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останнє</a:t>
            </a:r>
            <a:r>
              <a:rPr lang="ru-RU" sz="1500" dirty="0"/>
              <a:t> </a:t>
            </a:r>
            <a:r>
              <a:rPr lang="ru-RU" sz="1500" dirty="0" err="1"/>
              <a:t>місце</a:t>
            </a:r>
            <a:r>
              <a:rPr lang="ru-RU" sz="1500" dirty="0"/>
              <a:t> у </a:t>
            </a:r>
            <a:r>
              <a:rPr lang="ru-RU" sz="1500" dirty="0" err="1"/>
              <a:t>класифікації</a:t>
            </a:r>
            <a:r>
              <a:rPr lang="ru-RU" sz="1500" dirty="0"/>
              <a:t> </a:t>
            </a:r>
            <a:r>
              <a:rPr lang="ru-RU" sz="1500" dirty="0" err="1"/>
              <a:t>Аргеландера</a:t>
            </a:r>
            <a:r>
              <a:rPr lang="ru-RU" sz="1500" dirty="0"/>
              <a:t> </a:t>
            </a:r>
            <a:r>
              <a:rPr lang="ru-RU" sz="1500" dirty="0" err="1"/>
              <a:t>було</a:t>
            </a:r>
            <a:r>
              <a:rPr lang="ru-RU" sz="1500" dirty="0"/>
              <a:t> </a:t>
            </a:r>
            <a:r>
              <a:rPr lang="ru-RU" sz="1500" dirty="0" err="1"/>
              <a:t>заповнене</a:t>
            </a:r>
            <a:r>
              <a:rPr lang="ru-RU" sz="1500" dirty="0"/>
              <a:t> 1989 року </a:t>
            </a:r>
            <a:r>
              <a:rPr lang="ru-RU" sz="1500" dirty="0" err="1"/>
              <a:t>зіркою</a:t>
            </a:r>
            <a:r>
              <a:rPr lang="ru-RU" sz="1500" dirty="0"/>
              <a:t> </a:t>
            </a:r>
            <a:r>
              <a:rPr lang="en-US" sz="1500" dirty="0"/>
              <a:t>Z </a:t>
            </a:r>
            <a:r>
              <a:rPr lang="ru-RU" sz="1500" dirty="0" err="1" smtClean="0"/>
              <a:t>Різця</a:t>
            </a:r>
            <a:r>
              <a:rPr lang="ru-RU" sz="1500" dirty="0" smtClean="0"/>
              <a:t>.</a:t>
            </a:r>
            <a:endParaRPr lang="ru-RU" sz="1500" dirty="0"/>
          </a:p>
          <a:p>
            <a:r>
              <a:rPr lang="ru-RU" sz="1500" dirty="0" err="1"/>
              <a:t>Однак</a:t>
            </a:r>
            <a:r>
              <a:rPr lang="ru-RU" sz="1500" dirty="0"/>
              <a:t> </a:t>
            </a:r>
            <a:r>
              <a:rPr lang="ru-RU" sz="1500" dirty="0" err="1"/>
              <a:t>вже</a:t>
            </a:r>
            <a:r>
              <a:rPr lang="ru-RU" sz="1500" dirty="0"/>
              <a:t> </a:t>
            </a:r>
            <a:r>
              <a:rPr lang="ru-RU" sz="1500" dirty="0" err="1"/>
              <a:t>досить</a:t>
            </a:r>
            <a:r>
              <a:rPr lang="ru-RU" sz="1500" dirty="0"/>
              <a:t> </a:t>
            </a:r>
            <a:r>
              <a:rPr lang="ru-RU" sz="1500" dirty="0" err="1"/>
              <a:t>швидко</a:t>
            </a:r>
            <a:r>
              <a:rPr lang="ru-RU" sz="1500" dirty="0"/>
              <a:t> межу у 9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зірок</a:t>
            </a:r>
            <a:r>
              <a:rPr lang="ru-RU" sz="1500" dirty="0"/>
              <a:t> на </a:t>
            </a:r>
            <a:r>
              <a:rPr lang="ru-RU" sz="1500" dirty="0" err="1"/>
              <a:t>сузір'я</a:t>
            </a:r>
            <a:r>
              <a:rPr lang="ru-RU" sz="1500" dirty="0"/>
              <a:t> </a:t>
            </a:r>
            <a:r>
              <a:rPr lang="ru-RU" sz="1500" dirty="0" err="1"/>
              <a:t>було</a:t>
            </a:r>
            <a:r>
              <a:rPr lang="ru-RU" sz="1500" dirty="0"/>
              <a:t> перейдено. 1881 року </a:t>
            </a:r>
            <a:r>
              <a:rPr lang="ru-RU" sz="1500" dirty="0" err="1"/>
              <a:t>Хартвіг</a:t>
            </a:r>
            <a:r>
              <a:rPr lang="ru-RU" sz="1500" dirty="0"/>
              <a:t> </a:t>
            </a:r>
            <a:r>
              <a:rPr lang="ru-RU" sz="1500" dirty="0" err="1"/>
              <a:t>запропонував</a:t>
            </a:r>
            <a:r>
              <a:rPr lang="ru-RU" sz="1500" dirty="0"/>
              <a:t> у тих </a:t>
            </a:r>
            <a:r>
              <a:rPr lang="ru-RU" sz="1500" dirty="0" err="1"/>
              <a:t>сузір'ях</a:t>
            </a:r>
            <a:r>
              <a:rPr lang="ru-RU" sz="1500" dirty="0"/>
              <a:t>, де 9 </a:t>
            </a:r>
            <a:r>
              <a:rPr lang="ru-RU" sz="1500" dirty="0" err="1"/>
              <a:t>позначень</a:t>
            </a:r>
            <a:r>
              <a:rPr lang="ru-RU" sz="1500" dirty="0"/>
              <a:t> </a:t>
            </a:r>
            <a:r>
              <a:rPr lang="ru-RU" sz="1500" dirty="0" err="1"/>
              <a:t>недостатньо</a:t>
            </a:r>
            <a:r>
              <a:rPr lang="ru-RU" sz="1500" dirty="0"/>
              <a:t>, </a:t>
            </a:r>
            <a:r>
              <a:rPr lang="ru-RU" sz="1500" dirty="0" err="1"/>
              <a:t>доповнити</a:t>
            </a:r>
            <a:r>
              <a:rPr lang="ru-RU" sz="1500" dirty="0"/>
              <a:t> номенклатуру </a:t>
            </a:r>
            <a:r>
              <a:rPr lang="ru-RU" sz="1500" dirty="0" err="1"/>
              <a:t>дволітерними</a:t>
            </a:r>
            <a:r>
              <a:rPr lang="ru-RU" sz="1500" dirty="0"/>
              <a:t> </a:t>
            </a:r>
            <a:r>
              <a:rPr lang="ru-RU" sz="1500" dirty="0" err="1"/>
              <a:t>позначеннями</a:t>
            </a:r>
            <a:r>
              <a:rPr lang="ru-RU" sz="1500" dirty="0"/>
              <a:t>: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508104" y="404664"/>
          <a:ext cx="3336030" cy="5760720"/>
        </p:xfrm>
        <a:graphic>
          <a:graphicData uri="http://schemas.openxmlformats.org/drawingml/2006/table">
            <a:tbl>
              <a:tblPr/>
              <a:tblGrid>
                <a:gridCol w="370670"/>
                <a:gridCol w="370670"/>
                <a:gridCol w="370670"/>
                <a:gridCol w="370670"/>
                <a:gridCol w="370670"/>
                <a:gridCol w="370670"/>
                <a:gridCol w="370670"/>
                <a:gridCol w="370670"/>
                <a:gridCol w="370670"/>
              </a:tblGrid>
              <a:tr h="53224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RZ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TZ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UZ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VV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VW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VX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VY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VZ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WW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WX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WY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WZ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XY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XZ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224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YY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YZ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1741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ZZ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71546"/>
            <a:ext cx="78191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err="1"/>
              <a:t>Із</a:t>
            </a:r>
            <a:r>
              <a:rPr lang="ru-RU" sz="1500" dirty="0"/>
              <a:t> </a:t>
            </a:r>
            <a:r>
              <a:rPr lang="ru-RU" sz="1500" dirty="0" err="1"/>
              <a:t>дволітерних</a:t>
            </a:r>
            <a:r>
              <a:rPr lang="ru-RU" sz="1500" dirty="0"/>
              <a:t> </a:t>
            </a:r>
            <a:r>
              <a:rPr lang="ru-RU" sz="1500" dirty="0" err="1"/>
              <a:t>комбінацій</a:t>
            </a:r>
            <a:r>
              <a:rPr lang="ru-RU" sz="1500" dirty="0"/>
              <a:t> </a:t>
            </a:r>
            <a:r>
              <a:rPr lang="ru-RU" sz="1500" dirty="0" err="1"/>
              <a:t>було</a:t>
            </a:r>
            <a:r>
              <a:rPr lang="ru-RU" sz="1500" dirty="0"/>
              <a:t> </a:t>
            </a:r>
            <a:r>
              <a:rPr lang="ru-RU" sz="1500" dirty="0" err="1"/>
              <a:t>виключено</a:t>
            </a:r>
            <a:r>
              <a:rPr lang="ru-RU" sz="1500" dirty="0"/>
              <a:t> </a:t>
            </a:r>
            <a:r>
              <a:rPr lang="ru-RU" sz="1500" dirty="0" err="1"/>
              <a:t>літеру</a:t>
            </a:r>
            <a:r>
              <a:rPr lang="ru-RU" sz="1500" dirty="0"/>
              <a:t> </a:t>
            </a:r>
            <a:r>
              <a:rPr lang="en-US" sz="1500" dirty="0"/>
              <a:t>J (</a:t>
            </a:r>
            <a:r>
              <a:rPr lang="ru-RU" sz="1500" dirty="0"/>
              <a:t>як у </a:t>
            </a:r>
            <a:r>
              <a:rPr lang="ru-RU" sz="1500" dirty="0" err="1"/>
              <a:t>першій</a:t>
            </a:r>
            <a:r>
              <a:rPr lang="ru-RU" sz="1500" dirty="0"/>
              <a:t>, так </a:t>
            </a:r>
            <a:r>
              <a:rPr lang="ru-RU" sz="1500" dirty="0" err="1"/>
              <a:t>і</a:t>
            </a:r>
            <a:r>
              <a:rPr lang="ru-RU" sz="1500" dirty="0"/>
              <a:t> у </a:t>
            </a:r>
            <a:r>
              <a:rPr lang="ru-RU" sz="1500" dirty="0" err="1"/>
              <a:t>другій</a:t>
            </a:r>
            <a:r>
              <a:rPr lang="ru-RU" sz="1500" dirty="0"/>
              <a:t> </a:t>
            </a:r>
            <a:r>
              <a:rPr lang="ru-RU" sz="1500" dirty="0" err="1"/>
              <a:t>позиції</a:t>
            </a:r>
            <a:r>
              <a:rPr lang="ru-RU" sz="1500" dirty="0"/>
              <a:t>), </a:t>
            </a:r>
            <a:r>
              <a:rPr lang="ru-RU" sz="1500" dirty="0" err="1"/>
              <a:t>оскільки</a:t>
            </a:r>
            <a:r>
              <a:rPr lang="ru-RU" sz="1500" dirty="0"/>
              <a:t> </a:t>
            </a:r>
            <a:r>
              <a:rPr lang="ru-RU" sz="1500" dirty="0" err="1"/>
              <a:t>у</a:t>
            </a:r>
            <a:r>
              <a:rPr lang="ru-RU" sz="1500" dirty="0"/>
              <a:t> </a:t>
            </a:r>
            <a:r>
              <a:rPr lang="ru-RU" sz="1500" dirty="0" err="1"/>
              <a:t>рукописі</a:t>
            </a:r>
            <a:r>
              <a:rPr lang="ru-RU" sz="1500" dirty="0"/>
              <a:t> </a:t>
            </a:r>
            <a:r>
              <a:rPr lang="ru-RU" sz="1500" dirty="0" err="1"/>
              <a:t>її</a:t>
            </a:r>
            <a:r>
              <a:rPr lang="ru-RU" sz="1500" dirty="0"/>
              <a:t> </a:t>
            </a:r>
            <a:r>
              <a:rPr lang="ru-RU" sz="1500" dirty="0" err="1"/>
              <a:t>можна</a:t>
            </a:r>
            <a:r>
              <a:rPr lang="ru-RU" sz="1500" dirty="0"/>
              <a:t> </a:t>
            </a:r>
            <a:r>
              <a:rPr lang="ru-RU" sz="1500" dirty="0" err="1"/>
              <a:t>сплутати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латинською</a:t>
            </a:r>
            <a:r>
              <a:rPr lang="ru-RU" sz="1500" dirty="0"/>
              <a:t> </a:t>
            </a:r>
            <a:r>
              <a:rPr lang="ru-RU" sz="1500" dirty="0" err="1"/>
              <a:t>літерою</a:t>
            </a:r>
            <a:r>
              <a:rPr lang="ru-RU" sz="1500" dirty="0"/>
              <a:t> </a:t>
            </a:r>
            <a:r>
              <a:rPr lang="en-US" sz="1500" dirty="0"/>
              <a:t>I. </a:t>
            </a:r>
            <a:r>
              <a:rPr lang="ru-RU" sz="1500" dirty="0" err="1"/>
              <a:t>Ця</a:t>
            </a:r>
            <a:r>
              <a:rPr lang="ru-RU" sz="1500" dirty="0"/>
              <a:t> система дозволяла </a:t>
            </a:r>
            <a:r>
              <a:rPr lang="ru-RU" sz="1500" dirty="0" err="1"/>
              <a:t>позначити</a:t>
            </a:r>
            <a:r>
              <a:rPr lang="ru-RU" sz="1500" dirty="0"/>
              <a:t> до 334 </a:t>
            </a:r>
            <a:r>
              <a:rPr lang="ru-RU" sz="1500" dirty="0" err="1"/>
              <a:t>зірок</a:t>
            </a:r>
            <a:r>
              <a:rPr lang="ru-RU" sz="1500" dirty="0"/>
              <a:t> у кожному </a:t>
            </a:r>
            <a:r>
              <a:rPr lang="ru-RU" sz="1500" dirty="0" err="1"/>
              <a:t>сузір'ї</a:t>
            </a:r>
            <a:r>
              <a:rPr lang="ru-RU" sz="1500" dirty="0"/>
              <a:t>.</a:t>
            </a:r>
          </a:p>
          <a:p>
            <a:r>
              <a:rPr lang="ru-RU" sz="1500" dirty="0"/>
              <a:t>І </a:t>
            </a:r>
            <a:r>
              <a:rPr lang="ru-RU" sz="1500" dirty="0" err="1"/>
              <a:t>лише</a:t>
            </a:r>
            <a:r>
              <a:rPr lang="ru-RU" sz="1500" dirty="0"/>
              <a:t> </a:t>
            </a:r>
            <a:r>
              <a:rPr lang="ru-RU" sz="1500" dirty="0" err="1"/>
              <a:t>після</a:t>
            </a:r>
            <a:r>
              <a:rPr lang="ru-RU" sz="1500" dirty="0"/>
              <a:t> того, як </a:t>
            </a:r>
            <a:r>
              <a:rPr lang="ru-RU" sz="1500" dirty="0" err="1"/>
              <a:t>дволітерна</a:t>
            </a:r>
            <a:r>
              <a:rPr lang="ru-RU" sz="1500" dirty="0"/>
              <a:t> система </a:t>
            </a:r>
            <a:r>
              <a:rPr lang="ru-RU" sz="1500" dirty="0" err="1"/>
              <a:t>теж</a:t>
            </a:r>
            <a:r>
              <a:rPr lang="ru-RU" sz="1500" dirty="0"/>
              <a:t> </a:t>
            </a:r>
            <a:r>
              <a:rPr lang="ru-RU" sz="1500" dirty="0" err="1"/>
              <a:t>виявилася</a:t>
            </a:r>
            <a:r>
              <a:rPr lang="ru-RU" sz="1500" dirty="0"/>
              <a:t> </a:t>
            </a:r>
            <a:r>
              <a:rPr lang="ru-RU" sz="1500" dirty="0" err="1"/>
              <a:t>недостатньою</a:t>
            </a:r>
            <a:r>
              <a:rPr lang="ru-RU" sz="1500" dirty="0"/>
              <a:t>, </a:t>
            </a:r>
            <a:r>
              <a:rPr lang="ru-RU" sz="1500" dirty="0" err="1"/>
              <a:t>було</a:t>
            </a:r>
            <a:r>
              <a:rPr lang="ru-RU" sz="1500" dirty="0"/>
              <a:t> </a:t>
            </a:r>
            <a:r>
              <a:rPr lang="ru-RU" sz="1500" dirty="0" err="1"/>
              <a:t>вирішено</a:t>
            </a:r>
            <a:r>
              <a:rPr lang="ru-RU" sz="1500" dirty="0"/>
              <a:t> </a:t>
            </a:r>
            <a:r>
              <a:rPr lang="ru-RU" sz="1500" dirty="0" err="1"/>
              <a:t>використати</a:t>
            </a:r>
            <a:r>
              <a:rPr lang="ru-RU" sz="1500" dirty="0"/>
              <a:t> </a:t>
            </a:r>
            <a:r>
              <a:rPr lang="ru-RU" sz="1500" dirty="0" err="1"/>
              <a:t>просту</a:t>
            </a:r>
            <a:r>
              <a:rPr lang="ru-RU" sz="1500" dirty="0"/>
              <a:t> </a:t>
            </a:r>
            <a:r>
              <a:rPr lang="ru-RU" sz="1500" dirty="0" err="1"/>
              <a:t>нумерацію</a:t>
            </a:r>
            <a:r>
              <a:rPr lang="ru-RU" sz="1500" dirty="0"/>
              <a:t> у кожному </a:t>
            </a:r>
            <a:r>
              <a:rPr lang="ru-RU" sz="1500" dirty="0" err="1"/>
              <a:t>сузір'ї</a:t>
            </a:r>
            <a:r>
              <a:rPr lang="ru-RU" sz="1500" dirty="0"/>
              <a:t>, </a:t>
            </a:r>
            <a:r>
              <a:rPr lang="ru-RU" sz="1500" dirty="0" err="1"/>
              <a:t>починаючи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номера 335, </a:t>
            </a:r>
            <a:r>
              <a:rPr lang="ru-RU" sz="1500" dirty="0" err="1"/>
              <a:t>додаючи</a:t>
            </a:r>
            <a:r>
              <a:rPr lang="ru-RU" sz="1500" dirty="0"/>
              <a:t> </a:t>
            </a:r>
            <a:r>
              <a:rPr lang="ru-RU" sz="1500" dirty="0" err="1"/>
              <a:t>його</a:t>
            </a:r>
            <a:r>
              <a:rPr lang="ru-RU" sz="1500" dirty="0"/>
              <a:t> до </a:t>
            </a:r>
            <a:r>
              <a:rPr lang="ru-RU" sz="1500" dirty="0" err="1"/>
              <a:t>літери</a:t>
            </a:r>
            <a:r>
              <a:rPr lang="ru-RU" sz="1500" dirty="0"/>
              <a:t> </a:t>
            </a:r>
            <a:r>
              <a:rPr lang="en-US" sz="1500" dirty="0"/>
              <a:t>V. </a:t>
            </a:r>
            <a:r>
              <a:rPr lang="ru-RU" sz="1500" dirty="0" err="1"/>
              <a:t>Ця</a:t>
            </a:r>
            <a:r>
              <a:rPr lang="ru-RU" sz="1500" dirty="0"/>
              <a:t> (</a:t>
            </a:r>
            <a:r>
              <a:rPr lang="ru-RU" sz="1500" dirty="0" err="1"/>
              <a:t>комбінована</a:t>
            </a:r>
            <a:r>
              <a:rPr lang="ru-RU" sz="1500" dirty="0"/>
              <a:t>) система </a:t>
            </a:r>
            <a:r>
              <a:rPr lang="ru-RU" sz="1500" dirty="0" err="1"/>
              <a:t>використовується</a:t>
            </a:r>
            <a:r>
              <a:rPr lang="ru-RU" sz="1500" dirty="0"/>
              <a:t> </a:t>
            </a:r>
            <a:r>
              <a:rPr lang="ru-RU" sz="1500" dirty="0" err="1"/>
              <a:t>донині</a:t>
            </a:r>
            <a:r>
              <a:rPr lang="ru-RU" sz="1500" dirty="0"/>
              <a:t>.</a:t>
            </a:r>
          </a:p>
          <a:p>
            <a:r>
              <a:rPr lang="ru-RU" sz="1500" dirty="0" err="1"/>
              <a:t>Перші</a:t>
            </a:r>
            <a:r>
              <a:rPr lang="ru-RU" sz="1500" dirty="0"/>
              <a:t> 334 </a:t>
            </a:r>
            <a:r>
              <a:rPr lang="ru-RU" sz="1500" dirty="0" err="1"/>
              <a:t>змінні</a:t>
            </a:r>
            <a:r>
              <a:rPr lang="ru-RU" sz="1500" dirty="0"/>
              <a:t> </a:t>
            </a:r>
            <a:r>
              <a:rPr lang="ru-RU" sz="1500" dirty="0" err="1"/>
              <a:t>зорі</a:t>
            </a:r>
            <a:r>
              <a:rPr lang="ru-RU" sz="1500" dirty="0"/>
              <a:t> кожного </a:t>
            </a:r>
            <a:r>
              <a:rPr lang="ru-RU" sz="1500" dirty="0" err="1"/>
              <a:t>сузір'я</a:t>
            </a:r>
            <a:r>
              <a:rPr lang="ru-RU" sz="1500" dirty="0"/>
              <a:t> </a:t>
            </a:r>
            <a:r>
              <a:rPr lang="ru-RU" sz="1500" dirty="0" err="1"/>
              <a:t>позначають</a:t>
            </a:r>
            <a:r>
              <a:rPr lang="ru-RU" sz="1500" dirty="0"/>
              <a:t> </a:t>
            </a:r>
            <a:r>
              <a:rPr lang="ru-RU" sz="1500" dirty="0" err="1"/>
              <a:t>послідовностями</a:t>
            </a:r>
            <a:r>
              <a:rPr lang="ru-RU" sz="1500" dirty="0"/>
              <a:t> </a:t>
            </a:r>
            <a:r>
              <a:rPr lang="ru-RU" sz="1500" dirty="0" err="1"/>
              <a:t>літер</a:t>
            </a:r>
            <a:r>
              <a:rPr lang="ru-RU" sz="1500" dirty="0"/>
              <a:t> </a:t>
            </a:r>
            <a:r>
              <a:rPr lang="ru-RU" sz="1500" dirty="0" err="1"/>
              <a:t>латинського</a:t>
            </a:r>
            <a:r>
              <a:rPr lang="ru-RU" sz="1500" dirty="0"/>
              <a:t> </a:t>
            </a:r>
            <a:r>
              <a:rPr lang="ru-RU" sz="1500" dirty="0" err="1"/>
              <a:t>алфавіту</a:t>
            </a:r>
            <a:r>
              <a:rPr lang="ru-RU" sz="1500" dirty="0"/>
              <a:t>: </a:t>
            </a:r>
            <a:r>
              <a:rPr lang="en-US" sz="1500" dirty="0"/>
              <a:t>R-Z, RR-ZZ, AA-QZ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додаванням</a:t>
            </a:r>
            <a:r>
              <a:rPr lang="ru-RU" sz="1500" dirty="0"/>
              <a:t> </a:t>
            </a:r>
            <a:r>
              <a:rPr lang="ru-RU" sz="1500" dirty="0" err="1"/>
              <a:t>відповідної</a:t>
            </a:r>
            <a:r>
              <a:rPr lang="ru-RU" sz="1500" dirty="0"/>
              <a:t> </a:t>
            </a:r>
            <a:r>
              <a:rPr lang="ru-RU" sz="1500" dirty="0" err="1"/>
              <a:t>назви</a:t>
            </a:r>
            <a:r>
              <a:rPr lang="ru-RU" sz="1500" dirty="0"/>
              <a:t> </a:t>
            </a:r>
            <a:r>
              <a:rPr lang="ru-RU" sz="1500" dirty="0" err="1"/>
              <a:t>сузір'я</a:t>
            </a:r>
            <a:r>
              <a:rPr lang="ru-RU" sz="1500" dirty="0"/>
              <a:t>, </a:t>
            </a:r>
            <a:r>
              <a:rPr lang="ru-RU" sz="1500" dirty="0" err="1"/>
              <a:t>наприклад</a:t>
            </a:r>
            <a:r>
              <a:rPr lang="ru-RU" sz="1500" dirty="0"/>
              <a:t>, </a:t>
            </a:r>
            <a:r>
              <a:rPr lang="en-US" sz="1500" dirty="0"/>
              <a:t>RR </a:t>
            </a:r>
            <a:r>
              <a:rPr lang="en-US" sz="1500" dirty="0" err="1"/>
              <a:t>Lyr</a:t>
            </a:r>
            <a:r>
              <a:rPr lang="en-US" sz="1500" dirty="0"/>
              <a:t> (</a:t>
            </a:r>
            <a:r>
              <a:rPr lang="ru-RU" sz="1500" dirty="0" err="1"/>
              <a:t>або</a:t>
            </a:r>
            <a:r>
              <a:rPr lang="ru-RU" sz="1500" dirty="0"/>
              <a:t> </a:t>
            </a:r>
            <a:r>
              <a:rPr lang="en-US" sz="1500" dirty="0"/>
              <a:t>RR </a:t>
            </a:r>
            <a:r>
              <a:rPr lang="ru-RU" sz="1500" dirty="0" err="1"/>
              <a:t>Ліри</a:t>
            </a:r>
            <a:r>
              <a:rPr lang="ru-RU" sz="1500" dirty="0"/>
              <a:t>). </a:t>
            </a:r>
            <a:r>
              <a:rPr lang="ru-RU" sz="1500" dirty="0" err="1"/>
              <a:t>Наступні</a:t>
            </a:r>
            <a:r>
              <a:rPr lang="ru-RU" sz="1500" dirty="0"/>
              <a:t> </a:t>
            </a:r>
            <a:r>
              <a:rPr lang="ru-RU" sz="1500" dirty="0" err="1"/>
              <a:t>змінні</a:t>
            </a:r>
            <a:r>
              <a:rPr lang="ru-RU" sz="1500" dirty="0"/>
              <a:t> </a:t>
            </a:r>
            <a:r>
              <a:rPr lang="ru-RU" sz="1500" dirty="0" err="1"/>
              <a:t>зорі</a:t>
            </a:r>
            <a:r>
              <a:rPr lang="ru-RU" sz="1500" dirty="0"/>
              <a:t> </a:t>
            </a:r>
            <a:r>
              <a:rPr lang="ru-RU" sz="1500" dirty="0" err="1"/>
              <a:t>сузір'я</a:t>
            </a:r>
            <a:r>
              <a:rPr lang="ru-RU" sz="1500" dirty="0"/>
              <a:t> </a:t>
            </a:r>
            <a:r>
              <a:rPr lang="ru-RU" sz="1500" dirty="0" err="1"/>
              <a:t>позначаються</a:t>
            </a:r>
            <a:r>
              <a:rPr lang="ru-RU" sz="1500" dirty="0"/>
              <a:t> як </a:t>
            </a:r>
            <a:r>
              <a:rPr lang="en-US" sz="1500" dirty="0"/>
              <a:t>V335, V336 </a:t>
            </a:r>
            <a:r>
              <a:rPr lang="ru-RU" sz="1500" dirty="0" err="1"/>
              <a:t>і</a:t>
            </a:r>
            <a:r>
              <a:rPr lang="ru-RU" sz="1500" dirty="0"/>
              <a:t> т. д.</a:t>
            </a:r>
          </a:p>
          <a:p>
            <a:r>
              <a:rPr lang="ru-RU" sz="1500" dirty="0"/>
              <a:t>Для </a:t>
            </a:r>
            <a:r>
              <a:rPr lang="ru-RU" sz="1500" dirty="0" err="1"/>
              <a:t>зір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до </a:t>
            </a:r>
            <a:r>
              <a:rPr lang="ru-RU" sz="1500" dirty="0" err="1"/>
              <a:t>введення</a:t>
            </a:r>
            <a:r>
              <a:rPr lang="ru-RU" sz="1500" dirty="0"/>
              <a:t> </a:t>
            </a:r>
            <a:r>
              <a:rPr lang="ru-RU" sz="1500" dirty="0" err="1"/>
              <a:t>класифікації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вже</a:t>
            </a:r>
            <a:r>
              <a:rPr lang="ru-RU" sz="1500" dirty="0"/>
              <a:t> </a:t>
            </a:r>
            <a:r>
              <a:rPr lang="ru-RU" sz="1500" dirty="0" err="1"/>
              <a:t>отримали</a:t>
            </a:r>
            <a:r>
              <a:rPr lang="ru-RU" sz="1500" dirty="0"/>
              <a:t> </a:t>
            </a:r>
            <a:r>
              <a:rPr lang="ru-RU" sz="1500" dirty="0" err="1"/>
              <a:t>грецькі</a:t>
            </a:r>
            <a:r>
              <a:rPr lang="ru-RU" sz="1500" dirty="0"/>
              <a:t> </a:t>
            </a:r>
            <a:r>
              <a:rPr lang="ru-RU" sz="1500" dirty="0" err="1"/>
              <a:t>позначення</a:t>
            </a:r>
            <a:r>
              <a:rPr lang="ru-RU" sz="1500" dirty="0"/>
              <a:t> </a:t>
            </a:r>
            <a:r>
              <a:rPr lang="ru-RU" sz="1500" dirty="0" err="1"/>
              <a:t>Байєра</a:t>
            </a:r>
            <a:r>
              <a:rPr lang="ru-RU" sz="1500" dirty="0"/>
              <a:t> (</a:t>
            </a:r>
            <a:r>
              <a:rPr lang="el-GR" sz="1500" dirty="0"/>
              <a:t>β </a:t>
            </a:r>
            <a:r>
              <a:rPr lang="ru-RU" sz="1500" dirty="0"/>
              <a:t>Персея, </a:t>
            </a:r>
            <a:r>
              <a:rPr lang="el-GR" sz="1500" dirty="0"/>
              <a:t>δ </a:t>
            </a:r>
            <a:r>
              <a:rPr lang="ru-RU" sz="1500" dirty="0"/>
              <a:t>Цефея) </a:t>
            </a:r>
            <a:r>
              <a:rPr lang="ru-RU" sz="1500" dirty="0" err="1"/>
              <a:t>чи</a:t>
            </a:r>
            <a:r>
              <a:rPr lang="ru-RU" sz="1500" dirty="0"/>
              <a:t> </a:t>
            </a:r>
            <a:r>
              <a:rPr lang="ru-RU" sz="1500" dirty="0" err="1"/>
              <a:t>позначення</a:t>
            </a:r>
            <a:r>
              <a:rPr lang="ru-RU" sz="1500" dirty="0"/>
              <a:t> </a:t>
            </a:r>
            <a:r>
              <a:rPr lang="ru-RU" sz="1500" dirty="0" err="1"/>
              <a:t>малими</a:t>
            </a:r>
            <a:r>
              <a:rPr lang="ru-RU" sz="1500" dirty="0"/>
              <a:t> </a:t>
            </a:r>
            <a:r>
              <a:rPr lang="ru-RU" sz="1500" dirty="0" err="1"/>
              <a:t>латинськими</a:t>
            </a:r>
            <a:r>
              <a:rPr lang="ru-RU" sz="1500" dirty="0"/>
              <a:t> </a:t>
            </a:r>
            <a:r>
              <a:rPr lang="ru-RU" sz="1500" dirty="0" err="1"/>
              <a:t>літерами</a:t>
            </a:r>
            <a:r>
              <a:rPr lang="ru-RU" sz="1500" dirty="0"/>
              <a:t>, </a:t>
            </a:r>
            <a:r>
              <a:rPr lang="ru-RU" sz="1500" dirty="0" err="1"/>
              <a:t>нові</a:t>
            </a:r>
            <a:r>
              <a:rPr lang="ru-RU" sz="1500" dirty="0"/>
              <a:t> </a:t>
            </a:r>
            <a:r>
              <a:rPr lang="ru-RU" sz="1500" dirty="0" err="1"/>
              <a:t>позначення</a:t>
            </a:r>
            <a:r>
              <a:rPr lang="ru-RU" sz="1500" dirty="0"/>
              <a:t> як </a:t>
            </a:r>
            <a:r>
              <a:rPr lang="ru-RU" sz="1500" dirty="0" err="1"/>
              <a:t>змінних</a:t>
            </a:r>
            <a:r>
              <a:rPr lang="ru-RU" sz="1500" dirty="0"/>
              <a:t> не </a:t>
            </a:r>
            <a:r>
              <a:rPr lang="ru-RU" sz="1500" dirty="0" err="1"/>
              <a:t>вводяться</a:t>
            </a:r>
            <a:r>
              <a:rPr lang="ru-RU" sz="1500" dirty="0"/>
              <a:t>.</a:t>
            </a:r>
          </a:p>
          <a:p>
            <a:r>
              <a:rPr lang="ru-RU" sz="1500" dirty="0"/>
              <a:t>Для </a:t>
            </a:r>
            <a:r>
              <a:rPr lang="ru-RU" sz="1500" dirty="0" err="1"/>
              <a:t>позначення</a:t>
            </a:r>
            <a:r>
              <a:rPr lang="ru-RU" sz="1500" dirty="0"/>
              <a:t> </a:t>
            </a:r>
            <a:r>
              <a:rPr lang="ru-RU" sz="1500" b="1" dirty="0" err="1"/>
              <a:t>типів</a:t>
            </a:r>
            <a:r>
              <a:rPr lang="ru-RU" sz="1500" b="1" dirty="0"/>
              <a:t> </a:t>
            </a:r>
            <a:r>
              <a:rPr lang="ru-RU" sz="1500" b="1" dirty="0" err="1"/>
              <a:t>змінних</a:t>
            </a:r>
            <a:r>
              <a:rPr lang="ru-RU" sz="1500" b="1" dirty="0"/>
              <a:t> </a:t>
            </a:r>
            <a:r>
              <a:rPr lang="ru-RU" sz="1500" b="1" dirty="0" err="1"/>
              <a:t>зірок</a:t>
            </a:r>
            <a:r>
              <a:rPr lang="ru-RU" sz="1500" dirty="0"/>
              <a:t> </a:t>
            </a:r>
            <a:r>
              <a:rPr lang="ru-RU" sz="1500" dirty="0" err="1"/>
              <a:t>зазвичай</a:t>
            </a:r>
            <a:r>
              <a:rPr lang="ru-RU" sz="1500" dirty="0"/>
              <a:t> </a:t>
            </a:r>
            <a:r>
              <a:rPr lang="ru-RU" sz="1500" dirty="0" err="1"/>
              <a:t>використовують</a:t>
            </a:r>
            <a:r>
              <a:rPr lang="ru-RU" sz="1500" dirty="0"/>
              <a:t> </a:t>
            </a:r>
            <a:r>
              <a:rPr lang="ru-RU" sz="1500" dirty="0" err="1"/>
              <a:t>т.зв</a:t>
            </a:r>
            <a:r>
              <a:rPr lang="ru-RU" sz="1500" dirty="0"/>
              <a:t>. </a:t>
            </a:r>
            <a:r>
              <a:rPr lang="ru-RU" sz="1500" i="1" dirty="0" err="1"/>
              <a:t>прототипи</a:t>
            </a:r>
            <a:r>
              <a:rPr lang="ru-RU" sz="1500" dirty="0"/>
              <a:t> — </a:t>
            </a:r>
            <a:r>
              <a:rPr lang="ru-RU" sz="1500" dirty="0" err="1"/>
              <a:t>зірки</a:t>
            </a:r>
            <a:r>
              <a:rPr lang="ru-RU" sz="1500" dirty="0"/>
              <a:t>, </a:t>
            </a:r>
            <a:r>
              <a:rPr lang="ru-RU" sz="1500" dirty="0" err="1"/>
              <a:t>чиї</a:t>
            </a:r>
            <a:r>
              <a:rPr lang="ru-RU" sz="1500" dirty="0"/>
              <a:t> характеристики </a:t>
            </a:r>
            <a:r>
              <a:rPr lang="ru-RU" sz="1500" dirty="0" err="1"/>
              <a:t>вважають</a:t>
            </a:r>
            <a:r>
              <a:rPr lang="ru-RU" sz="1500" dirty="0"/>
              <a:t> </a:t>
            </a:r>
            <a:r>
              <a:rPr lang="ru-RU" sz="1500" dirty="0" err="1"/>
              <a:t>стандартними</a:t>
            </a:r>
            <a:r>
              <a:rPr lang="ru-RU" sz="1500" dirty="0"/>
              <a:t> для </a:t>
            </a:r>
            <a:r>
              <a:rPr lang="ru-RU" sz="1500" dirty="0" err="1"/>
              <a:t>цього</a:t>
            </a:r>
            <a:r>
              <a:rPr lang="ru-RU" sz="1500" dirty="0"/>
              <a:t> типу. Часто як прототип </a:t>
            </a:r>
            <a:r>
              <a:rPr lang="ru-RU" sz="1500" dirty="0" err="1"/>
              <a:t>вживають</a:t>
            </a:r>
            <a:r>
              <a:rPr lang="ru-RU" sz="1500" dirty="0"/>
              <a:t> </a:t>
            </a:r>
            <a:r>
              <a:rPr lang="ru-RU" sz="1500" dirty="0" err="1"/>
              <a:t>назву</a:t>
            </a:r>
            <a:r>
              <a:rPr lang="ru-RU" sz="1500" dirty="0"/>
              <a:t> </a:t>
            </a:r>
            <a:r>
              <a:rPr lang="ru-RU" sz="1500" dirty="0" err="1"/>
              <a:t>першої</a:t>
            </a:r>
            <a:r>
              <a:rPr lang="ru-RU" sz="1500" dirty="0"/>
              <a:t> </a:t>
            </a:r>
            <a:r>
              <a:rPr lang="ru-RU" sz="1500" dirty="0" err="1"/>
              <a:t>відкритої</a:t>
            </a:r>
            <a:r>
              <a:rPr lang="ru-RU" sz="1500" dirty="0"/>
              <a:t> </a:t>
            </a:r>
            <a:r>
              <a:rPr lang="ru-RU" sz="1500" dirty="0" err="1"/>
              <a:t>зорі</a:t>
            </a:r>
            <a:r>
              <a:rPr lang="ru-RU" sz="1500" dirty="0"/>
              <a:t> у </a:t>
            </a:r>
            <a:r>
              <a:rPr lang="ru-RU" sz="1500" dirty="0" err="1"/>
              <a:t>своєму</a:t>
            </a:r>
            <a:r>
              <a:rPr lang="ru-RU" sz="1500" dirty="0"/>
              <a:t> </a:t>
            </a:r>
            <a:r>
              <a:rPr lang="ru-RU" sz="1500" dirty="0" err="1"/>
              <a:t>класі</a:t>
            </a:r>
            <a:r>
              <a:rPr lang="ru-RU" sz="1500" dirty="0"/>
              <a:t>, </a:t>
            </a:r>
            <a:r>
              <a:rPr lang="ru-RU" sz="1500" dirty="0" err="1"/>
              <a:t>іноді</a:t>
            </a:r>
            <a:r>
              <a:rPr lang="ru-RU" sz="1500" dirty="0"/>
              <a:t> — </a:t>
            </a:r>
            <a:r>
              <a:rPr lang="ru-RU" sz="1500" dirty="0" err="1"/>
              <a:t>найхарактернішої</a:t>
            </a:r>
            <a:r>
              <a:rPr lang="ru-RU" sz="1500" dirty="0"/>
              <a:t> </a:t>
            </a:r>
            <a:r>
              <a:rPr lang="ru-RU" sz="1500" dirty="0" err="1"/>
              <a:t>чи</a:t>
            </a:r>
            <a:r>
              <a:rPr lang="ru-RU" sz="1500" dirty="0"/>
              <a:t> </a:t>
            </a:r>
            <a:r>
              <a:rPr lang="ru-RU" sz="1500" dirty="0" err="1"/>
              <a:t>найкраще</a:t>
            </a:r>
            <a:r>
              <a:rPr lang="ru-RU" sz="1500" dirty="0"/>
              <a:t> </a:t>
            </a:r>
            <a:r>
              <a:rPr lang="ru-RU" sz="1500" dirty="0" err="1"/>
              <a:t>вивченої</a:t>
            </a:r>
            <a:r>
              <a:rPr lang="ru-RU" sz="1500" dirty="0"/>
              <a:t>. </a:t>
            </a:r>
            <a:r>
              <a:rPr lang="ru-RU" sz="1500" dirty="0" err="1"/>
              <a:t>Наприклад</a:t>
            </a:r>
            <a:r>
              <a:rPr lang="ru-RU" sz="1500" dirty="0"/>
              <a:t>, </a:t>
            </a:r>
            <a:r>
              <a:rPr lang="ru-RU" sz="1500" dirty="0" err="1"/>
              <a:t>зірка</a:t>
            </a:r>
            <a:r>
              <a:rPr lang="ru-RU" sz="1500" dirty="0"/>
              <a:t> </a:t>
            </a:r>
            <a:r>
              <a:rPr lang="el-GR" sz="1500" dirty="0"/>
              <a:t>δ </a:t>
            </a:r>
            <a:r>
              <a:rPr lang="ru-RU" sz="1500" dirty="0"/>
              <a:t>Цефея дала </a:t>
            </a:r>
            <a:r>
              <a:rPr lang="ru-RU" sz="1500" dirty="0" err="1"/>
              <a:t>назву</a:t>
            </a:r>
            <a:r>
              <a:rPr lang="ru-RU" sz="1500" dirty="0"/>
              <a:t> </a:t>
            </a:r>
            <a:r>
              <a:rPr lang="ru-RU" sz="1500" dirty="0" err="1"/>
              <a:t>цілому</a:t>
            </a:r>
            <a:r>
              <a:rPr lang="ru-RU" sz="1500" dirty="0"/>
              <a:t> </a:t>
            </a:r>
            <a:r>
              <a:rPr lang="ru-RU" sz="1500" dirty="0" err="1"/>
              <a:t>класу</a:t>
            </a:r>
            <a:r>
              <a:rPr lang="ru-RU" sz="1500" dirty="0"/>
              <a:t> </a:t>
            </a:r>
            <a:r>
              <a:rPr lang="ru-RU" sz="1500" dirty="0" err="1"/>
              <a:t>змінних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 — </a:t>
            </a:r>
            <a:r>
              <a:rPr lang="ru-RU" sz="1500" dirty="0" err="1"/>
              <a:t>цефеїд</a:t>
            </a:r>
            <a:r>
              <a:rPr lang="ru-RU" sz="1500" dirty="0"/>
              <a:t> — </a:t>
            </a:r>
            <a:r>
              <a:rPr lang="ru-RU" sz="1500" dirty="0" err="1"/>
              <a:t>радіально</a:t>
            </a:r>
            <a:r>
              <a:rPr lang="ru-RU" sz="1500" dirty="0"/>
              <a:t> </a:t>
            </a:r>
            <a:r>
              <a:rPr lang="ru-RU" sz="1500" dirty="0" err="1"/>
              <a:t>пульсуючих</a:t>
            </a:r>
            <a:r>
              <a:rPr lang="ru-RU" sz="1500" dirty="0"/>
              <a:t> </a:t>
            </a:r>
            <a:r>
              <a:rPr lang="ru-RU" sz="1500" dirty="0" err="1"/>
              <a:t>зір</a:t>
            </a:r>
            <a:r>
              <a:rPr lang="ru-RU" sz="1500" dirty="0"/>
              <a:t> </a:t>
            </a:r>
            <a:r>
              <a:rPr lang="ru-RU" sz="1500" dirty="0" err="1"/>
              <a:t>плоскої</a:t>
            </a:r>
            <a:r>
              <a:rPr lang="ru-RU" sz="1500" dirty="0"/>
              <a:t> </a:t>
            </a:r>
            <a:r>
              <a:rPr lang="ru-RU" sz="1500" dirty="0" err="1"/>
              <a:t>складової</a:t>
            </a:r>
            <a:r>
              <a:rPr lang="ru-RU" sz="1500" dirty="0"/>
              <a:t> галактики,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підпорядковуються</a:t>
            </a:r>
            <a:r>
              <a:rPr lang="ru-RU" sz="1500" dirty="0"/>
              <a:t> </a:t>
            </a:r>
            <a:r>
              <a:rPr lang="ru-RU" sz="1500" dirty="0" err="1"/>
              <a:t>відомій</a:t>
            </a:r>
            <a:r>
              <a:rPr lang="ru-RU" sz="1500" dirty="0"/>
              <a:t> </a:t>
            </a:r>
            <a:r>
              <a:rPr lang="ru-RU" sz="1500" dirty="0" err="1"/>
              <a:t>залежності</a:t>
            </a:r>
            <a:r>
              <a:rPr lang="ru-RU" sz="1500" dirty="0"/>
              <a:t> </a:t>
            </a:r>
            <a:r>
              <a:rPr lang="ru-RU" sz="1500" i="1" dirty="0" err="1"/>
              <a:t>період-світність</a:t>
            </a:r>
            <a:r>
              <a:rPr lang="ru-RU" sz="1500" dirty="0"/>
              <a:t>. </a:t>
            </a:r>
            <a:r>
              <a:rPr lang="ru-RU" sz="1500" dirty="0" err="1"/>
              <a:t>Назви</a:t>
            </a:r>
            <a:r>
              <a:rPr lang="ru-RU" sz="1500" dirty="0"/>
              <a:t> </a:t>
            </a:r>
            <a:r>
              <a:rPr lang="ru-RU" sz="1500" dirty="0" err="1"/>
              <a:t>своїм</a:t>
            </a:r>
            <a:r>
              <a:rPr lang="ru-RU" sz="1500" dirty="0"/>
              <a:t> </a:t>
            </a:r>
            <a:r>
              <a:rPr lang="ru-RU" sz="1500" dirty="0" err="1"/>
              <a:t>класам</a:t>
            </a:r>
            <a:r>
              <a:rPr lang="ru-RU" sz="1500" dirty="0"/>
              <a:t> дали </a:t>
            </a:r>
            <a:r>
              <a:rPr lang="ru-RU" sz="1500" dirty="0" err="1"/>
              <a:t>також</a:t>
            </a:r>
            <a:r>
              <a:rPr lang="ru-RU" sz="1500" dirty="0"/>
              <a:t> Алголь, </a:t>
            </a:r>
            <a:r>
              <a:rPr lang="ru-RU" sz="1500" dirty="0" err="1"/>
              <a:t>Міра</a:t>
            </a:r>
            <a:r>
              <a:rPr lang="ru-RU" sz="1500" dirty="0"/>
              <a:t>, </a:t>
            </a:r>
            <a:r>
              <a:rPr lang="el-GR" sz="1500" dirty="0"/>
              <a:t>β </a:t>
            </a:r>
            <a:r>
              <a:rPr lang="ru-RU" sz="1500" dirty="0" err="1"/>
              <a:t>Ліри</a:t>
            </a:r>
            <a:r>
              <a:rPr lang="ru-RU" sz="1500" dirty="0"/>
              <a:t>, </a:t>
            </a:r>
            <a:r>
              <a:rPr lang="en-US" sz="1500" dirty="0"/>
              <a:t>RR </a:t>
            </a:r>
            <a:r>
              <a:rPr lang="ru-RU" sz="1500" dirty="0" err="1"/>
              <a:t>Ліри</a:t>
            </a:r>
            <a:r>
              <a:rPr lang="ru-RU" sz="1500" dirty="0"/>
              <a:t> та </a:t>
            </a:r>
            <a:r>
              <a:rPr lang="ru-RU" sz="1500" dirty="0" err="1"/>
              <a:t>ін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836712"/>
            <a:ext cx="5792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Дякую</a:t>
            </a:r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за </a:t>
            </a:r>
            <a:r>
              <a:rPr lang="ru-RU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увагу</a:t>
            </a:r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!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3851920" y="1988840"/>
            <a:ext cx="1584176" cy="15121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0F0F0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264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SPA</cp:lastModifiedBy>
  <cp:revision>5</cp:revision>
  <dcterms:created xsi:type="dcterms:W3CDTF">2012-10-22T19:57:13Z</dcterms:created>
  <dcterms:modified xsi:type="dcterms:W3CDTF">2013-12-18T17:22:33Z</dcterms:modified>
</cp:coreProperties>
</file>