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1/15/2015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1/15/2015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1/15/2015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1/15/2015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5122b2954e3e3949c0608bdd7380b507.jpg"/>
          <p:cNvPicPr>
            <a:picLocks noChangeAspect="1"/>
          </p:cNvPicPr>
          <p:nvPr/>
        </p:nvPicPr>
        <p:blipFill>
          <a:blip r:embed="rId2" cstate="print"/>
          <a:stretch>
            <a:fillRect/>
          </a:stretch>
        </p:blipFill>
        <p:spPr>
          <a:xfrm>
            <a:off x="0" y="0"/>
            <a:ext cx="9144000" cy="6824930"/>
          </a:xfrm>
          <a:prstGeom prst="rect">
            <a:avLst/>
          </a:prstGeom>
        </p:spPr>
      </p:pic>
      <p:sp>
        <p:nvSpPr>
          <p:cNvPr id="2" name="Заголовок 1"/>
          <p:cNvSpPr>
            <a:spLocks noGrp="1"/>
          </p:cNvSpPr>
          <p:nvPr>
            <p:ph type="ctrTitle"/>
          </p:nvPr>
        </p:nvSpPr>
        <p:spPr>
          <a:xfrm>
            <a:off x="609600" y="457200"/>
            <a:ext cx="7772400" cy="1470025"/>
          </a:xfrm>
        </p:spPr>
        <p:txBody>
          <a:bodyPr>
            <a:normAutofit fontScale="90000"/>
          </a:bodyPr>
          <a:lstStyle/>
          <a:p>
            <a:r>
              <a:rPr lang="ru-RU" sz="6000" b="1" i="1" dirty="0" smtClean="0">
                <a:solidFill>
                  <a:srgbClr val="FF0000"/>
                </a:solidFill>
              </a:rPr>
              <a:t>Малые тела Солнечной системы</a:t>
            </a:r>
            <a:r>
              <a:rPr lang="ru-RU" b="1" dirty="0" smtClean="0"/>
              <a:t/>
            </a:r>
            <a:br>
              <a:rPr lang="ru-RU" b="1" dirty="0" smtClean="0"/>
            </a:b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9762"/>
          </a:xfrm>
        </p:spPr>
        <p:txBody>
          <a:bodyPr>
            <a:normAutofit fontScale="90000"/>
          </a:bodyPr>
          <a:lstStyle/>
          <a:p>
            <a:r>
              <a:rPr lang="ru-RU" b="1" dirty="0" smtClean="0"/>
              <a:t>Кометы</a:t>
            </a:r>
            <a:br>
              <a:rPr lang="ru-RU" b="1" dirty="0" smtClean="0"/>
            </a:br>
            <a:endParaRPr lang="ru-RU" dirty="0"/>
          </a:p>
        </p:txBody>
      </p:sp>
      <p:pic>
        <p:nvPicPr>
          <p:cNvPr id="4" name="Содержимое 3" descr="v2.jpg"/>
          <p:cNvPicPr>
            <a:picLocks noGrp="1" noChangeAspect="1"/>
          </p:cNvPicPr>
          <p:nvPr>
            <p:ph idx="1"/>
          </p:nvPr>
        </p:nvPicPr>
        <p:blipFill>
          <a:blip r:embed="rId2" cstate="print"/>
          <a:stretch>
            <a:fillRect/>
          </a:stretch>
        </p:blipFill>
        <p:spPr>
          <a:xfrm>
            <a:off x="0" y="609600"/>
            <a:ext cx="9144000" cy="6248400"/>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5122b2954e3e3949c0608bdd7380b507.jpg"/>
          <p:cNvPicPr>
            <a:picLocks noChangeAspect="1"/>
          </p:cNvPicPr>
          <p:nvPr/>
        </p:nvPicPr>
        <p:blipFill>
          <a:blip r:embed="rId2" cstate="print"/>
          <a:stretch>
            <a:fillRect/>
          </a:stretch>
        </p:blipFill>
        <p:spPr>
          <a:xfrm>
            <a:off x="0" y="0"/>
            <a:ext cx="9144000" cy="6858000"/>
          </a:xfrm>
          <a:prstGeom prst="rect">
            <a:avLst/>
          </a:prstGeom>
        </p:spPr>
      </p:pic>
      <p:sp>
        <p:nvSpPr>
          <p:cNvPr id="3" name="Содержимое 2"/>
          <p:cNvSpPr>
            <a:spLocks noGrp="1"/>
          </p:cNvSpPr>
          <p:nvPr>
            <p:ph idx="1"/>
          </p:nvPr>
        </p:nvSpPr>
        <p:spPr>
          <a:xfrm>
            <a:off x="457200" y="228600"/>
            <a:ext cx="8229600" cy="6324600"/>
          </a:xfrm>
        </p:spPr>
        <p:txBody>
          <a:bodyPr>
            <a:normAutofit fontScale="62500" lnSpcReduction="20000"/>
          </a:bodyPr>
          <a:lstStyle/>
          <a:p>
            <a:pPr fontAlgn="base"/>
            <a:r>
              <a:rPr lang="ru-RU" b="1" i="1" dirty="0" smtClean="0">
                <a:solidFill>
                  <a:srgbClr val="FF0000"/>
                </a:solidFill>
              </a:rPr>
              <a:t>Комета</a:t>
            </a:r>
            <a:r>
              <a:rPr lang="ru-RU" dirty="0" smtClean="0">
                <a:solidFill>
                  <a:srgbClr val="FF0000"/>
                </a:solidFill>
              </a:rPr>
              <a:t> — тело Солнечной системы, движущееся вокруг Солнца по эллиптической орбите на значительном расстоянии от него.</a:t>
            </a:r>
          </a:p>
          <a:p>
            <a:pPr fontAlgn="base"/>
            <a:r>
              <a:rPr lang="ru-RU" b="1" dirty="0" smtClean="0">
                <a:solidFill>
                  <a:srgbClr val="FF0000"/>
                </a:solidFill>
              </a:rPr>
              <a:t>Комета</a:t>
            </a:r>
            <a:r>
              <a:rPr lang="ru-RU" dirty="0" smtClean="0">
                <a:solidFill>
                  <a:srgbClr val="FF0000"/>
                </a:solidFill>
              </a:rPr>
              <a:t> выглядит как туманное светящееся пятнышко. Это пятнышко называют головой кометы. Если кометы очень яркие, то их можно наблюдать невооруженным глазом. Они всегда имеют светящиеся длинные хвосты. Именно поэтому их назвали «кометы», что в переводе с греческого языка означает «хвостатые звезды».</a:t>
            </a:r>
          </a:p>
          <a:p>
            <a:pPr fontAlgn="base"/>
            <a:r>
              <a:rPr lang="ru-RU" dirty="0" smtClean="0">
                <a:solidFill>
                  <a:srgbClr val="FF0000"/>
                </a:solidFill>
              </a:rPr>
              <a:t>Голова, или, как еще называют, кома — самая яркая часть </a:t>
            </a:r>
            <a:r>
              <a:rPr lang="ru-RU" i="1" dirty="0" smtClean="0">
                <a:solidFill>
                  <a:srgbClr val="FF0000"/>
                </a:solidFill>
              </a:rPr>
              <a:t>кометы</a:t>
            </a:r>
            <a:r>
              <a:rPr lang="ru-RU" dirty="0" smtClean="0">
                <a:solidFill>
                  <a:srgbClr val="FF0000"/>
                </a:solidFill>
              </a:rPr>
              <a:t>. Внутри нее предполагается твердое ядро — огромный ком космической пыли, камней, замерзших газов и сложных химических соединений, накрепко спаянных космическим холодом. Его размеры по космическим масштабам просто ничтожны </a:t>
            </a:r>
            <a:r>
              <a:rPr lang="ru-RU" dirty="0" smtClean="0">
                <a:solidFill>
                  <a:srgbClr val="FF0000"/>
                </a:solidFill>
              </a:rPr>
              <a:t>.Массы </a:t>
            </a:r>
            <a:r>
              <a:rPr lang="ru-RU" dirty="0" smtClean="0">
                <a:solidFill>
                  <a:srgbClr val="FF0000"/>
                </a:solidFill>
              </a:rPr>
              <a:t>комет </a:t>
            </a:r>
            <a:r>
              <a:rPr lang="ru-RU" dirty="0" smtClean="0">
                <a:solidFill>
                  <a:srgbClr val="FF0000"/>
                </a:solidFill>
              </a:rPr>
              <a:t>невелики.</a:t>
            </a:r>
          </a:p>
          <a:p>
            <a:pPr fontAlgn="base"/>
            <a:r>
              <a:rPr lang="ru-RU" dirty="0" smtClean="0">
                <a:solidFill>
                  <a:srgbClr val="FF0000"/>
                </a:solidFill>
              </a:rPr>
              <a:t>Предполагается, что на больших расстояниях от Солнца кометы представляют собой голые ядра, т. е. глыбы твердого вещества, состоящего из обыкновенного водяного льда </a:t>
            </a:r>
            <a:r>
              <a:rPr lang="ru-RU" dirty="0" err="1" smtClean="0">
                <a:solidFill>
                  <a:srgbClr val="FF0000"/>
                </a:solidFill>
              </a:rPr>
              <a:t>н</a:t>
            </a:r>
            <a:r>
              <a:rPr lang="ru-RU" dirty="0" smtClean="0">
                <a:solidFill>
                  <a:srgbClr val="FF0000"/>
                </a:solidFill>
              </a:rPr>
              <a:t> </a:t>
            </a:r>
            <a:r>
              <a:rPr lang="ru-RU" dirty="0" err="1" smtClean="0">
                <a:solidFill>
                  <a:srgbClr val="FF0000"/>
                </a:solidFill>
              </a:rPr>
              <a:t>льда</a:t>
            </a:r>
            <a:r>
              <a:rPr lang="ru-RU" dirty="0" smtClean="0">
                <a:solidFill>
                  <a:srgbClr val="FF0000"/>
                </a:solidFill>
              </a:rPr>
              <a:t> из метана и аммиака. В лед вморожены каменные и металлические пылинки и песчинки. При приближении к Солнцу этот очень грязный лед начинает испаряться, создавая вокруг ядра огромную газопылевую оболочку. Под действием давления солнечного света часть газов оболочки отталкивается в сторону, противоположную Солнцу, образуя хвост. У некоторых комет эти процессы протекают настолько интенсивно, что оболочка и хвост достигают огромных размеров</a:t>
            </a:r>
            <a:r>
              <a:rPr lang="ru-RU" dirty="0" smtClean="0">
                <a:solidFill>
                  <a:srgbClr val="FF0000"/>
                </a:solidFill>
              </a:rPr>
              <a:t>.</a:t>
            </a:r>
            <a:r>
              <a:rPr lang="ru-RU" dirty="0" smtClean="0">
                <a:solidFill>
                  <a:srgbClr val="FF0000"/>
                </a:solidFill>
              </a:rPr>
              <a:t> Форма и протяженность хвостов различны. </a:t>
            </a:r>
            <a:endParaRPr lang="ru-RU"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3562"/>
          </a:xfrm>
        </p:spPr>
        <p:txBody>
          <a:bodyPr>
            <a:normAutofit fontScale="90000"/>
          </a:bodyPr>
          <a:lstStyle/>
          <a:p>
            <a:r>
              <a:rPr lang="ru-RU" b="1" dirty="0" smtClean="0"/>
              <a:t>Астероиды</a:t>
            </a:r>
            <a:br>
              <a:rPr lang="ru-RU" b="1" dirty="0" smtClean="0"/>
            </a:br>
            <a:endParaRPr lang="ru-RU" dirty="0"/>
          </a:p>
        </p:txBody>
      </p:sp>
      <p:pic>
        <p:nvPicPr>
          <p:cNvPr id="4" name="Содержимое 3" descr="205813_900.jpg"/>
          <p:cNvPicPr>
            <a:picLocks noGrp="1" noChangeAspect="1"/>
          </p:cNvPicPr>
          <p:nvPr>
            <p:ph idx="1"/>
          </p:nvPr>
        </p:nvPicPr>
        <p:blipFill>
          <a:blip r:embed="rId2" cstate="print"/>
          <a:stretch>
            <a:fillRect/>
          </a:stretch>
        </p:blipFill>
        <p:spPr>
          <a:xfrm>
            <a:off x="-1" y="457200"/>
            <a:ext cx="9137473" cy="64008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5122b2954e3e3949c0608bdd7380b507.jpg"/>
          <p:cNvPicPr>
            <a:picLocks noChangeAspect="1"/>
          </p:cNvPicPr>
          <p:nvPr/>
        </p:nvPicPr>
        <p:blipFill>
          <a:blip r:embed="rId2" cstate="print"/>
          <a:stretch>
            <a:fillRect/>
          </a:stretch>
        </p:blipFill>
        <p:spPr>
          <a:xfrm>
            <a:off x="0" y="0"/>
            <a:ext cx="9144000" cy="6858000"/>
          </a:xfrm>
          <a:prstGeom prst="rect">
            <a:avLst/>
          </a:prstGeom>
        </p:spPr>
      </p:pic>
      <p:sp>
        <p:nvSpPr>
          <p:cNvPr id="3" name="Содержимое 2"/>
          <p:cNvSpPr>
            <a:spLocks noGrp="1"/>
          </p:cNvSpPr>
          <p:nvPr>
            <p:ph idx="1"/>
          </p:nvPr>
        </p:nvSpPr>
        <p:spPr>
          <a:xfrm>
            <a:off x="457200" y="381000"/>
            <a:ext cx="8229600" cy="5745163"/>
          </a:xfrm>
        </p:spPr>
        <p:txBody>
          <a:bodyPr>
            <a:normAutofit fontScale="85000" lnSpcReduction="20000"/>
          </a:bodyPr>
          <a:lstStyle/>
          <a:p>
            <a:r>
              <a:rPr lang="ru-RU" b="1" i="1" dirty="0" smtClean="0">
                <a:solidFill>
                  <a:srgbClr val="FF0000"/>
                </a:solidFill>
              </a:rPr>
              <a:t>Астероиды</a:t>
            </a:r>
            <a:r>
              <a:rPr lang="ru-RU" dirty="0" smtClean="0">
                <a:solidFill>
                  <a:srgbClr val="FF0000"/>
                </a:solidFill>
              </a:rPr>
              <a:t> — малые планеты, невидимые невооруженным глазом. Полагают, что общее число </a:t>
            </a:r>
            <a:r>
              <a:rPr lang="ru-RU" i="1" dirty="0" smtClean="0">
                <a:solidFill>
                  <a:srgbClr val="FF0000"/>
                </a:solidFill>
              </a:rPr>
              <a:t>астероидов</a:t>
            </a:r>
            <a:r>
              <a:rPr lang="ru-RU" dirty="0" smtClean="0">
                <a:solidFill>
                  <a:srgbClr val="FF0000"/>
                </a:solidFill>
              </a:rPr>
              <a:t>, движущихся в кольце между Марсом и Юпитером, от </a:t>
            </a:r>
            <a:r>
              <a:rPr lang="ru-RU" dirty="0" smtClean="0">
                <a:solidFill>
                  <a:srgbClr val="FF0000"/>
                </a:solidFill>
              </a:rPr>
              <a:t>крупнейших</a:t>
            </a:r>
            <a:r>
              <a:rPr lang="ru-RU" dirty="0" smtClean="0">
                <a:solidFill>
                  <a:srgbClr val="FF0000"/>
                </a:solidFill>
              </a:rPr>
              <a:t> вплоть до тел поперечником 1 км, достигает 1 млн. После открытия в 1801 г. большой четверки астероидов (Церера, Паллада, Веста, </a:t>
            </a:r>
            <a:r>
              <a:rPr lang="ru-RU" dirty="0" err="1" smtClean="0">
                <a:solidFill>
                  <a:srgbClr val="FF0000"/>
                </a:solidFill>
              </a:rPr>
              <a:t>Юиона</a:t>
            </a:r>
            <a:r>
              <a:rPr lang="ru-RU" dirty="0" smtClean="0">
                <a:solidFill>
                  <a:srgbClr val="FF0000"/>
                </a:solidFill>
              </a:rPr>
              <a:t>) в течение последующих 40 лет поиски новых астероидов оставались безуспешными. В 1845 г. Карл Людвиг Генке открыл пятый астероид, получивший название </a:t>
            </a:r>
            <a:r>
              <a:rPr lang="ru-RU" dirty="0" err="1" smtClean="0">
                <a:solidFill>
                  <a:srgbClr val="FF0000"/>
                </a:solidFill>
              </a:rPr>
              <a:t>Астрея</a:t>
            </a:r>
            <a:r>
              <a:rPr lang="ru-RU" dirty="0" smtClean="0">
                <a:solidFill>
                  <a:srgbClr val="FF0000"/>
                </a:solidFill>
              </a:rPr>
              <a:t>. Еще через полтора года, в 1847 г., Генке открывает шестой астероид, названный Гебой. В том же году американец Дж. Э. </a:t>
            </a:r>
            <a:r>
              <a:rPr lang="ru-RU" dirty="0" err="1" smtClean="0">
                <a:solidFill>
                  <a:srgbClr val="FF0000"/>
                </a:solidFill>
              </a:rPr>
              <a:t>Хемд</a:t>
            </a:r>
            <a:r>
              <a:rPr lang="ru-RU" dirty="0" smtClean="0">
                <a:solidFill>
                  <a:srgbClr val="FF0000"/>
                </a:solidFill>
              </a:rPr>
              <a:t> открывает Ирис и Флору. Четырнадцать астероидов за 9 лег (с 1852 по 1861 гг.) открыл немецкий художник Герман Майер Соломон </a:t>
            </a:r>
            <a:r>
              <a:rPr lang="ru-RU" dirty="0" err="1" smtClean="0">
                <a:solidFill>
                  <a:srgbClr val="FF0000"/>
                </a:solidFill>
              </a:rPr>
              <a:t>Гольдшмидт</a:t>
            </a:r>
            <a:r>
              <a:rPr lang="ru-RU" dirty="0" smtClean="0">
                <a:solidFill>
                  <a:srgbClr val="FF0000"/>
                </a:solidFill>
              </a:rPr>
              <a:t>.</a:t>
            </a:r>
            <a:endParaRPr lang="ru-RU"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fb7d47a-tafreshiimg-448.jpg"/>
          <p:cNvPicPr>
            <a:picLocks noGrp="1" noChangeAspect="1"/>
          </p:cNvPicPr>
          <p:nvPr>
            <p:ph idx="1"/>
          </p:nvPr>
        </p:nvPicPr>
        <p:blipFill>
          <a:blip r:embed="rId2" cstate="print"/>
          <a:stretch>
            <a:fillRect/>
          </a:stretch>
        </p:blipFill>
        <p:spPr>
          <a:xfrm>
            <a:off x="0" y="0"/>
            <a:ext cx="9144000" cy="6858001"/>
          </a:xfrm>
        </p:spPr>
      </p:pic>
      <p:sp>
        <p:nvSpPr>
          <p:cNvPr id="2" name="Заголовок 1"/>
          <p:cNvSpPr>
            <a:spLocks noGrp="1"/>
          </p:cNvSpPr>
          <p:nvPr>
            <p:ph type="title"/>
          </p:nvPr>
        </p:nvSpPr>
        <p:spPr/>
        <p:txBody>
          <a:bodyPr>
            <a:normAutofit fontScale="90000"/>
          </a:bodyPr>
          <a:lstStyle/>
          <a:p>
            <a:r>
              <a:rPr lang="ru-RU" b="1" dirty="0" smtClean="0"/>
              <a:t>Метеоры</a:t>
            </a:r>
            <a:br>
              <a:rPr lang="ru-RU" b="1" dirty="0" smtClean="0"/>
            </a:b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5122b2954e3e3949c0608bdd7380b507.jpg"/>
          <p:cNvPicPr>
            <a:picLocks noChangeAspect="1"/>
          </p:cNvPicPr>
          <p:nvPr/>
        </p:nvPicPr>
        <p:blipFill>
          <a:blip r:embed="rId2" cstate="print"/>
          <a:stretch>
            <a:fillRect/>
          </a:stretch>
        </p:blipFill>
        <p:spPr>
          <a:xfrm>
            <a:off x="0" y="0"/>
            <a:ext cx="9144000" cy="6858000"/>
          </a:xfrm>
          <a:prstGeom prst="rect">
            <a:avLst/>
          </a:prstGeom>
        </p:spPr>
      </p:pic>
      <p:sp>
        <p:nvSpPr>
          <p:cNvPr id="3" name="Содержимое 2"/>
          <p:cNvSpPr>
            <a:spLocks noGrp="1"/>
          </p:cNvSpPr>
          <p:nvPr>
            <p:ph idx="1"/>
          </p:nvPr>
        </p:nvSpPr>
        <p:spPr>
          <a:xfrm>
            <a:off x="457200" y="228600"/>
            <a:ext cx="8229600" cy="6324600"/>
          </a:xfrm>
        </p:spPr>
        <p:txBody>
          <a:bodyPr>
            <a:normAutofit fontScale="62500" lnSpcReduction="20000"/>
          </a:bodyPr>
          <a:lstStyle/>
          <a:p>
            <a:pPr fontAlgn="base"/>
            <a:r>
              <a:rPr lang="ru-RU" b="1" i="1" dirty="0" smtClean="0">
                <a:solidFill>
                  <a:srgbClr val="FF0000"/>
                </a:solidFill>
              </a:rPr>
              <a:t>Метеор</a:t>
            </a:r>
            <a:r>
              <a:rPr lang="ru-RU" dirty="0" smtClean="0">
                <a:solidFill>
                  <a:srgbClr val="FF0000"/>
                </a:solidFill>
              </a:rPr>
              <a:t> — это световое явление, заключающееся во вспыхивании на различных высотах над земной поверхностью вторгнувшихся в атмосферу мельчайших твердых частиц. В темную безоблачную ночь можно наблюдать, как вдруг пролетит по небу «звезда» и мгновенно исчезнет. Это явление объясняется следующим образом. В земную атмосферу влетают с огромной скоростью мельчайшие твердые крупинки, весящие доли грамма. Эти крупинки в бесчисленном количестве движутся в межпланетном пространстве и почти непрерывно налетают на Землю. Их скорость в среднем составляет около 30—40 км/сек Их называют </a:t>
            </a:r>
            <a:r>
              <a:rPr lang="ru-RU" i="1" dirty="0" smtClean="0">
                <a:solidFill>
                  <a:srgbClr val="FF0000"/>
                </a:solidFill>
              </a:rPr>
              <a:t>метеорными частицами</a:t>
            </a:r>
            <a:r>
              <a:rPr lang="ru-RU" dirty="0" smtClean="0">
                <a:solidFill>
                  <a:srgbClr val="FF0000"/>
                </a:solidFill>
              </a:rPr>
              <a:t> </a:t>
            </a:r>
            <a:r>
              <a:rPr lang="ru-RU" dirty="0" smtClean="0">
                <a:solidFill>
                  <a:srgbClr val="FF0000"/>
                </a:solidFill>
              </a:rPr>
              <a:t>и </a:t>
            </a:r>
            <a:r>
              <a:rPr lang="ru-RU" dirty="0" smtClean="0">
                <a:solidFill>
                  <a:srgbClr val="FF0000"/>
                </a:solidFill>
              </a:rPr>
              <a:t>Влетев в земную атмосферу с огромной скоростью, </a:t>
            </a:r>
            <a:r>
              <a:rPr lang="ru-RU" i="1" dirty="0" smtClean="0">
                <a:solidFill>
                  <a:srgbClr val="FF0000"/>
                </a:solidFill>
              </a:rPr>
              <a:t>метеорная частица</a:t>
            </a:r>
            <a:r>
              <a:rPr lang="ru-RU" dirty="0" smtClean="0">
                <a:solidFill>
                  <a:srgbClr val="FF0000"/>
                </a:solidFill>
              </a:rPr>
              <a:t> встречает очень большое сопротивление воздуха. Поэтому она мгновенно нагревается до такой высокой температуры, что вскипает и превращается в раскаленный газ, быстро рассеивающийся в воздухе. Вот этот раскаленный, светящийся газ мы и замечаем в виде быстро мчащегося по небу </a:t>
            </a:r>
            <a:r>
              <a:rPr lang="ru-RU" i="1" dirty="0" smtClean="0">
                <a:solidFill>
                  <a:srgbClr val="FF0000"/>
                </a:solidFill>
              </a:rPr>
              <a:t>метеора</a:t>
            </a:r>
            <a:r>
              <a:rPr lang="ru-RU" dirty="0" smtClean="0">
                <a:solidFill>
                  <a:srgbClr val="FF0000"/>
                </a:solidFill>
              </a:rPr>
              <a:t>. После ярких метеоров на небе в течение нескольких секунд бывает виден слабый свет в виде тонкой ниточки.</a:t>
            </a:r>
          </a:p>
          <a:p>
            <a:pPr fontAlgn="base"/>
            <a:r>
              <a:rPr lang="ru-RU" i="1" dirty="0" smtClean="0">
                <a:solidFill>
                  <a:srgbClr val="FF0000"/>
                </a:solidFill>
              </a:rPr>
              <a:t>Метеоры</a:t>
            </a:r>
            <a:r>
              <a:rPr lang="ru-RU" dirty="0" smtClean="0">
                <a:solidFill>
                  <a:srgbClr val="FF0000"/>
                </a:solidFill>
              </a:rPr>
              <a:t> пролетают в слое атмосферы на высоте от 55 до 120 км над поверхностью Земли. Таким образом, метеорные частицы никогда не достигают земной поверхности.</a:t>
            </a:r>
          </a:p>
          <a:p>
            <a:r>
              <a:rPr lang="ru-RU" i="1" dirty="0" err="1" smtClean="0">
                <a:solidFill>
                  <a:srgbClr val="FF0000"/>
                </a:solidFill>
              </a:rPr>
              <a:t>метеороидами</a:t>
            </a:r>
            <a:r>
              <a:rPr lang="ru-RU" dirty="0" smtClean="0">
                <a:solidFill>
                  <a:srgbClr val="FF0000"/>
                </a:solidFill>
              </a:rPr>
              <a:t>.</a:t>
            </a:r>
            <a:endParaRPr lang="ru-RU"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15962"/>
          </a:xfrm>
        </p:spPr>
        <p:txBody>
          <a:bodyPr>
            <a:normAutofit fontScale="90000"/>
          </a:bodyPr>
          <a:lstStyle/>
          <a:p>
            <a:r>
              <a:rPr lang="ru-RU" b="1" dirty="0" smtClean="0"/>
              <a:t>Метеорные потоки</a:t>
            </a:r>
            <a:br>
              <a:rPr lang="ru-RU" b="1" dirty="0" smtClean="0"/>
            </a:br>
            <a:endParaRPr lang="ru-RU" dirty="0"/>
          </a:p>
        </p:txBody>
      </p:sp>
      <p:pic>
        <p:nvPicPr>
          <p:cNvPr id="4" name="Содержимое 3" descr="0.216163915673.jpg"/>
          <p:cNvPicPr>
            <a:picLocks noGrp="1" noChangeAspect="1"/>
          </p:cNvPicPr>
          <p:nvPr>
            <p:ph idx="1"/>
          </p:nvPr>
        </p:nvPicPr>
        <p:blipFill>
          <a:blip r:embed="rId2" cstate="print"/>
          <a:stretch>
            <a:fillRect/>
          </a:stretch>
        </p:blipFill>
        <p:spPr>
          <a:xfrm>
            <a:off x="0" y="685801"/>
            <a:ext cx="9144000" cy="617220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5122b2954e3e3949c0608bdd7380b507.jpg"/>
          <p:cNvPicPr>
            <a:picLocks noChangeAspect="1"/>
          </p:cNvPicPr>
          <p:nvPr/>
        </p:nvPicPr>
        <p:blipFill>
          <a:blip r:embed="rId2" cstate="print"/>
          <a:stretch>
            <a:fillRect/>
          </a:stretch>
        </p:blipFill>
        <p:spPr>
          <a:xfrm>
            <a:off x="0" y="0"/>
            <a:ext cx="9144000" cy="6858000"/>
          </a:xfrm>
          <a:prstGeom prst="rect">
            <a:avLst/>
          </a:prstGeom>
        </p:spPr>
      </p:pic>
      <p:sp>
        <p:nvSpPr>
          <p:cNvPr id="3" name="Содержимое 2"/>
          <p:cNvSpPr>
            <a:spLocks noGrp="1"/>
          </p:cNvSpPr>
          <p:nvPr>
            <p:ph idx="1"/>
          </p:nvPr>
        </p:nvSpPr>
        <p:spPr>
          <a:xfrm>
            <a:off x="228600" y="228600"/>
            <a:ext cx="8915400" cy="6629400"/>
          </a:xfrm>
        </p:spPr>
        <p:txBody>
          <a:bodyPr>
            <a:normAutofit fontScale="77500" lnSpcReduction="20000"/>
          </a:bodyPr>
          <a:lstStyle/>
          <a:p>
            <a:pPr fontAlgn="base"/>
            <a:r>
              <a:rPr lang="ru-RU" dirty="0" smtClean="0">
                <a:solidFill>
                  <a:srgbClr val="FF0000"/>
                </a:solidFill>
              </a:rPr>
              <a:t>При наблюдении за одним и тем же участком неба в течение часа или больше, в некоторые дни года можно заметить интересное явление: метеоры, появляясь на небе последовательно один за другим, вылетают как бы из одного места на небе и веером разлетаются во все стороны. То место на небе, откуда как бы вылетают метеоры, называется </a:t>
            </a:r>
            <a:r>
              <a:rPr lang="ru-RU" b="1" i="1" dirty="0" smtClean="0">
                <a:solidFill>
                  <a:srgbClr val="FF0000"/>
                </a:solidFill>
              </a:rPr>
              <a:t>радиантом</a:t>
            </a:r>
            <a:r>
              <a:rPr lang="ru-RU" dirty="0" smtClean="0">
                <a:solidFill>
                  <a:srgbClr val="FF0000"/>
                </a:solidFill>
              </a:rPr>
              <a:t>. За 1—3 часа наблюдений можно заметить множество метеоров</a:t>
            </a:r>
            <a:r>
              <a:rPr lang="ru-RU" dirty="0" smtClean="0">
                <a:solidFill>
                  <a:srgbClr val="FF0000"/>
                </a:solidFill>
              </a:rPr>
              <a:t>.</a:t>
            </a:r>
            <a:r>
              <a:rPr lang="ru-RU" i="1" dirty="0" smtClean="0">
                <a:solidFill>
                  <a:srgbClr val="FF0000"/>
                </a:solidFill>
              </a:rPr>
              <a:t> Метеорный поток</a:t>
            </a:r>
            <a:r>
              <a:rPr lang="ru-RU" dirty="0" smtClean="0">
                <a:solidFill>
                  <a:srgbClr val="FF0000"/>
                </a:solidFill>
              </a:rPr>
              <a:t> называют по имени того созвездия, в котором расположен радиант потока. Потоки метеоров движутся по орбитам, по которым раньше двигались исчезнувшие кометы  Выяснилось, что </a:t>
            </a:r>
            <a:r>
              <a:rPr lang="ru-RU" i="1" dirty="0" smtClean="0">
                <a:solidFill>
                  <a:srgbClr val="FF0000"/>
                </a:solidFill>
              </a:rPr>
              <a:t>потоки метеоров</a:t>
            </a:r>
            <a:r>
              <a:rPr lang="ru-RU" dirty="0" smtClean="0">
                <a:solidFill>
                  <a:srgbClr val="FF0000"/>
                </a:solidFill>
              </a:rPr>
              <a:t> — это продукты постепенного распада кометных ядер. Иногда этот распад происходит не постепенно, а очень быстро.</a:t>
            </a:r>
          </a:p>
          <a:p>
            <a:pPr fontAlgn="base"/>
            <a:r>
              <a:rPr lang="ru-RU" dirty="0" smtClean="0">
                <a:solidFill>
                  <a:srgbClr val="FF0000"/>
                </a:solidFill>
              </a:rPr>
              <a:t>После частичного или полного распада ядра кометы перед ней, а еще больше вслед за ней, вдоль орбиты вытягивается вереница пылинок и мелких камешков — метеоров. Все они постепенно рассеиваются, и когда вереница их становится очень широкой, возможность встречи метеоров с Землей возрастает.</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15962"/>
          </a:xfrm>
        </p:spPr>
        <p:txBody>
          <a:bodyPr>
            <a:normAutofit fontScale="90000"/>
          </a:bodyPr>
          <a:lstStyle/>
          <a:p>
            <a:r>
              <a:rPr lang="ru-RU" b="1" i="1" dirty="0" smtClean="0"/>
              <a:t>Метеориты</a:t>
            </a:r>
            <a:endParaRPr lang="ru-RU" dirty="0"/>
          </a:p>
        </p:txBody>
      </p:sp>
      <p:pic>
        <p:nvPicPr>
          <p:cNvPr id="4" name="Содержимое 3" descr="lXNz90i91bU.jpg"/>
          <p:cNvPicPr>
            <a:picLocks noGrp="1" noChangeAspect="1"/>
          </p:cNvPicPr>
          <p:nvPr>
            <p:ph idx="1"/>
          </p:nvPr>
        </p:nvPicPr>
        <p:blipFill>
          <a:blip r:embed="rId2" cstate="print"/>
          <a:stretch>
            <a:fillRect/>
          </a:stretch>
        </p:blipFill>
        <p:spPr>
          <a:xfrm>
            <a:off x="1" y="990600"/>
            <a:ext cx="9123770" cy="58674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5122b2954e3e3949c0608bdd7380b507.jpg"/>
          <p:cNvPicPr>
            <a:picLocks noChangeAspect="1"/>
          </p:cNvPicPr>
          <p:nvPr/>
        </p:nvPicPr>
        <p:blipFill>
          <a:blip r:embed="rId2" cstate="print"/>
          <a:stretch>
            <a:fillRect/>
          </a:stretch>
        </p:blipFill>
        <p:spPr>
          <a:xfrm>
            <a:off x="0" y="0"/>
            <a:ext cx="9144000" cy="6858000"/>
          </a:xfrm>
          <a:prstGeom prst="rect">
            <a:avLst/>
          </a:prstGeom>
        </p:spPr>
      </p:pic>
      <p:sp>
        <p:nvSpPr>
          <p:cNvPr id="3" name="Содержимое 2"/>
          <p:cNvSpPr>
            <a:spLocks noGrp="1"/>
          </p:cNvSpPr>
          <p:nvPr>
            <p:ph idx="1"/>
          </p:nvPr>
        </p:nvSpPr>
        <p:spPr>
          <a:xfrm>
            <a:off x="457200" y="152400"/>
            <a:ext cx="8229600" cy="6400800"/>
          </a:xfrm>
        </p:spPr>
        <p:txBody>
          <a:bodyPr>
            <a:normAutofit fontScale="77500" lnSpcReduction="20000"/>
          </a:bodyPr>
          <a:lstStyle/>
          <a:p>
            <a:r>
              <a:rPr lang="ru-RU" b="1" i="1" dirty="0" smtClean="0">
                <a:solidFill>
                  <a:srgbClr val="FF0000"/>
                </a:solidFill>
              </a:rPr>
              <a:t>Метеориты</a:t>
            </a:r>
            <a:r>
              <a:rPr lang="ru-RU" dirty="0" smtClean="0">
                <a:solidFill>
                  <a:srgbClr val="FF0000"/>
                </a:solidFill>
              </a:rPr>
              <a:t> — это выпавшие на Землю </a:t>
            </a:r>
            <a:r>
              <a:rPr lang="ru-RU" dirty="0" err="1" smtClean="0">
                <a:solidFill>
                  <a:srgbClr val="FF0000"/>
                </a:solidFill>
              </a:rPr>
              <a:t>метеороиды</a:t>
            </a:r>
            <a:r>
              <a:rPr lang="ru-RU" dirty="0" smtClean="0">
                <a:solidFill>
                  <a:srgbClr val="FF0000"/>
                </a:solidFill>
              </a:rPr>
              <a:t>.  По химическому составу и структуре метеориты объединяют в три основные группы: </a:t>
            </a:r>
            <a:endParaRPr lang="ru-RU" dirty="0" smtClean="0">
              <a:solidFill>
                <a:srgbClr val="FF0000"/>
              </a:solidFill>
            </a:endParaRPr>
          </a:p>
          <a:p>
            <a:r>
              <a:rPr lang="ru-RU" dirty="0" smtClean="0">
                <a:solidFill>
                  <a:srgbClr val="FF0000"/>
                </a:solidFill>
              </a:rPr>
              <a:t>каменные (аэролиты</a:t>
            </a:r>
            <a:r>
              <a:rPr lang="ru-RU" dirty="0" smtClean="0">
                <a:solidFill>
                  <a:srgbClr val="FF0000"/>
                </a:solidFill>
              </a:rPr>
              <a:t>)</a:t>
            </a:r>
          </a:p>
          <a:p>
            <a:r>
              <a:rPr lang="ru-RU" dirty="0" smtClean="0">
                <a:solidFill>
                  <a:srgbClr val="FF0000"/>
                </a:solidFill>
              </a:rPr>
              <a:t> железокаменные (сидеролиты</a:t>
            </a:r>
            <a:r>
              <a:rPr lang="ru-RU" dirty="0" smtClean="0">
                <a:solidFill>
                  <a:srgbClr val="FF0000"/>
                </a:solidFill>
              </a:rPr>
              <a:t>)</a:t>
            </a:r>
          </a:p>
          <a:p>
            <a:r>
              <a:rPr lang="ru-RU" dirty="0" smtClean="0">
                <a:solidFill>
                  <a:srgbClr val="FF0000"/>
                </a:solidFill>
              </a:rPr>
              <a:t>железные (сидериты). </a:t>
            </a:r>
            <a:endParaRPr lang="ru-RU" dirty="0" smtClean="0">
              <a:solidFill>
                <a:srgbClr val="FF0000"/>
              </a:solidFill>
            </a:endParaRPr>
          </a:p>
          <a:p>
            <a:pPr>
              <a:buNone/>
            </a:pPr>
            <a:r>
              <a:rPr lang="ru-RU" dirty="0" smtClean="0">
                <a:solidFill>
                  <a:srgbClr val="FF0000"/>
                </a:solidFill>
              </a:rPr>
              <a:t>В настоящее время в мире собрано более 3000 метеоритов. Наиболее известные: железный метеорит </a:t>
            </a:r>
            <a:r>
              <a:rPr lang="ru-RU" dirty="0" err="1" smtClean="0">
                <a:solidFill>
                  <a:srgbClr val="FF0000"/>
                </a:solidFill>
              </a:rPr>
              <a:t>Гоба</a:t>
            </a:r>
            <a:r>
              <a:rPr lang="ru-RU" dirty="0" smtClean="0">
                <a:solidFill>
                  <a:srgbClr val="FF0000"/>
                </a:solidFill>
              </a:rPr>
              <a:t>, найденный в 1920 г. на территории Намибии </a:t>
            </a:r>
            <a:endParaRPr lang="ru-RU" dirty="0" smtClean="0">
              <a:solidFill>
                <a:srgbClr val="FF0000"/>
              </a:solidFill>
            </a:endParaRPr>
          </a:p>
          <a:p>
            <a:pPr>
              <a:buNone/>
            </a:pPr>
            <a:r>
              <a:rPr lang="ru-RU" dirty="0" smtClean="0">
                <a:solidFill>
                  <a:srgbClr val="FF0000"/>
                </a:solidFill>
              </a:rPr>
              <a:t>Тунгусский метеорит (массой 10</a:t>
            </a:r>
            <a:r>
              <a:rPr lang="ru-RU" baseline="30000" dirty="0" smtClean="0">
                <a:solidFill>
                  <a:srgbClr val="FF0000"/>
                </a:solidFill>
              </a:rPr>
              <a:t>6</a:t>
            </a:r>
            <a:r>
              <a:rPr lang="ru-RU" dirty="0" smtClean="0">
                <a:solidFill>
                  <a:srgbClr val="FF0000"/>
                </a:solidFill>
              </a:rPr>
              <a:t> т влетел в атмосферу Земли 30 июня 1908 г. со скоростью 25 км/с). После взрыва Тунгусского метеорита было найдено множество остатков в виде оплавленных силикатных и железных шариков массой до 0,2 мг</a:t>
            </a:r>
            <a:r>
              <a:rPr lang="ru-RU" dirty="0" smtClean="0">
                <a:solidFill>
                  <a:srgbClr val="FF0000"/>
                </a:solidFill>
              </a:rPr>
              <a:t>.</a:t>
            </a:r>
          </a:p>
          <a:p>
            <a:pPr>
              <a:buNone/>
            </a:pPr>
            <a:r>
              <a:rPr lang="ru-RU" b="1" i="1" dirty="0" smtClean="0">
                <a:solidFill>
                  <a:srgbClr val="FF0000"/>
                </a:solidFill>
              </a:rPr>
              <a:t>Болид</a:t>
            </a:r>
            <a:r>
              <a:rPr lang="ru-RU" dirty="0" smtClean="0">
                <a:solidFill>
                  <a:srgbClr val="FF0000"/>
                </a:solidFill>
              </a:rPr>
              <a:t> — это проникающий из межпланетного пространства в нижние слои атмосферы крупный </a:t>
            </a:r>
            <a:r>
              <a:rPr lang="ru-RU" i="1" dirty="0" smtClean="0">
                <a:solidFill>
                  <a:srgbClr val="FF0000"/>
                </a:solidFill>
              </a:rPr>
              <a:t>метеорит</a:t>
            </a:r>
            <a:r>
              <a:rPr lang="ru-RU" dirty="0" smtClean="0">
                <a:solidFill>
                  <a:srgbClr val="FF0000"/>
                </a:solidFill>
              </a:rPr>
              <a:t>.</a:t>
            </a:r>
            <a:endParaRPr lang="ru-RU"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006</Template>
  <TotalTime>13</TotalTime>
  <Words>75</Words>
  <Application>Microsoft Office PowerPoint</Application>
  <PresentationFormat>Экран (4:3)</PresentationFormat>
  <Paragraphs>23</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Office Theme</vt:lpstr>
      <vt:lpstr>Малые тела Солнечной системы </vt:lpstr>
      <vt:lpstr>Астероиды </vt:lpstr>
      <vt:lpstr>Слайд 3</vt:lpstr>
      <vt:lpstr>Метеоры </vt:lpstr>
      <vt:lpstr>Слайд 5</vt:lpstr>
      <vt:lpstr>Метеорные потоки </vt:lpstr>
      <vt:lpstr>Слайд 7</vt:lpstr>
      <vt:lpstr>Метеориты</vt:lpstr>
      <vt:lpstr>Слайд 9</vt:lpstr>
      <vt:lpstr>Кометы </vt:lpstr>
      <vt:lpstr>Слайд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Малые тела Солнечной системы </dc:title>
  <dc:creator>Ekaterina</dc:creator>
  <cp:lastModifiedBy>Ekaterina</cp:lastModifiedBy>
  <cp:revision>3</cp:revision>
  <dcterms:created xsi:type="dcterms:W3CDTF">2015-01-15T18:57:30Z</dcterms:created>
  <dcterms:modified xsi:type="dcterms:W3CDTF">2015-01-15T19:21:30Z</dcterms:modified>
</cp:coreProperties>
</file>